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8"/>
  </p:notesMasterIdLst>
  <p:handoutMasterIdLst>
    <p:handoutMasterId r:id="rId29"/>
  </p:handoutMasterIdLst>
  <p:sldIdLst>
    <p:sldId id="258" r:id="rId5"/>
    <p:sldId id="270" r:id="rId6"/>
    <p:sldId id="256" r:id="rId7"/>
    <p:sldId id="569" r:id="rId8"/>
    <p:sldId id="259" r:id="rId9"/>
    <p:sldId id="261" r:id="rId10"/>
    <p:sldId id="552" r:id="rId11"/>
    <p:sldId id="565" r:id="rId12"/>
    <p:sldId id="262" r:id="rId13"/>
    <p:sldId id="566" r:id="rId14"/>
    <p:sldId id="567" r:id="rId15"/>
    <p:sldId id="568" r:id="rId16"/>
    <p:sldId id="272" r:id="rId17"/>
    <p:sldId id="553" r:id="rId18"/>
    <p:sldId id="554" r:id="rId19"/>
    <p:sldId id="541" r:id="rId20"/>
    <p:sldId id="563" r:id="rId21"/>
    <p:sldId id="562" r:id="rId22"/>
    <p:sldId id="260" r:id="rId23"/>
    <p:sldId id="266" r:id="rId24"/>
    <p:sldId id="268" r:id="rId25"/>
    <p:sldId id="564"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2368DA-7C24-75CF-8147-DABBDC5DD9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6DA6E6-1EED-D04E-AA72-4B2CFA145C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02EEB2-389A-477D-BAC0-FA3DEFC82B8D}" type="datetimeFigureOut">
              <a:rPr lang="en-US" smtClean="0"/>
              <a:t>9/3/2023</a:t>
            </a:fld>
            <a:endParaRPr lang="en-US"/>
          </a:p>
        </p:txBody>
      </p:sp>
      <p:sp>
        <p:nvSpPr>
          <p:cNvPr id="4" name="Footer Placeholder 3">
            <a:extLst>
              <a:ext uri="{FF2B5EF4-FFF2-40B4-BE49-F238E27FC236}">
                <a16:creationId xmlns:a16="http://schemas.microsoft.com/office/drawing/2014/main" id="{53FD5FA4-755F-0B23-4D09-C84B7F123E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B55824-F76E-7848-7CF1-628F65CB0D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BF307-C4C4-42E8-B4EE-EFBCDBD127AD}" type="slidenum">
              <a:rPr lang="en-US" smtClean="0"/>
              <a:t>‹#›</a:t>
            </a:fld>
            <a:endParaRPr lang="en-US"/>
          </a:p>
        </p:txBody>
      </p:sp>
    </p:spTree>
    <p:extLst>
      <p:ext uri="{BB962C8B-B14F-4D97-AF65-F5344CB8AC3E}">
        <p14:creationId xmlns:p14="http://schemas.microsoft.com/office/powerpoint/2010/main" val="38485174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7DFB9-EC34-4337-B2CC-B56CC28BCF71}"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86A21-E99B-4D28-8982-857CD3CE1814}" type="slidenum">
              <a:rPr lang="en-US" smtClean="0"/>
              <a:t>‹#›</a:t>
            </a:fld>
            <a:endParaRPr lang="en-US"/>
          </a:p>
        </p:txBody>
      </p:sp>
    </p:spTree>
    <p:extLst>
      <p:ext uri="{BB962C8B-B14F-4D97-AF65-F5344CB8AC3E}">
        <p14:creationId xmlns:p14="http://schemas.microsoft.com/office/powerpoint/2010/main" val="324376340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5416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86101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7260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8441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071599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5002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8830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50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9140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2104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89215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1898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8349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52783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D3F693F1-9726-4E0F-BDB1-E5170C67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43036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B08156-6517-4E88-9482-DB7EEE62492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EF7D57-ECE5-45A9-9622-14A8B22CA5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0F5F27-FFE6-4ACA-B176-2FCBDD04E4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E83308E-2F80-4507-91BF-A49DC9D7FB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5B3A2499-6432-493C-9F8A-99A706B2E9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49080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E3486D-B586-48C1-B235-8D34B1FC34A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224B8F5-1484-49E8-A9EB-428FC22A9B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F342D4-1B0D-4FF6-B99F-3E0A5C1F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4F3B76DF-DB53-421B-BD43-AEBB31E6E9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EFBEDFB2-8B77-4C22-8624-C32E45FE0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0930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8D1F45-D48D-4102-8D43-F8D3CF0BDD7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F693F1-9726-4E0F-BDB1-E5170C67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F436B7E-C83D-4488-A44C-D50D9DEF72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B3813619-C3FC-4460-A4F6-88321A530E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03294C5-66B1-4782-BB54-3951985B6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549585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DCA5F-4DE3-488C-8C68-C5B139363E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692CB39-84F7-4774-91FF-B7254FB9D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7ED4388-3575-49CC-AC48-6760A3A9B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D4B48D5A-4339-49F5-8952-AA131843E5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1E35DF0A-9CFD-42D1-BF59-492EB99D4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52707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17E64-3210-49B8-838F-7D28482F7A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6A387A-D31F-4BC0-A39D-75D597684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C259D19-BB8A-4ECE-8703-DE59F1E272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A667E923-7904-49B6-9728-37D5E121AF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4350C006-8674-4945-9EA0-6DF0C1C54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56689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B57781-566C-4007-9400-E1BBF2CC326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F4EE65-07F2-4FED-89C7-2149AE0545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211B50-0782-4B4A-BEEB-524ED45F0CD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32B23A6-2CCA-4317-8A74-19A7CB988B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9EDA0E9B-8F6C-420B-8300-1653926F8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F3FB5DEB-833D-4C7A-8FCB-5153919A2F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6869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31001-A4CE-42CB-89CB-DEA29CFF79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CAD4D5-7F9C-43D7-B57D-E4D5AE1D1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F8C879-4BEE-4DC2-AABB-5CD12E6CCC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5E142F-DD1D-4E3D-A494-37680FC4D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4DDE320-5B69-4B61-9729-9116541127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D5351A-0C18-43EC-81D0-096246E77C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a:extLst>
              <a:ext uri="{FF2B5EF4-FFF2-40B4-BE49-F238E27FC236}">
                <a16:creationId xmlns:a16="http://schemas.microsoft.com/office/drawing/2014/main" id="{13D957F6-E65F-4D01-A59E-B68EC8BF67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a:extLst>
              <a:ext uri="{FF2B5EF4-FFF2-40B4-BE49-F238E27FC236}">
                <a16:creationId xmlns:a16="http://schemas.microsoft.com/office/drawing/2014/main" id="{0DEBA76D-C516-4CFE-A62D-76A60715A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029701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4A186-0C81-42B5-B813-31BC362CE6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D89BC-B7D6-4C60-8426-437C813CD8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a:extLst>
              <a:ext uri="{FF2B5EF4-FFF2-40B4-BE49-F238E27FC236}">
                <a16:creationId xmlns:a16="http://schemas.microsoft.com/office/drawing/2014/main" id="{3B5FDA4D-F543-4016-A283-A480F728CE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a:extLst>
              <a:ext uri="{FF2B5EF4-FFF2-40B4-BE49-F238E27FC236}">
                <a16:creationId xmlns:a16="http://schemas.microsoft.com/office/drawing/2014/main" id="{D56848A0-3A64-4FCD-B73D-BA4BD8F44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73276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0D59DD-F38E-4A14-8067-584159B3F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a:extLst>
              <a:ext uri="{FF2B5EF4-FFF2-40B4-BE49-F238E27FC236}">
                <a16:creationId xmlns:a16="http://schemas.microsoft.com/office/drawing/2014/main" id="{CCC8E271-A6DB-4EAB-A5B7-0E4F187261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a:extLst>
              <a:ext uri="{FF2B5EF4-FFF2-40B4-BE49-F238E27FC236}">
                <a16:creationId xmlns:a16="http://schemas.microsoft.com/office/drawing/2014/main" id="{BA554154-B1D8-4F35-89B6-8D8BDDAFDA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23199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1699C-BEDE-4954-BEC0-ECE0ADAC90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CB2C7-54DB-4A1A-94B0-BC508506F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04E2EDD-67B9-4D8D-BDB7-19D9D48CA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B3DD4-80DF-429F-8EE8-EA0A2E469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81A86866-52C6-4F5D-9F79-606012890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3F86DEDA-05A6-4B6B-B41C-84DCD63A9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27558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DCA5F-4DE3-488C-8C68-C5B139363E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692CB39-84F7-4774-91FF-B7254FB9D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7ED4388-3575-49CC-AC48-6760A3A9B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D4B48D5A-4339-49F5-8952-AA131843E5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1E35DF0A-9CFD-42D1-BF59-492EB99D4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368470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3965B-DFCE-4DE2-821A-1D0D8E4FE0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82D6DD-FEFB-4DA0-8083-AAF53C945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14C992-7600-4FB7-A972-A2AD8D357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E52AC9-9C30-4C59-80A8-FE9C7EF9D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10BAB249-4E30-4D86-8178-E2106689D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5689576A-F5B9-486F-A595-9C885C00A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239623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B08156-6517-4E88-9482-DB7EEE62492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EF7D57-ECE5-45A9-9622-14A8B22CA5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0F5F27-FFE6-4ACA-B176-2FCBDD04E4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E83308E-2F80-4507-91BF-A49DC9D7FB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5B3A2499-6432-493C-9F8A-99A706B2E9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91825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E3486D-B586-48C1-B235-8D34B1FC34A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224B8F5-1484-49E8-A9EB-428FC22A9B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F342D4-1B0D-4FF6-B99F-3E0A5C1F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4F3B76DF-DB53-421B-BD43-AEBB31E6E9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EFBEDFB2-8B77-4C22-8624-C32E45FE0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2409759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7"/>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fld id="{BC46B1CF-7C28-4F11-9C5F-AFC31919395F}"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872FB77C-058F-432C-9CCA-EF3155B44492}" type="slidenum">
              <a:rPr lang="en-US" altLang="en-US"/>
              <a:pPr>
                <a:defRPr/>
              </a:pPr>
              <a:t>‹#›</a:t>
            </a:fld>
            <a:endParaRPr lang="en-US" altLang="en-US"/>
          </a:p>
        </p:txBody>
      </p:sp>
    </p:spTree>
    <p:extLst>
      <p:ext uri="{BB962C8B-B14F-4D97-AF65-F5344CB8AC3E}">
        <p14:creationId xmlns:p14="http://schemas.microsoft.com/office/powerpoint/2010/main" val="78575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669AA396-D313-42F8-B9A2-75B3BE906349}"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AED43F5D-6D7B-4CED-9582-1919F0CB1695}" type="slidenum">
              <a:rPr lang="en-US" altLang="en-US"/>
              <a:pPr>
                <a:defRPr/>
              </a:pPr>
              <a:t>‹#›</a:t>
            </a:fld>
            <a:endParaRPr lang="en-US" altLang="en-US"/>
          </a:p>
        </p:txBody>
      </p:sp>
    </p:spTree>
    <p:extLst>
      <p:ext uri="{BB962C8B-B14F-4D97-AF65-F5344CB8AC3E}">
        <p14:creationId xmlns:p14="http://schemas.microsoft.com/office/powerpoint/2010/main" val="1182526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2"/>
            <a:ext cx="10363200" cy="1362075"/>
          </a:xfrm>
        </p:spPr>
        <p:txBody>
          <a:bodyPr anchor="t"/>
          <a:lstStyle>
            <a:lvl1pPr algn="l">
              <a:defRPr sz="42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5"/>
            <a:ext cx="10363200" cy="1500187"/>
          </a:xfrm>
        </p:spPr>
        <p:txBody>
          <a:bodyPr anchor="b"/>
          <a:lstStyle>
            <a:lvl1pPr marL="0" indent="0">
              <a:buNone/>
              <a:defRPr sz="2100">
                <a:solidFill>
                  <a:schemeClr val="tx1">
                    <a:tint val="75000"/>
                  </a:schemeClr>
                </a:solidFill>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fld id="{F2F1B173-240D-4021-896F-F59EC976B837}"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6BFE7110-4774-4E8D-92EE-B4AFA12253A0}" type="slidenum">
              <a:rPr lang="en-US" altLang="en-US"/>
              <a:pPr>
                <a:defRPr/>
              </a:pPr>
              <a:t>‹#›</a:t>
            </a:fld>
            <a:endParaRPr lang="en-US" altLang="en-US"/>
          </a:p>
        </p:txBody>
      </p:sp>
    </p:spTree>
    <p:extLst>
      <p:ext uri="{BB962C8B-B14F-4D97-AF65-F5344CB8AC3E}">
        <p14:creationId xmlns:p14="http://schemas.microsoft.com/office/powerpoint/2010/main" val="2938485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2"/>
            <a:ext cx="538480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fld id="{E4CFA42D-ACB8-4CC0-B1EC-333DE0CC3D58}"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CA739D01-00BA-444E-BCF9-2DCEF8AE1CC1}" type="slidenum">
              <a:rPr lang="en-US" altLang="en-US"/>
              <a:pPr>
                <a:defRPr/>
              </a:pPr>
              <a:t>‹#›</a:t>
            </a:fld>
            <a:endParaRPr lang="en-US" altLang="en-US"/>
          </a:p>
        </p:txBody>
      </p:sp>
    </p:spTree>
    <p:extLst>
      <p:ext uri="{BB962C8B-B14F-4D97-AF65-F5344CB8AC3E}">
        <p14:creationId xmlns:p14="http://schemas.microsoft.com/office/powerpoint/2010/main" val="1063705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7" y="1535113"/>
            <a:ext cx="5389034" cy="639762"/>
          </a:xfrm>
        </p:spPr>
        <p:txBody>
          <a:bodyPr anchor="b"/>
          <a:lstStyle>
            <a:lvl1pPr marL="0" indent="0">
              <a:buNone/>
              <a:defRPr sz="2500" b="1"/>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7" y="2174875"/>
            <a:ext cx="5389034"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fld id="{605839FC-88FD-4573-AF88-E1D544BABC60}" type="datetimeFigureOut">
              <a:rPr lang="en-US"/>
              <a:pPr>
                <a:defRPr/>
              </a:pPr>
              <a:t>9/3/2023</a:t>
            </a:fld>
            <a:endParaRPr lang="en-US"/>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FE955AF3-7BD7-4EE7-8D97-BC0CC07CF6A1}" type="slidenum">
              <a:rPr lang="en-US" altLang="en-US"/>
              <a:pPr>
                <a:defRPr/>
              </a:pPr>
              <a:t>‹#›</a:t>
            </a:fld>
            <a:endParaRPr lang="en-US" altLang="en-US"/>
          </a:p>
        </p:txBody>
      </p:sp>
    </p:spTree>
    <p:extLst>
      <p:ext uri="{BB962C8B-B14F-4D97-AF65-F5344CB8AC3E}">
        <p14:creationId xmlns:p14="http://schemas.microsoft.com/office/powerpoint/2010/main" val="2435327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fld id="{BA9CD072-818C-4A64-BCCE-5CD514BB466C}" type="datetimeFigureOut">
              <a:rPr lang="en-US"/>
              <a:pPr>
                <a:defRPr/>
              </a:pPr>
              <a:t>9/3/2023</a:t>
            </a:fld>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AC364BCB-0A03-475D-B508-D96C202787EC}" type="slidenum">
              <a:rPr lang="en-US" altLang="en-US"/>
              <a:pPr>
                <a:defRPr/>
              </a:pPr>
              <a:t>‹#›</a:t>
            </a:fld>
            <a:endParaRPr lang="en-US" altLang="en-US"/>
          </a:p>
        </p:txBody>
      </p:sp>
    </p:spTree>
    <p:extLst>
      <p:ext uri="{BB962C8B-B14F-4D97-AF65-F5344CB8AC3E}">
        <p14:creationId xmlns:p14="http://schemas.microsoft.com/office/powerpoint/2010/main" val="2224876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fld id="{38E6590E-9556-4F19-A18C-B0AAD2728A03}" type="datetimeFigureOut">
              <a:rPr lang="en-US"/>
              <a:pPr>
                <a:defRPr/>
              </a:pPr>
              <a:t>9/3/2023</a:t>
            </a:fld>
            <a:endParaRPr lang="en-US"/>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E039CDF9-7CB2-4887-8BA6-A5D72982CC75}" type="slidenum">
              <a:rPr lang="en-US" altLang="en-US"/>
              <a:pPr>
                <a:defRPr/>
              </a:pPr>
              <a:t>‹#›</a:t>
            </a:fld>
            <a:endParaRPr lang="en-US" altLang="en-US"/>
          </a:p>
        </p:txBody>
      </p:sp>
    </p:spTree>
    <p:extLst>
      <p:ext uri="{BB962C8B-B14F-4D97-AF65-F5344CB8AC3E}">
        <p14:creationId xmlns:p14="http://schemas.microsoft.com/office/powerpoint/2010/main" val="27815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17E64-3210-49B8-838F-7D28482F7A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6A387A-D31F-4BC0-A39D-75D597684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C259D19-BB8A-4ECE-8703-DE59F1E272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A667E923-7904-49B6-9728-37D5E121AF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4350C006-8674-4945-9EA0-6DF0C1C54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2281926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100" b="1"/>
            </a:lvl1pPr>
          </a:lstStyle>
          <a:p>
            <a:r>
              <a:rPr lang="vi-VN" smtClean="0"/>
              <a:t>Bấm &amp; sửa kiểu tiêu đề</a:t>
            </a:r>
            <a:endParaRPr lang="en-US"/>
          </a:p>
        </p:txBody>
      </p:sp>
      <p:sp>
        <p:nvSpPr>
          <p:cNvPr id="3" name="Nơi giữ chỗ cho Nội dung 2"/>
          <p:cNvSpPr>
            <a:spLocks noGrp="1"/>
          </p:cNvSpPr>
          <p:nvPr>
            <p:ph idx="1"/>
          </p:nvPr>
        </p:nvSpPr>
        <p:spPr>
          <a:xfrm>
            <a:off x="4766734" y="273052"/>
            <a:ext cx="6815666"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2"/>
            <a:ext cx="4011084" cy="4691063"/>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3672BA21-FABE-4C2C-BF57-92979FE22474}"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ADFFDFEB-D4CB-4493-AEDE-675E109E9CB5}" type="slidenum">
              <a:rPr lang="en-US" altLang="en-US"/>
              <a:pPr>
                <a:defRPr/>
              </a:pPr>
              <a:t>‹#›</a:t>
            </a:fld>
            <a:endParaRPr lang="en-US" altLang="en-US"/>
          </a:p>
        </p:txBody>
      </p:sp>
    </p:spTree>
    <p:extLst>
      <p:ext uri="{BB962C8B-B14F-4D97-AF65-F5344CB8AC3E}">
        <p14:creationId xmlns:p14="http://schemas.microsoft.com/office/powerpoint/2010/main" val="169646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1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400"/>
            </a:lvl1pPr>
            <a:lvl2pPr marL="478908" indent="0">
              <a:buNone/>
              <a:defRPr sz="2900"/>
            </a:lvl2pPr>
            <a:lvl3pPr marL="957816" indent="0">
              <a:buNone/>
              <a:defRPr sz="2500"/>
            </a:lvl3pPr>
            <a:lvl4pPr marL="1436724" indent="0">
              <a:buNone/>
              <a:defRPr sz="2100"/>
            </a:lvl4pPr>
            <a:lvl5pPr marL="1915631" indent="0">
              <a:buNone/>
              <a:defRPr sz="2100"/>
            </a:lvl5pPr>
            <a:lvl6pPr marL="2394539" indent="0">
              <a:buNone/>
              <a:defRPr sz="2100"/>
            </a:lvl6pPr>
            <a:lvl7pPr marL="2873447" indent="0">
              <a:buNone/>
              <a:defRPr sz="2100"/>
            </a:lvl7pPr>
            <a:lvl8pPr marL="3352355" indent="0">
              <a:buNone/>
              <a:defRPr sz="2100"/>
            </a:lvl8pPr>
            <a:lvl9pPr marL="3831263" indent="0">
              <a:buNone/>
              <a:defRPr sz="21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500"/>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fld id="{1C1F86DE-B42D-4878-AC71-C3D65B0D8828}" type="datetimeFigureOut">
              <a:rPr lang="en-US"/>
              <a:pPr>
                <a:defRPr/>
              </a:pPr>
              <a:t>9/3/2023</a:t>
            </a:fld>
            <a:endParaRPr lang="en-US"/>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ACF16E58-30E8-41A2-AC1E-D202C021AD37}" type="slidenum">
              <a:rPr lang="en-US" altLang="en-US"/>
              <a:pPr>
                <a:defRPr/>
              </a:pPr>
              <a:t>‹#›</a:t>
            </a:fld>
            <a:endParaRPr lang="en-US" altLang="en-US"/>
          </a:p>
        </p:txBody>
      </p:sp>
    </p:spTree>
    <p:extLst>
      <p:ext uri="{BB962C8B-B14F-4D97-AF65-F5344CB8AC3E}">
        <p14:creationId xmlns:p14="http://schemas.microsoft.com/office/powerpoint/2010/main" val="125261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43819267-79DE-4D99-B703-8ECA9583F48A}"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97C98FDD-B938-416F-833A-0834747B5F5B}" type="slidenum">
              <a:rPr lang="en-US" altLang="en-US"/>
              <a:pPr>
                <a:defRPr/>
              </a:pPr>
              <a:t>‹#›</a:t>
            </a:fld>
            <a:endParaRPr lang="en-US" altLang="en-US"/>
          </a:p>
        </p:txBody>
      </p:sp>
    </p:spTree>
    <p:extLst>
      <p:ext uri="{BB962C8B-B14F-4D97-AF65-F5344CB8AC3E}">
        <p14:creationId xmlns:p14="http://schemas.microsoft.com/office/powerpoint/2010/main" val="554946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0"/>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40"/>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fld id="{42DB1510-9F80-4C87-A22B-7DE27C59D858}" type="datetimeFigureOut">
              <a:rPr lang="en-US"/>
              <a:pPr>
                <a:defRPr/>
              </a:pPr>
              <a:t>9/3/2023</a:t>
            </a:fld>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16A9B583-ECE5-4723-A7CA-7F36A8A1E8A2}" type="slidenum">
              <a:rPr lang="en-US" altLang="en-US"/>
              <a:pPr>
                <a:defRPr/>
              </a:pPr>
              <a:t>‹#›</a:t>
            </a:fld>
            <a:endParaRPr lang="en-US" altLang="en-US"/>
          </a:p>
        </p:txBody>
      </p:sp>
    </p:spTree>
    <p:extLst>
      <p:ext uri="{BB962C8B-B14F-4D97-AF65-F5344CB8AC3E}">
        <p14:creationId xmlns:p14="http://schemas.microsoft.com/office/powerpoint/2010/main" val="3920312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6242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96533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934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914440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015692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199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B57781-566C-4007-9400-E1BBF2CC326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F4EE65-07F2-4FED-89C7-2149AE0545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211B50-0782-4B4A-BEEB-524ED45F0CD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32B23A6-2CCA-4317-8A74-19A7CB988B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9EDA0E9B-8F6C-420B-8300-1653926F8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F3FB5DEB-833D-4C7A-8FCB-5153919A2F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67865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4575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9802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8098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8958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446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518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31001-A4CE-42CB-89CB-DEA29CFF79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CAD4D5-7F9C-43D7-B57D-E4D5AE1D1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F8C879-4BEE-4DC2-AABB-5CD12E6CCC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5E142F-DD1D-4E3D-A494-37680FC4D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4DDE320-5B69-4B61-9729-9116541127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D5351A-0C18-43EC-81D0-096246E77C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a:extLst>
              <a:ext uri="{FF2B5EF4-FFF2-40B4-BE49-F238E27FC236}">
                <a16:creationId xmlns:a16="http://schemas.microsoft.com/office/drawing/2014/main" id="{13D957F6-E65F-4D01-A59E-B68EC8BF67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a:extLst>
              <a:ext uri="{FF2B5EF4-FFF2-40B4-BE49-F238E27FC236}">
                <a16:creationId xmlns:a16="http://schemas.microsoft.com/office/drawing/2014/main" id="{0DEBA76D-C516-4CFE-A62D-76A60715A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38010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4A186-0C81-42B5-B813-31BC362CE6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D89BC-B7D6-4C60-8426-437C813CD8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a:extLst>
              <a:ext uri="{FF2B5EF4-FFF2-40B4-BE49-F238E27FC236}">
                <a16:creationId xmlns:a16="http://schemas.microsoft.com/office/drawing/2014/main" id="{3B5FDA4D-F543-4016-A283-A480F728CE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a:extLst>
              <a:ext uri="{FF2B5EF4-FFF2-40B4-BE49-F238E27FC236}">
                <a16:creationId xmlns:a16="http://schemas.microsoft.com/office/drawing/2014/main" id="{D56848A0-3A64-4FCD-B73D-BA4BD8F44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95300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0D59DD-F38E-4A14-8067-584159B3F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a:extLst>
              <a:ext uri="{FF2B5EF4-FFF2-40B4-BE49-F238E27FC236}">
                <a16:creationId xmlns:a16="http://schemas.microsoft.com/office/drawing/2014/main" id="{CCC8E271-A6DB-4EAB-A5B7-0E4F187261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a:extLst>
              <a:ext uri="{FF2B5EF4-FFF2-40B4-BE49-F238E27FC236}">
                <a16:creationId xmlns:a16="http://schemas.microsoft.com/office/drawing/2014/main" id="{BA554154-B1D8-4F35-89B6-8D8BDDAFDA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75843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1699C-BEDE-4954-BEC0-ECE0ADAC90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CB2C7-54DB-4A1A-94B0-BC508506F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04E2EDD-67B9-4D8D-BDB7-19D9D48CA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B3DD4-80DF-429F-8EE8-EA0A2E469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81A86866-52C6-4F5D-9F79-606012890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3F86DEDA-05A6-4B6B-B41C-84DCD63A9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00354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3965B-DFCE-4DE2-821A-1D0D8E4FE0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82D6DD-FEFB-4DA0-8083-AAF53C945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14C992-7600-4FB7-A972-A2AD8D357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E52AC9-9C30-4C59-80A8-FE9C7EF9D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10BAB249-4E30-4D86-8178-E2106689D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5689576A-F5B9-486F-A595-9C885C00A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29393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46B24B-D8D4-443D-AE02-01A71C1A9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086114-884B-42FB-8AE0-0ECF75C0E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6F962D-FAE6-4DD4-99B3-FF1C5EBA9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2276D52-3E89-4E96-BC2E-6724A321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5C2C4C0-0BC2-41BE-88DD-5AF68F871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764456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46B24B-D8D4-443D-AE02-01A71C1A9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086114-884B-42FB-8AE0-0ECF75C0E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6F962D-FAE6-4DD4-99B3-FF1C5EBA9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2276D52-3E89-4E96-BC2E-6724A321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5C2C4C0-0BC2-41BE-88DD-5AF68F871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89025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ctr" anchorCtr="0" compatLnSpc="1">
            <a:prstTxWarp prst="textNoShape">
              <a:avLst/>
            </a:prstTxWarp>
          </a:bodyPr>
          <a:lstStyle/>
          <a:p>
            <a:pPr lvl="0"/>
            <a:r>
              <a:rPr lang="vi-VN" altLang="en-US" smtClean="0"/>
              <a:t>Bấm &amp; sửa kiểu tiêu đề</a:t>
            </a:r>
            <a:endParaRPr lang="en-US" altLang="en-US" smtClean="0"/>
          </a:p>
        </p:txBody>
      </p:sp>
      <p:sp>
        <p:nvSpPr>
          <p:cNvPr id="102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5782" tIns="47891" rIns="95782" bIns="47891" rtlCol="0" anchor="ctr"/>
          <a:lstStyle>
            <a:lvl1pPr algn="l" eaLnBrk="1" hangingPunct="1">
              <a:defRPr sz="1300">
                <a:solidFill>
                  <a:schemeClr val="tx1">
                    <a:tint val="75000"/>
                  </a:schemeClr>
                </a:solidFill>
                <a:latin typeface="Arial" charset="0"/>
              </a:defRPr>
            </a:lvl1pPr>
          </a:lstStyle>
          <a:p>
            <a:pPr>
              <a:defRPr/>
            </a:pPr>
            <a:fld id="{50D9CA6F-E9A4-46D2-B678-94C64F07D89D}" type="datetimeFigureOut">
              <a:rPr lang="en-US"/>
              <a:pPr>
                <a:defRPr/>
              </a:pPr>
              <a:t>9/3/2023</a:t>
            </a:fld>
            <a:endParaRPr lang="en-US"/>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5782" tIns="47891" rIns="95782" bIns="47891" rtlCol="0" anchor="ctr"/>
          <a:lstStyle>
            <a:lvl1pPr algn="ctr" eaLnBrk="1" hangingPunct="1">
              <a:defRPr sz="1300">
                <a:solidFill>
                  <a:schemeClr val="tx1">
                    <a:tint val="75000"/>
                  </a:schemeClr>
                </a:solidFill>
                <a:latin typeface="Arial" charset="0"/>
              </a:defRPr>
            </a:lvl1pPr>
          </a:lstStyle>
          <a:p>
            <a:pPr>
              <a:defRPr/>
            </a:pPr>
            <a:endParaRPr lang="en-US"/>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5782" tIns="47891" rIns="95782" bIns="47891" numCol="1" anchor="ctr" anchorCtr="0" compatLnSpc="1">
            <a:prstTxWarp prst="textNoShape">
              <a:avLst/>
            </a:prstTxWarp>
          </a:bodyPr>
          <a:lstStyle>
            <a:lvl1pPr algn="r" eaLnBrk="1" hangingPunct="1">
              <a:defRPr sz="1300" smtClean="0">
                <a:solidFill>
                  <a:srgbClr val="898989"/>
                </a:solidFill>
              </a:defRPr>
            </a:lvl1pPr>
          </a:lstStyle>
          <a:p>
            <a:pPr>
              <a:defRPr/>
            </a:pPr>
            <a:fld id="{4723B544-814B-4AE8-8768-AAF94B701B42}" type="slidenum">
              <a:rPr lang="en-US" altLang="en-US"/>
              <a:pPr>
                <a:defRPr/>
              </a:pPr>
              <a:t>‹#›</a:t>
            </a:fld>
            <a:endParaRPr lang="en-US" altLang="en-US"/>
          </a:p>
        </p:txBody>
      </p:sp>
    </p:spTree>
    <p:extLst>
      <p:ext uri="{BB962C8B-B14F-4D97-AF65-F5344CB8AC3E}">
        <p14:creationId xmlns:p14="http://schemas.microsoft.com/office/powerpoint/2010/main" val="32991913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
  </p:transition>
  <p:timing>
    <p:tnLst>
      <p:par>
        <p:cTn id="1" dur="indefinite" restart="never" nodeType="tmRoot"/>
      </p:par>
    </p:tnLst>
  </p:timing>
  <p:txStyles>
    <p:titleStyle>
      <a:lvl1pPr algn="ctr" rtl="0" eaLnBrk="0" fontAlgn="base" hangingPunct="0">
        <a:spcBef>
          <a:spcPct val="0"/>
        </a:spcBef>
        <a:spcAft>
          <a:spcPct val="0"/>
        </a:spcAft>
        <a:defRPr sz="4600" kern="1200">
          <a:solidFill>
            <a:schemeClr val="tx1"/>
          </a:solidFill>
          <a:latin typeface="+mj-lt"/>
          <a:ea typeface="+mj-ea"/>
          <a:cs typeface="+mj-cs"/>
        </a:defRPr>
      </a:lvl1pPr>
      <a:lvl2pPr algn="ctr" rtl="0" eaLnBrk="0" fontAlgn="base" hangingPunct="0">
        <a:spcBef>
          <a:spcPct val="0"/>
        </a:spcBef>
        <a:spcAft>
          <a:spcPct val="0"/>
        </a:spcAft>
        <a:defRPr sz="4600">
          <a:solidFill>
            <a:schemeClr val="tx1"/>
          </a:solidFill>
          <a:latin typeface="Calibri" pitchFamily="34" charset="0"/>
        </a:defRPr>
      </a:lvl2pPr>
      <a:lvl3pPr algn="ctr" rtl="0" eaLnBrk="0" fontAlgn="base" hangingPunct="0">
        <a:spcBef>
          <a:spcPct val="0"/>
        </a:spcBef>
        <a:spcAft>
          <a:spcPct val="0"/>
        </a:spcAft>
        <a:defRPr sz="4600">
          <a:solidFill>
            <a:schemeClr val="tx1"/>
          </a:solidFill>
          <a:latin typeface="Calibri" pitchFamily="34" charset="0"/>
        </a:defRPr>
      </a:lvl3pPr>
      <a:lvl4pPr algn="ctr" rtl="0" eaLnBrk="0" fontAlgn="base" hangingPunct="0">
        <a:spcBef>
          <a:spcPct val="0"/>
        </a:spcBef>
        <a:spcAft>
          <a:spcPct val="0"/>
        </a:spcAft>
        <a:defRPr sz="4600">
          <a:solidFill>
            <a:schemeClr val="tx1"/>
          </a:solidFill>
          <a:latin typeface="Calibri" pitchFamily="34" charset="0"/>
        </a:defRPr>
      </a:lvl4pPr>
      <a:lvl5pPr algn="ctr" rtl="0" eaLnBrk="0" fontAlgn="base" hangingPunct="0">
        <a:spcBef>
          <a:spcPct val="0"/>
        </a:spcBef>
        <a:spcAft>
          <a:spcPct val="0"/>
        </a:spcAft>
        <a:defRPr sz="4600">
          <a:solidFill>
            <a:schemeClr val="tx1"/>
          </a:solidFill>
          <a:latin typeface="Calibri" pitchFamily="34" charset="0"/>
        </a:defRPr>
      </a:lvl5pPr>
      <a:lvl6pPr marL="478908" algn="ctr" rtl="0" fontAlgn="base">
        <a:spcBef>
          <a:spcPct val="0"/>
        </a:spcBef>
        <a:spcAft>
          <a:spcPct val="0"/>
        </a:spcAft>
        <a:defRPr sz="4600">
          <a:solidFill>
            <a:schemeClr val="tx1"/>
          </a:solidFill>
          <a:latin typeface="Calibri" pitchFamily="34" charset="0"/>
        </a:defRPr>
      </a:lvl6pPr>
      <a:lvl7pPr marL="957816" algn="ctr" rtl="0" fontAlgn="base">
        <a:spcBef>
          <a:spcPct val="0"/>
        </a:spcBef>
        <a:spcAft>
          <a:spcPct val="0"/>
        </a:spcAft>
        <a:defRPr sz="4600">
          <a:solidFill>
            <a:schemeClr val="tx1"/>
          </a:solidFill>
          <a:latin typeface="Calibri" pitchFamily="34" charset="0"/>
        </a:defRPr>
      </a:lvl7pPr>
      <a:lvl8pPr marL="1436724" algn="ctr" rtl="0" fontAlgn="base">
        <a:spcBef>
          <a:spcPct val="0"/>
        </a:spcBef>
        <a:spcAft>
          <a:spcPct val="0"/>
        </a:spcAft>
        <a:defRPr sz="4600">
          <a:solidFill>
            <a:schemeClr val="tx1"/>
          </a:solidFill>
          <a:latin typeface="Calibri" pitchFamily="34" charset="0"/>
        </a:defRPr>
      </a:lvl8pPr>
      <a:lvl9pPr marL="1915631" algn="ctr" rtl="0" fontAlgn="base">
        <a:spcBef>
          <a:spcPct val="0"/>
        </a:spcBef>
        <a:spcAft>
          <a:spcPct val="0"/>
        </a:spcAft>
        <a:defRPr sz="4600">
          <a:solidFill>
            <a:schemeClr val="tx1"/>
          </a:solidFill>
          <a:latin typeface="Calibri" pitchFamily="34" charset="0"/>
        </a:defRPr>
      </a:lvl9pPr>
    </p:titleStyle>
    <p:bodyStyle>
      <a:lvl1pPr marL="358775" indent="-35877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1pPr>
      <a:lvl2pPr marL="777875" indent="-298450"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96975" indent="-238125"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74813" indent="-23812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54238" indent="-23812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33993"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01"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09"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17"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84807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0801" y="1366775"/>
            <a:ext cx="9016765" cy="3682303"/>
          </a:xfrm>
          <a:prstGeom prst="rect">
            <a:avLst/>
          </a:prstGeom>
        </p:spPr>
      </p:pic>
    </p:spTree>
    <p:extLst>
      <p:ext uri="{BB962C8B-B14F-4D97-AF65-F5344CB8AC3E}">
        <p14:creationId xmlns:p14="http://schemas.microsoft.com/office/powerpoint/2010/main" val="17847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5">
            <a:extLst>
              <a:ext uri="{FF2B5EF4-FFF2-40B4-BE49-F238E27FC236}">
                <a16:creationId xmlns:a16="http://schemas.microsoft.com/office/drawing/2014/main" id="{E6F1065D-F5E9-E69C-6A82-9C42C68CB35D}"/>
              </a:ext>
            </a:extLst>
          </p:cNvPr>
          <p:cNvSpPr/>
          <p:nvPr/>
        </p:nvSpPr>
        <p:spPr>
          <a:xfrm>
            <a:off x="276225" y="185049"/>
            <a:ext cx="11677650" cy="1262751"/>
          </a:xfrm>
          <a:prstGeom prst="roundRect">
            <a:avLst/>
          </a:prstGeom>
          <a:solidFill>
            <a:schemeClr val="accent6">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Nông nghiệp </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Hà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Nội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tập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trung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trồng lúa, hoa màu, cây ăn quả,…</a:t>
            </a:r>
            <a:endParaRPr kumimoji="0" lang="en-VN"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endParaRPr>
          </a:p>
        </p:txBody>
      </p:sp>
      <p:pic>
        <p:nvPicPr>
          <p:cNvPr id="2" name="Picture 1">
            <a:extLst>
              <a:ext uri="{FF2B5EF4-FFF2-40B4-BE49-F238E27FC236}">
                <a16:creationId xmlns:a16="http://schemas.microsoft.com/office/drawing/2014/main" id="{375CA1F7-CD2A-92A7-40A2-9D7451A767F3}"/>
              </a:ext>
            </a:extLst>
          </p:cNvPr>
          <p:cNvPicPr>
            <a:picLocks noChangeAspect="1"/>
          </p:cNvPicPr>
          <p:nvPr/>
        </p:nvPicPr>
        <p:blipFill>
          <a:blip r:embed="rId3"/>
          <a:stretch>
            <a:fillRect/>
          </a:stretch>
        </p:blipFill>
        <p:spPr>
          <a:xfrm>
            <a:off x="3476624" y="1524000"/>
            <a:ext cx="6143625" cy="4572000"/>
          </a:xfrm>
          <a:prstGeom prst="rect">
            <a:avLst/>
          </a:prstGeom>
        </p:spPr>
      </p:pic>
    </p:spTree>
    <p:extLst>
      <p:ext uri="{BB962C8B-B14F-4D97-AF65-F5344CB8AC3E}">
        <p14:creationId xmlns:p14="http://schemas.microsoft.com/office/powerpoint/2010/main" val="624641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5">
            <a:extLst>
              <a:ext uri="{FF2B5EF4-FFF2-40B4-BE49-F238E27FC236}">
                <a16:creationId xmlns:a16="http://schemas.microsoft.com/office/drawing/2014/main" id="{E6F1065D-F5E9-E69C-6A82-9C42C68CB35D}"/>
              </a:ext>
            </a:extLst>
          </p:cNvPr>
          <p:cNvSpPr/>
          <p:nvPr/>
        </p:nvSpPr>
        <p:spPr>
          <a:xfrm>
            <a:off x="276225" y="185050"/>
            <a:ext cx="11677650" cy="1558026"/>
          </a:xfrm>
          <a:prstGeom prst="roundRect">
            <a:avLst/>
          </a:prstGeom>
          <a:solidFill>
            <a:schemeClr val="accent6">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Sản xuất công nghiệp với nhiều khu công nghiệp nổi tiếng, như: khu công nghiệp Sài Đồng A; khu công nghiệp Bắc Thăng Long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k</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hu công nghệ cao Hòa Lạc…</a:t>
            </a:r>
            <a:endParaRPr kumimoji="0" lang="en-VN" sz="32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13F18510-278D-F55B-E2CC-1A27E79745A9}"/>
              </a:ext>
            </a:extLst>
          </p:cNvPr>
          <p:cNvPicPr>
            <a:picLocks noChangeAspect="1"/>
          </p:cNvPicPr>
          <p:nvPr/>
        </p:nvPicPr>
        <p:blipFill>
          <a:blip r:embed="rId3"/>
          <a:stretch>
            <a:fillRect/>
          </a:stretch>
        </p:blipFill>
        <p:spPr>
          <a:xfrm>
            <a:off x="2600325" y="1857375"/>
            <a:ext cx="7635280" cy="4152900"/>
          </a:xfrm>
          <a:prstGeom prst="rect">
            <a:avLst/>
          </a:prstGeom>
        </p:spPr>
      </p:pic>
    </p:spTree>
    <p:extLst>
      <p:ext uri="{BB962C8B-B14F-4D97-AF65-F5344CB8AC3E}">
        <p14:creationId xmlns:p14="http://schemas.microsoft.com/office/powerpoint/2010/main" val="3632819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5">
            <a:extLst>
              <a:ext uri="{FF2B5EF4-FFF2-40B4-BE49-F238E27FC236}">
                <a16:creationId xmlns:a16="http://schemas.microsoft.com/office/drawing/2014/main" id="{E6F1065D-F5E9-E69C-6A82-9C42C68CB35D}"/>
              </a:ext>
            </a:extLst>
          </p:cNvPr>
          <p:cNvSpPr/>
          <p:nvPr/>
        </p:nvSpPr>
        <p:spPr>
          <a:xfrm>
            <a:off x="276225" y="185049"/>
            <a:ext cx="11677650" cy="1262751"/>
          </a:xfrm>
          <a:prstGeom prst="roundRect">
            <a:avLst/>
          </a:prstGeom>
          <a:solidFill>
            <a:schemeClr val="accent6">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Hoạt động dịch vụ: du lịch, thương mại, giao thông vận tải,...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triển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mạnh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Times New Roman" panose="02020603050405020304" pitchFamily="18" charset="0"/>
                <a:cs typeface="+mn-cs"/>
              </a:rPr>
              <a:t>mẽ</a:t>
            </a:r>
            <a:endParaRPr kumimoji="0" lang="en-VN" sz="36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15286E92-7639-A5A6-5B8D-33A92234701F}"/>
              </a:ext>
            </a:extLst>
          </p:cNvPr>
          <p:cNvPicPr>
            <a:picLocks noChangeAspect="1"/>
          </p:cNvPicPr>
          <p:nvPr/>
        </p:nvPicPr>
        <p:blipFill>
          <a:blip r:embed="rId3"/>
          <a:stretch>
            <a:fillRect/>
          </a:stretch>
        </p:blipFill>
        <p:spPr>
          <a:xfrm>
            <a:off x="3248024" y="1530402"/>
            <a:ext cx="6619875" cy="4494160"/>
          </a:xfrm>
          <a:prstGeom prst="rect">
            <a:avLst/>
          </a:prstGeom>
        </p:spPr>
      </p:pic>
    </p:spTree>
    <p:extLst>
      <p:ext uri="{BB962C8B-B14F-4D97-AF65-F5344CB8AC3E}">
        <p14:creationId xmlns:p14="http://schemas.microsoft.com/office/powerpoint/2010/main" val="1497285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10" name="矩形: 圆角 9">
            <a:extLst>
              <a:ext uri="{FF2B5EF4-FFF2-40B4-BE49-F238E27FC236}">
                <a16:creationId xmlns:a16="http://schemas.microsoft.com/office/drawing/2014/main" id="{334E088B-878C-4D5A-B043-6247F0C56D89}"/>
              </a:ext>
            </a:extLst>
          </p:cNvPr>
          <p:cNvSpPr/>
          <p:nvPr/>
        </p:nvSpPr>
        <p:spPr>
          <a:xfrm>
            <a:off x="889844" y="275260"/>
            <a:ext cx="10232703" cy="630249"/>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dirty="0" err="1">
                <a:solidFill>
                  <a:srgbClr val="333333"/>
                </a:solidFill>
                <a:latin typeface="Cambria" panose="02040503050406030204" pitchFamily="18" charset="0"/>
              </a:rPr>
              <a:t>Đặc</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điểm</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kinh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tế</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của</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thành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phố</a:t>
            </a:r>
            <a:r>
              <a:rPr lang="en-US" sz="4000" b="1" dirty="0">
                <a:solidFill>
                  <a:srgbClr val="333333"/>
                </a:solidFill>
                <a:latin typeface="Cambria" panose="02040503050406030204" pitchFamily="18" charset="0"/>
              </a:rPr>
              <a:t> Hà </a:t>
            </a:r>
            <a:r>
              <a:rPr lang="en-US" sz="4000" b="1" dirty="0" err="1">
                <a:solidFill>
                  <a:srgbClr val="333333"/>
                </a:solidFill>
                <a:latin typeface="Cambria" panose="02040503050406030204" pitchFamily="18" charset="0"/>
              </a:rPr>
              <a:t>Nội</a:t>
            </a:r>
            <a:endParaRPr lang="en-US" sz="4000" b="1" dirty="0">
              <a:solidFill>
                <a:srgbClr val="333333"/>
              </a:solidFill>
              <a:latin typeface="Cambria" panose="02040503050406030204" pitchFamily="18" charset="0"/>
            </a:endParaRPr>
          </a:p>
        </p:txBody>
      </p:sp>
      <p:graphicFrame>
        <p:nvGraphicFramePr>
          <p:cNvPr id="2" name="Table 2">
            <a:extLst>
              <a:ext uri="{FF2B5EF4-FFF2-40B4-BE49-F238E27FC236}">
                <a16:creationId xmlns:a16="http://schemas.microsoft.com/office/drawing/2014/main" id="{9FF7E16C-75EF-AB8B-A405-769D7021B066}"/>
              </a:ext>
            </a:extLst>
          </p:cNvPr>
          <p:cNvGraphicFramePr>
            <a:graphicFrameLocks noGrp="1"/>
          </p:cNvGraphicFramePr>
          <p:nvPr>
            <p:extLst>
              <p:ext uri="{D42A27DB-BD31-4B8C-83A1-F6EECF244321}">
                <p14:modId xmlns:p14="http://schemas.microsoft.com/office/powerpoint/2010/main" val="3857980595"/>
              </p:ext>
            </p:extLst>
          </p:nvPr>
        </p:nvGraphicFramePr>
        <p:xfrm>
          <a:off x="544060" y="1113119"/>
          <a:ext cx="11103880" cy="5022921"/>
        </p:xfrm>
        <a:graphic>
          <a:graphicData uri="http://schemas.openxmlformats.org/drawingml/2006/table">
            <a:tbl>
              <a:tblPr firstRow="1" bandRow="1">
                <a:tableStyleId>{5C22544A-7EE6-4342-B048-85BDC9FD1C3A}</a:tableStyleId>
              </a:tblPr>
              <a:tblGrid>
                <a:gridCol w="2126135">
                  <a:extLst>
                    <a:ext uri="{9D8B030D-6E8A-4147-A177-3AD203B41FA5}">
                      <a16:colId xmlns:a16="http://schemas.microsoft.com/office/drawing/2014/main" val="580390738"/>
                    </a:ext>
                  </a:extLst>
                </a:gridCol>
                <a:gridCol w="8977745">
                  <a:extLst>
                    <a:ext uri="{9D8B030D-6E8A-4147-A177-3AD203B41FA5}">
                      <a16:colId xmlns:a16="http://schemas.microsoft.com/office/drawing/2014/main" val="2256030915"/>
                    </a:ext>
                  </a:extLst>
                </a:gridCol>
              </a:tblGrid>
              <a:tr h="614416">
                <a:tc>
                  <a:txBody>
                    <a:bodyPr/>
                    <a:lstStyle/>
                    <a:p>
                      <a:pPr algn="ctr"/>
                      <a:r>
                        <a:rPr lang="en-US" sz="2800" b="1" dirty="0" err="1">
                          <a:solidFill>
                            <a:schemeClr val="tx1"/>
                          </a:solidFill>
                          <a:latin typeface="Cambria" panose="02040503050406030204" pitchFamily="18" charset="0"/>
                        </a:rPr>
                        <a:t>Hoạt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động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kinh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tế</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Đặc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điểm</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29972310"/>
                  </a:ext>
                </a:extLst>
              </a:tr>
              <a:tr h="1191502">
                <a:tc>
                  <a:txBody>
                    <a:bodyPr/>
                    <a:lstStyle/>
                    <a:p>
                      <a:pPr algn="ctr"/>
                      <a:r>
                        <a:rPr lang="en-US" sz="2800" b="1" dirty="0" err="1">
                          <a:solidFill>
                            <a:schemeClr val="tx1"/>
                          </a:solidFill>
                          <a:latin typeface="Cambria" panose="02040503050406030204" pitchFamily="18" charset="0"/>
                        </a:rPr>
                        <a:t>Nông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en-US" sz="2800" b="1" dirty="0" err="1">
                          <a:solidFill>
                            <a:srgbClr val="C00000"/>
                          </a:solidFill>
                          <a:latin typeface="Cambria" panose="02040503050406030204" pitchFamily="18" charset="0"/>
                        </a:rPr>
                        <a:t>trồng</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trọt</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chăn</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nuôi</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lâm</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nghiệp</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thuỷ</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sản</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7855404"/>
                  </a:ext>
                </a:extLst>
              </a:tr>
              <a:tr h="1729599">
                <a:tc>
                  <a:txBody>
                    <a:bodyPr/>
                    <a:lstStyle/>
                    <a:p>
                      <a:pPr algn="ctr"/>
                      <a:r>
                        <a:rPr lang="en-US" sz="2800" b="1" dirty="0" err="1">
                          <a:solidFill>
                            <a:schemeClr val="tx1"/>
                          </a:solidFill>
                          <a:latin typeface="Cambria" panose="02040503050406030204" pitchFamily="18" charset="0"/>
                        </a:rPr>
                        <a:t>Công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khai thác khoáng sản. sản xuất điện, chế biến lương thực. dệt may</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4071359"/>
                  </a:ext>
                </a:extLst>
              </a:tr>
              <a:tr h="1156940">
                <a:tc>
                  <a:txBody>
                    <a:bodyPr/>
                    <a:lstStyle/>
                    <a:p>
                      <a:pPr algn="ctr"/>
                      <a:r>
                        <a:rPr lang="en-US" sz="2800" b="1" dirty="0" err="1">
                          <a:solidFill>
                            <a:schemeClr val="tx1"/>
                          </a:solidFill>
                          <a:latin typeface="Cambria" panose="02040503050406030204" pitchFamily="18" charset="0"/>
                        </a:rPr>
                        <a:t>Dịch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vụ</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du lịch, thương mại, giao thông vận tải,…</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3380928"/>
                  </a:ext>
                </a:extLst>
              </a:tr>
            </a:tbl>
          </a:graphicData>
        </a:graphic>
      </p:graphicFrame>
    </p:spTree>
    <p:extLst>
      <p:ext uri="{BB962C8B-B14F-4D97-AF65-F5344CB8AC3E}">
        <p14:creationId xmlns:p14="http://schemas.microsoft.com/office/powerpoint/2010/main" val="308719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a:extLst>
              <a:ext uri="{FF2B5EF4-FFF2-40B4-BE49-F238E27FC236}">
                <a16:creationId xmlns:a16="http://schemas.microsoft.com/office/drawing/2014/main" id="{A06645AC-BF05-2278-273E-79D092E4912E}"/>
              </a:ext>
            </a:extLst>
          </p:cNvPr>
          <p:cNvSpPr txBox="1"/>
          <p:nvPr/>
        </p:nvSpPr>
        <p:spPr>
          <a:xfrm>
            <a:off x="892617" y="1829938"/>
            <a:ext cx="10521065" cy="3477875"/>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BẢO VỆ MÔI TRƯỜNG</a:t>
            </a:r>
            <a:endParaRPr lang="en-US" sz="7200" dirty="0">
              <a:solidFill>
                <a:srgbClr val="FF0000"/>
              </a:solidFill>
              <a:effectLst/>
              <a:latin typeface="SVN-SAF"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074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descr="组 55">
            <a:extLst>
              <a:ext uri="{FF2B5EF4-FFF2-40B4-BE49-F238E27FC236}">
                <a16:creationId xmlns:a16="http://schemas.microsoft.com/office/drawing/2014/main" id="{54FC24A9-3400-0F17-D537-8858BB2F82AD}"/>
              </a:ext>
            </a:extLst>
          </p:cNvPr>
          <p:cNvPicPr>
            <a:picLocks noChangeAspect="1"/>
          </p:cNvPicPr>
          <p:nvPr/>
        </p:nvPicPr>
        <p:blipFill>
          <a:blip r:embed="rId2"/>
          <a:stretch>
            <a:fillRect/>
          </a:stretch>
        </p:blipFill>
        <p:spPr>
          <a:xfrm>
            <a:off x="0" y="0"/>
            <a:ext cx="12191365" cy="6858000"/>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2439741" y="1743662"/>
            <a:ext cx="7312517" cy="3370676"/>
            <a:chOff x="5409377" y="1706685"/>
            <a:chExt cx="5380053" cy="2688503"/>
          </a:xfrm>
          <a:solidFill>
            <a:schemeClr val="bg1"/>
          </a:solidFill>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5"/>
              <a:ext cx="5380053" cy="2688503"/>
            </a:xfrm>
            <a:prstGeom prst="roundRect">
              <a:avLst/>
            </a:prstGeom>
            <a:grp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691866" y="2001069"/>
              <a:ext cx="4815074" cy="2099735"/>
            </a:xfrm>
            <a:prstGeom prst="rect">
              <a:avLst/>
            </a:prstGeom>
            <a:grpFill/>
          </p:spPr>
          <p:txBody>
            <a:bodyPr wrap="square">
              <a:spAutoFit/>
            </a:bodyPr>
            <a:lstStyle/>
            <a:p>
              <a:pPr algn="just">
                <a:lnSpc>
                  <a:spcPct val="120000"/>
                </a:lnSpc>
              </a:pPr>
              <a:r>
                <a:rPr lang="en-US" sz="2800" dirty="0">
                  <a:effectLst/>
                  <a:latin typeface="Times New Roman" panose="02020603050405020304" pitchFamily="18" charset="0"/>
                  <a:ea typeface="Times New Roman" panose="02020603050405020304" pitchFamily="18" charset="0"/>
                </a:rPr>
                <a:t>L</a:t>
              </a:r>
              <a:r>
                <a:rPr lang="vi-VN" sz="2800" dirty="0">
                  <a:effectLst/>
                  <a:latin typeface="Times New Roman" panose="02020603050405020304" pitchFamily="18" charset="0"/>
                  <a:ea typeface="Times New Roman" panose="02020603050405020304" pitchFamily="18" charset="0"/>
                </a:rPr>
                <a:t>àm việc theo </a:t>
              </a:r>
              <a:r>
                <a:rPr lang="en-US" sz="2800" dirty="0" err="1">
                  <a:latin typeface="Times New Roman" panose="02020603050405020304" pitchFamily="18" charset="0"/>
                  <a:ea typeface="Times New Roman" panose="02020603050405020304" pitchFamily="18" charset="0"/>
                </a:rPr>
                <a:t>nhóm</a:t>
              </a:r>
              <a:r>
                <a:rPr lang="vi-VN" sz="2800" dirty="0">
                  <a:effectLst/>
                  <a:latin typeface="Times New Roman" panose="02020603050405020304" pitchFamily="18" charset="0"/>
                  <a:ea typeface="Times New Roman" panose="02020603050405020304" pitchFamily="18" charset="0"/>
                </a:rPr>
                <a:t> đôi và tìm hiểu về</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Hiện trạng môi trường: đất, nước, không khí….</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Hành động bảo vệ môi trường của bản thân và gia đình</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88417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FA547C-E607-CB07-2B18-7D94FF9CFB45}"/>
              </a:ext>
            </a:extLst>
          </p:cNvPr>
          <p:cNvGrpSpPr/>
          <p:nvPr/>
        </p:nvGrpSpPr>
        <p:grpSpPr>
          <a:xfrm>
            <a:off x="720202" y="1547672"/>
            <a:ext cx="3567915" cy="4696807"/>
            <a:chOff x="720202" y="1547672"/>
            <a:chExt cx="3567915" cy="4696807"/>
          </a:xfrm>
        </p:grpSpPr>
        <p:grpSp>
          <p:nvGrpSpPr>
            <p:cNvPr id="3" name="组合 2"/>
            <p:cNvGrpSpPr/>
            <p:nvPr/>
          </p:nvGrpSpPr>
          <p:grpSpPr>
            <a:xfrm>
              <a:off x="720202" y="1547672"/>
              <a:ext cx="3567915" cy="4696807"/>
              <a:chOff x="1862" y="3833"/>
              <a:chExt cx="4794" cy="4449"/>
            </a:xfrm>
          </p:grpSpPr>
          <p:sp>
            <p:nvSpPr>
              <p:cNvPr id="5" name="矩形: 圆角 11"/>
              <p:cNvSpPr/>
              <p:nvPr>
                <p:custDataLst>
                  <p:tags r:id="rId5"/>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任意多边形 6"/>
              <p:cNvSpPr/>
              <p:nvPr>
                <p:custDataLst>
                  <p:tags r:id="rId6"/>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 name="TextBox 3">
              <a:extLst>
                <a:ext uri="{FF2B5EF4-FFF2-40B4-BE49-F238E27FC236}">
                  <a16:creationId xmlns:a16="http://schemas.microsoft.com/office/drawing/2014/main" id="{5DD1EAE2-67BC-7C41-B58B-21033AA711ED}"/>
                </a:ext>
              </a:extLst>
            </p:cNvPr>
            <p:cNvSpPr txBox="1"/>
            <p:nvPr/>
          </p:nvSpPr>
          <p:spPr>
            <a:xfrm>
              <a:off x="720202" y="1569925"/>
              <a:ext cx="3425213" cy="3539430"/>
            </a:xfrm>
            <a:prstGeom prst="rect">
              <a:avLst/>
            </a:prstGeom>
            <a:noFill/>
          </p:spPr>
          <p:txBody>
            <a:bodyPr wrap="square">
              <a:spAutoFit/>
            </a:bodyPr>
            <a:lstStyle/>
            <a:p>
              <a:pPr algn="just"/>
              <a:r>
                <a:rPr lang="vi-VN" sz="2800" dirty="0">
                  <a:latin typeface="Cambria" panose="02040503050406030204" pitchFamily="18" charset="0"/>
                </a:rPr>
                <a:t>Đảm bảo các yêu cầu về chất lượng môi trường</a:t>
              </a:r>
              <a:r>
                <a:rPr lang="en-US" sz="2800" dirty="0">
                  <a:latin typeface="Cambria" panose="02040503050406030204" pitchFamily="18" charset="0"/>
                </a:rPr>
                <a:t> </a:t>
              </a:r>
              <a:r>
                <a:rPr lang="vi-VN" sz="2800" dirty="0">
                  <a:latin typeface="Cambria" panose="02040503050406030204" pitchFamily="18" charset="0"/>
                </a:rPr>
                <a:t>đất, nước, không khí, tạo sự an toàn về sức khoẻ</a:t>
              </a:r>
              <a:r>
                <a:rPr lang="en-US" sz="2800" dirty="0">
                  <a:latin typeface="Cambria" panose="02040503050406030204" pitchFamily="18" charset="0"/>
                </a:rPr>
                <a:t> </a:t>
              </a:r>
              <a:r>
                <a:rPr lang="vi-VN" sz="2800" dirty="0">
                  <a:latin typeface="Cambria" panose="02040503050406030204" pitchFamily="18" charset="0"/>
                </a:rPr>
                <a:t>và môi trường cho người dân, các nhà đầu tư,</a:t>
              </a:r>
              <a:r>
                <a:rPr lang="en-US" sz="2800" dirty="0">
                  <a:latin typeface="Cambria" panose="02040503050406030204" pitchFamily="18" charset="0"/>
                </a:rPr>
                <a:t> </a:t>
              </a:r>
              <a:r>
                <a:rPr lang="vi-VN" sz="2800" dirty="0">
                  <a:latin typeface="Cambria" panose="02040503050406030204" pitchFamily="18" charset="0"/>
                </a:rPr>
                <a:t>cho du khách;</a:t>
              </a:r>
              <a:endParaRPr lang="en-US" sz="2800" dirty="0">
                <a:latin typeface="Cambria" panose="02040503050406030204" pitchFamily="18" charset="0"/>
              </a:endParaRPr>
            </a:p>
          </p:txBody>
        </p:sp>
      </p:grpSp>
      <p:grpSp>
        <p:nvGrpSpPr>
          <p:cNvPr id="11" name="Group 10">
            <a:extLst>
              <a:ext uri="{FF2B5EF4-FFF2-40B4-BE49-F238E27FC236}">
                <a16:creationId xmlns:a16="http://schemas.microsoft.com/office/drawing/2014/main" id="{3DCF070E-5F9D-8364-A92C-277784103993}"/>
              </a:ext>
            </a:extLst>
          </p:cNvPr>
          <p:cNvGrpSpPr/>
          <p:nvPr/>
        </p:nvGrpSpPr>
        <p:grpSpPr>
          <a:xfrm>
            <a:off x="4431142" y="1547672"/>
            <a:ext cx="3567915" cy="4696807"/>
            <a:chOff x="4431142" y="1547672"/>
            <a:chExt cx="3567915" cy="4696807"/>
          </a:xfrm>
        </p:grpSpPr>
        <p:grpSp>
          <p:nvGrpSpPr>
            <p:cNvPr id="10" name="组合 9"/>
            <p:cNvGrpSpPr/>
            <p:nvPr/>
          </p:nvGrpSpPr>
          <p:grpSpPr>
            <a:xfrm>
              <a:off x="4431142" y="1547672"/>
              <a:ext cx="3567915" cy="4696807"/>
              <a:chOff x="1862" y="3833"/>
              <a:chExt cx="4794" cy="4449"/>
            </a:xfrm>
          </p:grpSpPr>
          <p:sp>
            <p:nvSpPr>
              <p:cNvPr id="12" name="矩形: 圆角 11"/>
              <p:cNvSpPr/>
              <p:nvPr>
                <p:custDataLst>
                  <p:tags r:id="rId3"/>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任意多边形 13"/>
              <p:cNvSpPr/>
              <p:nvPr>
                <p:custDataLst>
                  <p:tags r:id="rId4"/>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6" name="TextBox 5">
              <a:extLst>
                <a:ext uri="{FF2B5EF4-FFF2-40B4-BE49-F238E27FC236}">
                  <a16:creationId xmlns:a16="http://schemas.microsoft.com/office/drawing/2014/main" id="{77B8DE6D-617A-4E4E-43D8-C68FB071B454}"/>
                </a:ext>
              </a:extLst>
            </p:cNvPr>
            <p:cNvSpPr txBox="1"/>
            <p:nvPr/>
          </p:nvSpPr>
          <p:spPr>
            <a:xfrm>
              <a:off x="4529974" y="1640444"/>
              <a:ext cx="3425213"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endParaRPr lang="en-US" sz="2800" dirty="0">
                <a:latin typeface="Cambria" panose="02040503050406030204" pitchFamily="18" charset="0"/>
              </a:endParaRPr>
            </a:p>
          </p:txBody>
        </p:sp>
      </p:grpSp>
      <p:grpSp>
        <p:nvGrpSpPr>
          <p:cNvPr id="13" name="Group 12">
            <a:extLst>
              <a:ext uri="{FF2B5EF4-FFF2-40B4-BE49-F238E27FC236}">
                <a16:creationId xmlns:a16="http://schemas.microsoft.com/office/drawing/2014/main" id="{BE776F4B-2A56-4B8A-B669-6AF3B512BCEA}"/>
              </a:ext>
            </a:extLst>
          </p:cNvPr>
          <p:cNvGrpSpPr/>
          <p:nvPr/>
        </p:nvGrpSpPr>
        <p:grpSpPr>
          <a:xfrm>
            <a:off x="8142082" y="1547672"/>
            <a:ext cx="3567915" cy="4696807"/>
            <a:chOff x="8142082" y="1547672"/>
            <a:chExt cx="3567915" cy="4696807"/>
          </a:xfrm>
        </p:grpSpPr>
        <p:grpSp>
          <p:nvGrpSpPr>
            <p:cNvPr id="17" name="组合 16"/>
            <p:cNvGrpSpPr/>
            <p:nvPr/>
          </p:nvGrpSpPr>
          <p:grpSpPr>
            <a:xfrm>
              <a:off x="8142082" y="1547672"/>
              <a:ext cx="3567915" cy="4696807"/>
              <a:chOff x="1862" y="3833"/>
              <a:chExt cx="4794" cy="4449"/>
            </a:xfrm>
          </p:grpSpPr>
          <p:sp>
            <p:nvSpPr>
              <p:cNvPr id="23" name="矩形: 圆角 11"/>
              <p:cNvSpPr/>
              <p:nvPr>
                <p:custDataLst>
                  <p:tags r:id="rId1"/>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任意多边形 24"/>
              <p:cNvSpPr/>
              <p:nvPr>
                <p:custDataLst>
                  <p:tags r:id="rId2"/>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9" name="TextBox 8">
              <a:extLst>
                <a:ext uri="{FF2B5EF4-FFF2-40B4-BE49-F238E27FC236}">
                  <a16:creationId xmlns:a16="http://schemas.microsoft.com/office/drawing/2014/main" id="{591D1A94-4A07-2055-7E90-D7CB7D051786}"/>
                </a:ext>
              </a:extLst>
            </p:cNvPr>
            <p:cNvSpPr txBox="1"/>
            <p:nvPr/>
          </p:nvSpPr>
          <p:spPr>
            <a:xfrm>
              <a:off x="8359303" y="1640444"/>
              <a:ext cx="3106541"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r>
                <a:rPr lang="en-US" sz="2800" dirty="0">
                  <a:latin typeface="Cambria" panose="02040503050406030204" pitchFamily="18" charset="0"/>
                </a:rPr>
                <a:t>.</a:t>
              </a:r>
            </a:p>
          </p:txBody>
        </p:sp>
      </p:grpSp>
      <p:pic>
        <p:nvPicPr>
          <p:cNvPr id="2" name="Picture 1">
            <a:extLst>
              <a:ext uri="{FF2B5EF4-FFF2-40B4-BE49-F238E27FC236}">
                <a16:creationId xmlns:a16="http://schemas.microsoft.com/office/drawing/2014/main" id="{7ED42FD1-300B-DCBE-9644-4B75FFBEE187}"/>
              </a:ext>
            </a:extLst>
          </p:cNvPr>
          <p:cNvPicPr>
            <a:picLocks noChangeAspect="1"/>
          </p:cNvPicPr>
          <p:nvPr/>
        </p:nvPicPr>
        <p:blipFill>
          <a:blip r:embed="rId8"/>
          <a:stretch>
            <a:fillRect/>
          </a:stretch>
        </p:blipFill>
        <p:spPr>
          <a:xfrm>
            <a:off x="1925974" y="554101"/>
            <a:ext cx="8340051" cy="8230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D7EB5-CAF1-798A-392C-81584C65CC99}"/>
              </a:ext>
            </a:extLst>
          </p:cNvPr>
          <p:cNvPicPr>
            <a:picLocks noChangeAspect="1"/>
          </p:cNvPicPr>
          <p:nvPr/>
        </p:nvPicPr>
        <p:blipFill rotWithShape="1">
          <a:blip r:embed="rId2"/>
          <a:srcRect l="38045" t="26424" r="17773" b="20243"/>
          <a:stretch/>
        </p:blipFill>
        <p:spPr>
          <a:xfrm>
            <a:off x="4355868" y="768927"/>
            <a:ext cx="7381702" cy="5012267"/>
          </a:xfrm>
          <a:prstGeom prst="rect">
            <a:avLst/>
          </a:prstGeom>
        </p:spPr>
      </p:pic>
      <p:pic>
        <p:nvPicPr>
          <p:cNvPr id="5" name="Picture 4">
            <a:extLst>
              <a:ext uri="{FF2B5EF4-FFF2-40B4-BE49-F238E27FC236}">
                <a16:creationId xmlns:a16="http://schemas.microsoft.com/office/drawing/2014/main" id="{34502999-4470-DB39-A9AA-5E3B0F3767FC}"/>
              </a:ext>
            </a:extLst>
          </p:cNvPr>
          <p:cNvPicPr>
            <a:picLocks noChangeAspect="1"/>
          </p:cNvPicPr>
          <p:nvPr/>
        </p:nvPicPr>
        <p:blipFill rotWithShape="1">
          <a:blip r:embed="rId3"/>
          <a:srcRect l="58909" t="34182" r="17773" b="10303"/>
          <a:stretch/>
        </p:blipFill>
        <p:spPr>
          <a:xfrm>
            <a:off x="613732" y="768927"/>
            <a:ext cx="3742136" cy="5011399"/>
          </a:xfrm>
          <a:prstGeom prst="rect">
            <a:avLst/>
          </a:prstGeom>
        </p:spPr>
      </p:pic>
      <p:grpSp>
        <p:nvGrpSpPr>
          <p:cNvPr id="6" name="Group 5">
            <a:extLst>
              <a:ext uri="{FF2B5EF4-FFF2-40B4-BE49-F238E27FC236}">
                <a16:creationId xmlns:a16="http://schemas.microsoft.com/office/drawing/2014/main" id="{B803B0EE-514F-43AC-0BF0-8329935D30A9}"/>
              </a:ext>
            </a:extLst>
          </p:cNvPr>
          <p:cNvGrpSpPr/>
          <p:nvPr/>
        </p:nvGrpSpPr>
        <p:grpSpPr>
          <a:xfrm>
            <a:off x="2254625" y="5900213"/>
            <a:ext cx="7970029" cy="526901"/>
            <a:chOff x="5409377" y="1706686"/>
            <a:chExt cx="4807974" cy="653056"/>
          </a:xfrm>
        </p:grpSpPr>
        <p:sp>
          <p:nvSpPr>
            <p:cNvPr id="7" name="Rectangle: Rounded Corners 6">
              <a:extLst>
                <a:ext uri="{FF2B5EF4-FFF2-40B4-BE49-F238E27FC236}">
                  <a16:creationId xmlns:a16="http://schemas.microsoft.com/office/drawing/2014/main" id="{68B03E14-C3A3-261B-6E67-14DCEDD36594}"/>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756E7-C526-DCBD-868E-1D6832FC2A20}"/>
                </a:ext>
              </a:extLst>
            </p:cNvPr>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Một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số</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hạn</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chế</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về</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mặt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spTree>
    <p:extLst>
      <p:ext uri="{BB962C8B-B14F-4D97-AF65-F5344CB8AC3E}">
        <p14:creationId xmlns:p14="http://schemas.microsoft.com/office/powerpoint/2010/main" val="377665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D452DD-35FB-1878-F17F-D8FF821A517C}"/>
              </a:ext>
            </a:extLst>
          </p:cNvPr>
          <p:cNvGrpSpPr/>
          <p:nvPr/>
        </p:nvGrpSpPr>
        <p:grpSpPr>
          <a:xfrm>
            <a:off x="2437506" y="515869"/>
            <a:ext cx="7316988" cy="526901"/>
            <a:chOff x="5409377" y="1706686"/>
            <a:chExt cx="4807974" cy="653056"/>
          </a:xfrm>
        </p:grpSpPr>
        <p:sp>
          <p:nvSpPr>
            <p:cNvPr id="5" name="Rectangle: Rounded Corners 4">
              <a:extLst>
                <a:ext uri="{FF2B5EF4-FFF2-40B4-BE49-F238E27FC236}">
                  <a16:creationId xmlns:a16="http://schemas.microsoft.com/office/drawing/2014/main" id="{A1E800E4-3D4F-7710-B823-1A3A53D1DA58}"/>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981D62-5675-6D6B-0020-14AF610B9ECC}"/>
                </a:ext>
              </a:extLst>
            </p:cNvPr>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bảo</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vệ</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pic>
        <p:nvPicPr>
          <p:cNvPr id="7" name="Picture 6">
            <a:extLst>
              <a:ext uri="{FF2B5EF4-FFF2-40B4-BE49-F238E27FC236}">
                <a16:creationId xmlns:a16="http://schemas.microsoft.com/office/drawing/2014/main" id="{54A3712A-545D-159D-3527-2C5B80AB6A41}"/>
              </a:ext>
            </a:extLst>
          </p:cNvPr>
          <p:cNvPicPr>
            <a:picLocks noChangeAspect="1"/>
          </p:cNvPicPr>
          <p:nvPr/>
        </p:nvPicPr>
        <p:blipFill rotWithShape="1">
          <a:blip r:embed="rId2"/>
          <a:srcRect l="6599" t="2018" r="24554" b="-1"/>
          <a:stretch/>
        </p:blipFill>
        <p:spPr>
          <a:xfrm>
            <a:off x="431530" y="1296783"/>
            <a:ext cx="5037513" cy="4781897"/>
          </a:xfrm>
          <a:prstGeom prst="rect">
            <a:avLst/>
          </a:prstGeom>
        </p:spPr>
      </p:pic>
      <p:pic>
        <p:nvPicPr>
          <p:cNvPr id="2" name="Picture 1">
            <a:extLst>
              <a:ext uri="{FF2B5EF4-FFF2-40B4-BE49-F238E27FC236}">
                <a16:creationId xmlns:a16="http://schemas.microsoft.com/office/drawing/2014/main" id="{1CF86AF4-61F6-9B2E-4F2C-091A8D5FC003}"/>
              </a:ext>
            </a:extLst>
          </p:cNvPr>
          <p:cNvPicPr>
            <a:picLocks noChangeAspect="1"/>
          </p:cNvPicPr>
          <p:nvPr/>
        </p:nvPicPr>
        <p:blipFill rotWithShape="1">
          <a:blip r:embed="rId3"/>
          <a:srcRect t="10260" r="26988"/>
          <a:stretch/>
        </p:blipFill>
        <p:spPr>
          <a:xfrm>
            <a:off x="5802405" y="1296783"/>
            <a:ext cx="5958065" cy="4781897"/>
          </a:xfrm>
          <a:prstGeom prst="rect">
            <a:avLst/>
          </a:prstGeom>
        </p:spPr>
      </p:pic>
    </p:spTree>
    <p:extLst>
      <p:ext uri="{BB962C8B-B14F-4D97-AF65-F5344CB8AC3E}">
        <p14:creationId xmlns:p14="http://schemas.microsoft.com/office/powerpoint/2010/main" val="3178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1473" y="1353956"/>
            <a:ext cx="9199661" cy="3840813"/>
          </a:xfrm>
          <a:prstGeom prst="rect">
            <a:avLst/>
          </a:prstGeom>
        </p:spPr>
      </p:pic>
    </p:spTree>
    <p:extLst>
      <p:ext uri="{BB962C8B-B14F-4D97-AF65-F5344CB8AC3E}">
        <p14:creationId xmlns:p14="http://schemas.microsoft.com/office/powerpoint/2010/main" val="8194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DÂN VŨ  VIỆT NAM ƠI  Tốp nam lớp 4A tiểu học đan phượng năm học 20212022">
            <a:hlinkClick r:id="" action="ppaction://media"/>
          </p:cNvPr>
          <p:cNvPicPr>
            <a:picLocks noChangeAspect="1"/>
          </p:cNvPicPr>
          <p:nvPr>
            <a:videoFile r:link="rId1"/>
            <p:extLst>
              <p:ext uri="{DAA4B4D4-6D71-4841-9C94-3DE7FCFB9230}">
                <p14:media xmlns:p14="http://schemas.microsoft.com/office/powerpoint/2010/main" r:embed="rId2">
                  <p14:trim end="82737.766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45975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a:extLst>
              <a:ext uri="{FF2B5EF4-FFF2-40B4-BE49-F238E27FC236}">
                <a16:creationId xmlns:a16="http://schemas.microsoft.com/office/drawing/2014/main" id="{334E088B-878C-4D5A-B043-6247F0C56D89}"/>
              </a:ext>
            </a:extLst>
          </p:cNvPr>
          <p:cNvSpPr/>
          <p:nvPr/>
        </p:nvSpPr>
        <p:spPr>
          <a:xfrm>
            <a:off x="633931" y="191703"/>
            <a:ext cx="10869452" cy="1354293"/>
          </a:xfrm>
          <a:prstGeom prst="roundRect">
            <a:avLst>
              <a:gd name="adj" fmla="val 50000"/>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22" y="3159760"/>
            <a:ext cx="10825332" cy="3698240"/>
          </a:xfrm>
          <a:prstGeom prst="rect">
            <a:avLst/>
          </a:prstGeom>
        </p:spPr>
      </p:pic>
      <p:pic>
        <p:nvPicPr>
          <p:cNvPr id="2" name="Picture 2" descr="Hồ Hoàn Kiếm - Bảo tàng Phụ Nữ Việt Nam">
            <a:extLst>
              <a:ext uri="{FF2B5EF4-FFF2-40B4-BE49-F238E27FC236}">
                <a16:creationId xmlns:a16="http://schemas.microsoft.com/office/drawing/2014/main" id="{32B1D09C-49D4-099E-8B2A-A4106FF3B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366" y="1739934"/>
            <a:ext cx="5631691" cy="428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53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39657" y="-2694342"/>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613849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a:extLst>
              <a:ext uri="{FF2B5EF4-FFF2-40B4-BE49-F238E27FC236}">
                <a16:creationId xmlns:a16="http://schemas.microsoft.com/office/drawing/2014/main" id="{334E088B-878C-4D5A-B043-6247F0C56D89}"/>
              </a:ext>
            </a:extLst>
          </p:cNvPr>
          <p:cNvSpPr/>
          <p:nvPr/>
        </p:nvSpPr>
        <p:spPr>
          <a:xfrm>
            <a:off x="633931" y="191703"/>
            <a:ext cx="10869452" cy="1354293"/>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sp>
        <p:nvSpPr>
          <p:cNvPr id="4" name="Rectangle 3"/>
          <p:cNvSpPr/>
          <p:nvPr/>
        </p:nvSpPr>
        <p:spPr>
          <a:xfrm>
            <a:off x="633930" y="1561927"/>
            <a:ext cx="11077423" cy="1938992"/>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Em sinh ra và lớn lên ở Hà Nội. Quê hương của em có rất nhiều danh lam thắng cảnh nổi tiếng. Nhưng em thích nhất là Hồ Gươm (hay còn gọi là Hồ Hoàn Kiếm). Hồ nằm ở trung tâm thành phố. Diện tích hồ khá rộng, mực nước sâu. Nước hồ trong xanh, phẳng lặng. Thỉnh thoảng những làn gió thổi khiến mặt hồ lăn tăn gợn sóng. Gần hồ còn có đài Nghiên, tháp Bút mang vẻ đẹp cổ kính. Cùng với đó là cầu Thê Húc được sơn màu</a:t>
            </a:r>
            <a:endParaRPr lang="en-US" sz="2400" dirty="0">
              <a:latin typeface="Calibri" panose="020F0502020204030204" pitchFamily="34" charset="0"/>
              <a:cs typeface="Calibri" panose="020F0502020204030204" pitchFamily="34" charset="0"/>
            </a:endParaRPr>
          </a:p>
        </p:txBody>
      </p:sp>
      <p:pic>
        <p:nvPicPr>
          <p:cNvPr id="2050" name="Picture 2" descr="Hồ Hoàn Kiếm - Bảo tàng Phụ Nữ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081" y="3516850"/>
            <a:ext cx="3755286" cy="2855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0975" y="3383280"/>
            <a:ext cx="7114166" cy="3046988"/>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đỏ, cong cong như con tôm. Từ cầu Thê Húc dẫn du khách đến với đền Ngọc Sơn cổ kính, uy nghiêm. Trước cổng đền là cây đa cổ thụ đã nhiều năm tuổi. Khi đứng trên cầu Thê Húc, hướng mắt ra, ta có thể nhìn thấy tháp Rùa. Tháp nằm trên một khoảng đất trống chính giữa hồ. Trên tháp Rùa, những khóm rêu phong nổi lên khiến tháp mang một vẻ đẹp đầy cổ kính. Từ lâu, Hồ Gươm đã trở thành một biểu tượng của thủ đô Hà Nội.</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78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62112" y="1371600"/>
            <a:ext cx="6833922"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Định</a:t>
            </a:r>
            <a:r>
              <a:rPr kumimoji="0" lang="en-US" sz="54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 </a:t>
            </a:r>
            <a:r>
              <a:rPr kumimoji="0" lang="en-US" sz="5400" b="1" i="0" u="none" strike="noStrike" kern="1200" cap="none" spc="0" normalizeH="0" baseline="0" noProof="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hướng</a:t>
            </a:r>
            <a:r>
              <a:rPr kumimoji="0" lang="en-US" sz="54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 </a:t>
            </a:r>
            <a:r>
              <a:rPr kumimoji="0" lang="en-US" sz="5400" b="1" i="0" u="none" strike="noStrike" kern="1200" cap="none" spc="0" normalizeH="0" baseline="0" noProof="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học</a:t>
            </a:r>
            <a:r>
              <a:rPr kumimoji="0" lang="en-US" sz="5400" b="1" i="0" u="none" strike="noStrike" kern="1200" cap="none" spc="0" normalizeH="0" baseline="0" noProof="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 </a:t>
            </a:r>
            <a:r>
              <a:rPr kumimoji="0" lang="en-US" sz="5400" b="1" i="0" u="none" strike="noStrike" kern="1200" cap="none" spc="0" normalizeH="0" baseline="0" noProof="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rPr>
              <a:t>tập</a:t>
            </a:r>
            <a:endParaRPr kumimoji="0" lang="en-US" sz="5400" b="1" i="0" u="none" strike="noStrike" kern="120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uLnTx/>
              <a:uFillTx/>
              <a:latin typeface="Arial" charset="0"/>
              <a:ea typeface="+mn-ea"/>
              <a:cs typeface="+mn-cs"/>
            </a:endParaRPr>
          </a:p>
        </p:txBody>
      </p:sp>
      <p:sp>
        <p:nvSpPr>
          <p:cNvPr id="4" name="Rectangle 3"/>
          <p:cNvSpPr/>
          <p:nvPr/>
        </p:nvSpPr>
        <p:spPr>
          <a:xfrm>
            <a:off x="2192693" y="2547457"/>
            <a:ext cx="82109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rPr>
              <a:t>- Yêu cầu chuẩn bị sưu tầm tư liệu </a:t>
            </a:r>
            <a:r>
              <a:rPr lang="nl-NL" sz="3600" dirty="0" smtClean="0">
                <a:solidFill>
                  <a:prstClr val="black"/>
                </a:solidFill>
                <a:latin typeface="Arial" panose="020B0604020202020204" pitchFamily="34" charset="0"/>
                <a:ea typeface="SimSun" panose="02010600030101010101" pitchFamily="2" charset="-122"/>
                <a:cs typeface="Arial" panose="020B0604020202020204" pitchFamily="34" charset="0"/>
              </a:rPr>
              <a:t>cho tiết học sau.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8223971"/>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2039030"/>
            <a:ext cx="10127974" cy="1794415"/>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27">
            <a:extLst>
              <a:ext uri="{FF2B5EF4-FFF2-40B4-BE49-F238E27FC236}">
                <a16:creationId xmlns:a16="http://schemas.microsoft.com/office/drawing/2014/main" id="{14D52250-E351-424E-877F-9B44CC569515}"/>
              </a:ext>
            </a:extLst>
          </p:cNvPr>
          <p:cNvSpPr/>
          <p:nvPr/>
        </p:nvSpPr>
        <p:spPr>
          <a:xfrm>
            <a:off x="6642737" y="2337766"/>
            <a:ext cx="184732" cy="1862048"/>
          </a:xfrm>
          <a:prstGeom prst="rect">
            <a:avLst/>
          </a:prstGeom>
        </p:spPr>
        <p:txBody>
          <a:bodyPr vert="horz"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11500" b="0" i="0" u="none" strike="noStrike" kern="1200" cap="none" spc="0" normalizeH="0" noProof="0" dirty="0">
              <a:ln w="127000">
                <a:solidFill>
                  <a:schemeClr val="bg1"/>
                </a:solidFill>
              </a:ln>
              <a:solidFill>
                <a:prstClr val="white"/>
              </a:solidFill>
              <a:effectLst>
                <a:outerShdw blurRad="127000" dist="127000" dir="13500000" algn="br" rotWithShape="0">
                  <a:prstClr val="black">
                    <a:alpha val="12000"/>
                  </a:prstClr>
                </a:outerShdw>
              </a:effectLst>
              <a:uLnTx/>
              <a:uFillTx/>
              <a:latin typeface="#9Slide06 SVNStella" panose="02000000000000000000" pitchFamily="2" charset="0"/>
              <a:ea typeface="字魂131号-酷乐潮玩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69A6DC8C-F901-C5F1-1E78-69EAF407C1A0}"/>
              </a:ext>
            </a:extLst>
          </p:cNvPr>
          <p:cNvPicPr>
            <a:picLocks noChangeAspect="1"/>
          </p:cNvPicPr>
          <p:nvPr/>
        </p:nvPicPr>
        <p:blipFill rotWithShape="1">
          <a:blip r:embed="rId3"/>
          <a:srcRect l="85958" b="75896"/>
          <a:stretch/>
        </p:blipFill>
        <p:spPr>
          <a:xfrm>
            <a:off x="2873829" y="2172734"/>
            <a:ext cx="7857118" cy="2529895"/>
          </a:xfrm>
          <a:prstGeom prst="rect">
            <a:avLst/>
          </a:prstGeom>
        </p:spPr>
      </p:pic>
    </p:spTree>
    <p:extLst>
      <p:ext uri="{BB962C8B-B14F-4D97-AF65-F5344CB8AC3E}">
        <p14:creationId xmlns:p14="http://schemas.microsoft.com/office/powerpoint/2010/main" val="26120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1015998"/>
            <a:ext cx="10127974" cy="4113038"/>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122CD5-3433-1F08-35A5-1D10D721BE6B}"/>
              </a:ext>
            </a:extLst>
          </p:cNvPr>
          <p:cNvPicPr>
            <a:picLocks noChangeAspect="1"/>
          </p:cNvPicPr>
          <p:nvPr/>
        </p:nvPicPr>
        <p:blipFill rotWithShape="1">
          <a:blip r:embed="rId3"/>
          <a:srcRect l="83360" b="58182"/>
          <a:stretch/>
        </p:blipFill>
        <p:spPr>
          <a:xfrm>
            <a:off x="1278977" y="1015998"/>
            <a:ext cx="9451970" cy="4207261"/>
          </a:xfrm>
          <a:prstGeom prst="rect">
            <a:avLst/>
          </a:prstGeom>
        </p:spPr>
      </p:pic>
    </p:spTree>
    <p:extLst>
      <p:ext uri="{BB962C8B-B14F-4D97-AF65-F5344CB8AC3E}">
        <p14:creationId xmlns:p14="http://schemas.microsoft.com/office/powerpoint/2010/main" val="22673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sp>
        <p:nvSpPr>
          <p:cNvPr id="3" name="Hình chữ nhật: Góc Tròn 4">
            <a:extLst>
              <a:ext uri="{FF2B5EF4-FFF2-40B4-BE49-F238E27FC236}">
                <a16:creationId xmlns:a16="http://schemas.microsoft.com/office/drawing/2014/main" id="{369880B1-076C-5D66-8681-7AEEDDA4EBD4}"/>
              </a:ext>
            </a:extLst>
          </p:cNvPr>
          <p:cNvSpPr/>
          <p:nvPr/>
        </p:nvSpPr>
        <p:spPr>
          <a:xfrm>
            <a:off x="1025976" y="15377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rgbClr val="FFFF00"/>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 name="Hộp Văn bản 6">
            <a:extLst>
              <a:ext uri="{FF2B5EF4-FFF2-40B4-BE49-F238E27FC236}">
                <a16:creationId xmlns:a16="http://schemas.microsoft.com/office/drawing/2014/main" id="{8A171040-EA82-8C66-9FB9-439C96C29000}"/>
              </a:ext>
            </a:extLst>
          </p:cNvPr>
          <p:cNvSpPr txBox="1"/>
          <p:nvPr/>
        </p:nvSpPr>
        <p:spPr>
          <a:xfrm>
            <a:off x="1811647" y="1592143"/>
            <a:ext cx="7101889"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Xác định được vị trí địa lí của địa phương trên bản đồ Việt Nam.</a:t>
            </a:r>
          </a:p>
        </p:txBody>
      </p:sp>
      <p:sp>
        <p:nvSpPr>
          <p:cNvPr id="5" name="Hình chữ nhật: Góc Tròn 11">
            <a:extLst>
              <a:ext uri="{FF2B5EF4-FFF2-40B4-BE49-F238E27FC236}">
                <a16:creationId xmlns:a16="http://schemas.microsoft.com/office/drawing/2014/main" id="{E224F3A5-959E-6784-1761-C54F35A6A935}"/>
              </a:ext>
            </a:extLst>
          </p:cNvPr>
          <p:cNvSpPr/>
          <p:nvPr/>
        </p:nvSpPr>
        <p:spPr>
          <a:xfrm>
            <a:off x="2343150" y="2844602"/>
            <a:ext cx="9238798" cy="1078377"/>
          </a:xfrm>
          <a:custGeom>
            <a:avLst/>
            <a:gdLst>
              <a:gd name="connsiteX0" fmla="*/ 0 w 9238798"/>
              <a:gd name="connsiteY0" fmla="*/ 179733 h 1078377"/>
              <a:gd name="connsiteX1" fmla="*/ 179733 w 9238798"/>
              <a:gd name="connsiteY1" fmla="*/ 0 h 1078377"/>
              <a:gd name="connsiteX2" fmla="*/ 9059065 w 9238798"/>
              <a:gd name="connsiteY2" fmla="*/ 0 h 1078377"/>
              <a:gd name="connsiteX3" fmla="*/ 9238798 w 9238798"/>
              <a:gd name="connsiteY3" fmla="*/ 179733 h 1078377"/>
              <a:gd name="connsiteX4" fmla="*/ 9238798 w 9238798"/>
              <a:gd name="connsiteY4" fmla="*/ 898644 h 1078377"/>
              <a:gd name="connsiteX5" fmla="*/ 9059065 w 9238798"/>
              <a:gd name="connsiteY5" fmla="*/ 1078377 h 1078377"/>
              <a:gd name="connsiteX6" fmla="*/ 179733 w 9238798"/>
              <a:gd name="connsiteY6" fmla="*/ 1078377 h 1078377"/>
              <a:gd name="connsiteX7" fmla="*/ 0 w 9238798"/>
              <a:gd name="connsiteY7" fmla="*/ 898644 h 1078377"/>
              <a:gd name="connsiteX8" fmla="*/ 0 w 9238798"/>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798" h="1078377" fill="none" extrusionOk="0">
                <a:moveTo>
                  <a:pt x="0" y="179733"/>
                </a:moveTo>
                <a:cubicBezTo>
                  <a:pt x="9591" y="70133"/>
                  <a:pt x="75327" y="4966"/>
                  <a:pt x="179733" y="0"/>
                </a:cubicBezTo>
                <a:cubicBezTo>
                  <a:pt x="2210854" y="22936"/>
                  <a:pt x="5429016" y="-134525"/>
                  <a:pt x="9059065" y="0"/>
                </a:cubicBezTo>
                <a:cubicBezTo>
                  <a:pt x="9161379" y="-13653"/>
                  <a:pt x="9229673" y="79336"/>
                  <a:pt x="9238798" y="179733"/>
                </a:cubicBezTo>
                <a:cubicBezTo>
                  <a:pt x="9237269" y="398497"/>
                  <a:pt x="9215173" y="604913"/>
                  <a:pt x="9238798" y="898644"/>
                </a:cubicBezTo>
                <a:cubicBezTo>
                  <a:pt x="9233646" y="996679"/>
                  <a:pt x="9166409" y="1074725"/>
                  <a:pt x="9059065" y="1078377"/>
                </a:cubicBezTo>
                <a:cubicBezTo>
                  <a:pt x="7028372" y="989805"/>
                  <a:pt x="4417780" y="1059188"/>
                  <a:pt x="179733" y="1078377"/>
                </a:cubicBezTo>
                <a:cubicBezTo>
                  <a:pt x="66871" y="1092530"/>
                  <a:pt x="-10227" y="981808"/>
                  <a:pt x="0" y="898644"/>
                </a:cubicBezTo>
                <a:cubicBezTo>
                  <a:pt x="-24580" y="554143"/>
                  <a:pt x="54479" y="392377"/>
                  <a:pt x="0" y="179733"/>
                </a:cubicBezTo>
                <a:close/>
              </a:path>
              <a:path w="9238798" h="1078377" stroke="0" extrusionOk="0">
                <a:moveTo>
                  <a:pt x="0" y="179733"/>
                </a:moveTo>
                <a:cubicBezTo>
                  <a:pt x="14743" y="88979"/>
                  <a:pt x="77778" y="8290"/>
                  <a:pt x="179733" y="0"/>
                </a:cubicBezTo>
                <a:cubicBezTo>
                  <a:pt x="2293742" y="-9402"/>
                  <a:pt x="5250098" y="-138905"/>
                  <a:pt x="9059065" y="0"/>
                </a:cubicBezTo>
                <a:cubicBezTo>
                  <a:pt x="9160877" y="-893"/>
                  <a:pt x="9240080" y="84693"/>
                  <a:pt x="9238798" y="179733"/>
                </a:cubicBezTo>
                <a:cubicBezTo>
                  <a:pt x="9223606" y="300739"/>
                  <a:pt x="9176064" y="715112"/>
                  <a:pt x="9238798" y="898644"/>
                </a:cubicBezTo>
                <a:cubicBezTo>
                  <a:pt x="9250098" y="1004518"/>
                  <a:pt x="9158149" y="1081896"/>
                  <a:pt x="9059065" y="1078377"/>
                </a:cubicBezTo>
                <a:cubicBezTo>
                  <a:pt x="5146561" y="1056044"/>
                  <a:pt x="4202417" y="996928"/>
                  <a:pt x="179733" y="1078377"/>
                </a:cubicBezTo>
                <a:cubicBezTo>
                  <a:pt x="77344" y="1088805"/>
                  <a:pt x="3021" y="996715"/>
                  <a:pt x="0" y="898644"/>
                </a:cubicBezTo>
                <a:cubicBezTo>
                  <a:pt x="-39572" y="599726"/>
                  <a:pt x="-47122" y="356253"/>
                  <a:pt x="0" y="179733"/>
                </a:cubicBezTo>
                <a:close/>
              </a:path>
            </a:pathLst>
          </a:custGeom>
          <a:solidFill>
            <a:srgbClr val="FFFF00"/>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Hộp Văn bản 12">
            <a:extLst>
              <a:ext uri="{FF2B5EF4-FFF2-40B4-BE49-F238E27FC236}">
                <a16:creationId xmlns:a16="http://schemas.microsoft.com/office/drawing/2014/main" id="{D2660BF4-99D0-A170-CD4A-7A192D90E971}"/>
              </a:ext>
            </a:extLst>
          </p:cNvPr>
          <p:cNvSpPr txBox="1"/>
          <p:nvPr/>
        </p:nvSpPr>
        <p:spPr>
          <a:xfrm>
            <a:off x="2324101" y="2898962"/>
            <a:ext cx="840970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Mô tả được một số nét chính về tự nhiên (ví dụ: địa hình, khí hậu,...) của địa phương có sử dụng lược đồ hoặc bản đồ.</a:t>
            </a:r>
          </a:p>
        </p:txBody>
      </p:sp>
      <p:pic>
        <p:nvPicPr>
          <p:cNvPr id="7" name="Hình ảnh 17" descr="Ảnh có chứa mẫu họa&#10;&#10;Mô tả được tạo tự động">
            <a:extLst>
              <a:ext uri="{FF2B5EF4-FFF2-40B4-BE49-F238E27FC236}">
                <a16:creationId xmlns:a16="http://schemas.microsoft.com/office/drawing/2014/main" id="{2C16C0FA-92BC-A135-1934-C00B134065E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409306"/>
            <a:ext cx="1743292" cy="1283063"/>
          </a:xfrm>
          <a:prstGeom prst="rect">
            <a:avLst/>
          </a:prstGeom>
        </p:spPr>
      </p:pic>
      <p:pic>
        <p:nvPicPr>
          <p:cNvPr id="8" name="Hình ảnh 22" descr="Ảnh có chứa mẫu họa&#10;&#10;Mô tả được tạo tự động">
            <a:extLst>
              <a:ext uri="{FF2B5EF4-FFF2-40B4-BE49-F238E27FC236}">
                <a16:creationId xmlns:a16="http://schemas.microsoft.com/office/drawing/2014/main" id="{827DC7F5-B3CE-3DA1-D030-C0E03313BC2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716392"/>
            <a:ext cx="1743292" cy="1283063"/>
          </a:xfrm>
          <a:prstGeom prst="rect">
            <a:avLst/>
          </a:prstGeom>
        </p:spPr>
      </p:pic>
      <p:sp>
        <p:nvSpPr>
          <p:cNvPr id="9" name="Hình chữ nhật: Góc Tròn 23">
            <a:extLst>
              <a:ext uri="{FF2B5EF4-FFF2-40B4-BE49-F238E27FC236}">
                <a16:creationId xmlns:a16="http://schemas.microsoft.com/office/drawing/2014/main" id="{7F19E95F-E6A2-55B7-D303-7EDB3E44C9BD}"/>
              </a:ext>
            </a:extLst>
          </p:cNvPr>
          <p:cNvSpPr/>
          <p:nvPr/>
        </p:nvSpPr>
        <p:spPr>
          <a:xfrm>
            <a:off x="1025975" y="4246431"/>
            <a:ext cx="8984799" cy="820869"/>
          </a:xfrm>
          <a:custGeom>
            <a:avLst/>
            <a:gdLst>
              <a:gd name="connsiteX0" fmla="*/ 0 w 8984799"/>
              <a:gd name="connsiteY0" fmla="*/ 136814 h 820869"/>
              <a:gd name="connsiteX1" fmla="*/ 136814 w 8984799"/>
              <a:gd name="connsiteY1" fmla="*/ 0 h 820869"/>
              <a:gd name="connsiteX2" fmla="*/ 8847985 w 8984799"/>
              <a:gd name="connsiteY2" fmla="*/ 0 h 820869"/>
              <a:gd name="connsiteX3" fmla="*/ 8984799 w 8984799"/>
              <a:gd name="connsiteY3" fmla="*/ 136814 h 820869"/>
              <a:gd name="connsiteX4" fmla="*/ 8984799 w 8984799"/>
              <a:gd name="connsiteY4" fmla="*/ 684055 h 820869"/>
              <a:gd name="connsiteX5" fmla="*/ 8847985 w 8984799"/>
              <a:gd name="connsiteY5" fmla="*/ 820869 h 820869"/>
              <a:gd name="connsiteX6" fmla="*/ 136814 w 8984799"/>
              <a:gd name="connsiteY6" fmla="*/ 820869 h 820869"/>
              <a:gd name="connsiteX7" fmla="*/ 0 w 8984799"/>
              <a:gd name="connsiteY7" fmla="*/ 684055 h 820869"/>
              <a:gd name="connsiteX8" fmla="*/ 0 w 8984799"/>
              <a:gd name="connsiteY8" fmla="*/ 136814 h 82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4799" h="820869" fill="none" extrusionOk="0">
                <a:moveTo>
                  <a:pt x="0" y="136814"/>
                </a:moveTo>
                <a:cubicBezTo>
                  <a:pt x="9660" y="50844"/>
                  <a:pt x="53924" y="7079"/>
                  <a:pt x="136814" y="0"/>
                </a:cubicBezTo>
                <a:cubicBezTo>
                  <a:pt x="3737171" y="22936"/>
                  <a:pt x="5046238" y="-134525"/>
                  <a:pt x="8847985" y="0"/>
                </a:cubicBezTo>
                <a:cubicBezTo>
                  <a:pt x="8926279" y="-12237"/>
                  <a:pt x="8971250" y="59572"/>
                  <a:pt x="8984799" y="136814"/>
                </a:cubicBezTo>
                <a:cubicBezTo>
                  <a:pt x="9004872" y="304144"/>
                  <a:pt x="9027789" y="479448"/>
                  <a:pt x="8984799" y="684055"/>
                </a:cubicBezTo>
                <a:cubicBezTo>
                  <a:pt x="8983905" y="759402"/>
                  <a:pt x="8927180" y="819226"/>
                  <a:pt x="8847985" y="820869"/>
                </a:cubicBezTo>
                <a:cubicBezTo>
                  <a:pt x="5865848" y="732297"/>
                  <a:pt x="4051751" y="801680"/>
                  <a:pt x="136814" y="820869"/>
                </a:cubicBezTo>
                <a:cubicBezTo>
                  <a:pt x="57079" y="825215"/>
                  <a:pt x="-7325" y="748084"/>
                  <a:pt x="0" y="684055"/>
                </a:cubicBezTo>
                <a:cubicBezTo>
                  <a:pt x="43850" y="507863"/>
                  <a:pt x="-6779" y="223473"/>
                  <a:pt x="0" y="136814"/>
                </a:cubicBezTo>
                <a:close/>
              </a:path>
              <a:path w="8984799" h="820869" stroke="0" extrusionOk="0">
                <a:moveTo>
                  <a:pt x="0" y="136814"/>
                </a:moveTo>
                <a:cubicBezTo>
                  <a:pt x="2446" y="62666"/>
                  <a:pt x="59062" y="6751"/>
                  <a:pt x="136814" y="0"/>
                </a:cubicBezTo>
                <a:cubicBezTo>
                  <a:pt x="3279341" y="-9402"/>
                  <a:pt x="7032193" y="-138905"/>
                  <a:pt x="8847985" y="0"/>
                </a:cubicBezTo>
                <a:cubicBezTo>
                  <a:pt x="8930537" y="-2452"/>
                  <a:pt x="8987274" y="69411"/>
                  <a:pt x="8984799" y="136814"/>
                </a:cubicBezTo>
                <a:cubicBezTo>
                  <a:pt x="8945322" y="314935"/>
                  <a:pt x="8945511" y="466464"/>
                  <a:pt x="8984799" y="684055"/>
                </a:cubicBezTo>
                <a:cubicBezTo>
                  <a:pt x="8996567" y="766499"/>
                  <a:pt x="8923085" y="829873"/>
                  <a:pt x="8847985" y="820869"/>
                </a:cubicBezTo>
                <a:cubicBezTo>
                  <a:pt x="6124086" y="798536"/>
                  <a:pt x="3229273" y="739420"/>
                  <a:pt x="136814" y="820869"/>
                </a:cubicBezTo>
                <a:cubicBezTo>
                  <a:pt x="58225" y="830976"/>
                  <a:pt x="7101" y="756810"/>
                  <a:pt x="0" y="684055"/>
                </a:cubicBezTo>
                <a:cubicBezTo>
                  <a:pt x="-20385" y="486112"/>
                  <a:pt x="28353" y="222176"/>
                  <a:pt x="0" y="136814"/>
                </a:cubicBezTo>
                <a:close/>
              </a:path>
            </a:pathLst>
          </a:custGeom>
          <a:solidFill>
            <a:srgbClr val="FFFF00"/>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Hộp Văn bản 24">
            <a:extLst>
              <a:ext uri="{FF2B5EF4-FFF2-40B4-BE49-F238E27FC236}">
                <a16:creationId xmlns:a16="http://schemas.microsoft.com/office/drawing/2014/main" id="{4C0DB0BD-71ED-6BE7-587E-805FAA1E3AF7}"/>
              </a:ext>
            </a:extLst>
          </p:cNvPr>
          <p:cNvSpPr txBox="1"/>
          <p:nvPr/>
        </p:nvSpPr>
        <p:spPr>
          <a:xfrm>
            <a:off x="1811647" y="4300790"/>
            <a:ext cx="79705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Trình bày được một số hoạt động kinh tế ở địa phương.</a:t>
            </a:r>
          </a:p>
        </p:txBody>
      </p:sp>
      <p:sp>
        <p:nvSpPr>
          <p:cNvPr id="11" name="Hình chữ nhật: Góc Tròn 25">
            <a:extLst>
              <a:ext uri="{FF2B5EF4-FFF2-40B4-BE49-F238E27FC236}">
                <a16:creationId xmlns:a16="http://schemas.microsoft.com/office/drawing/2014/main" id="{9FE9F5D1-DDD0-3187-3B60-79460BF27380}"/>
              </a:ext>
            </a:extLst>
          </p:cNvPr>
          <p:cNvSpPr/>
          <p:nvPr/>
        </p:nvSpPr>
        <p:spPr>
          <a:xfrm>
            <a:off x="2988846" y="55532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rgbClr val="FFFF00"/>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Hộp Văn bản 26">
            <a:extLst>
              <a:ext uri="{FF2B5EF4-FFF2-40B4-BE49-F238E27FC236}">
                <a16:creationId xmlns:a16="http://schemas.microsoft.com/office/drawing/2014/main" id="{F4870C01-CF74-A66D-C6A0-6BA95E2ADFC9}"/>
              </a:ext>
            </a:extLst>
          </p:cNvPr>
          <p:cNvSpPr txBox="1"/>
          <p:nvPr/>
        </p:nvSpPr>
        <p:spPr>
          <a:xfrm>
            <a:off x="3103732" y="5607609"/>
            <a:ext cx="763007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Thể hiện được tình cảm với địa phương và sẵn sàng hành động bảo vệ môi trường xung quanh.</a:t>
            </a:r>
          </a:p>
        </p:txBody>
      </p:sp>
      <p:pic>
        <p:nvPicPr>
          <p:cNvPr id="13" name="Hình ảnh 27" descr="Ảnh có chứa mẫu họa&#10;&#10;Mô tả được tạo tự động">
            <a:extLst>
              <a:ext uri="{FF2B5EF4-FFF2-40B4-BE49-F238E27FC236}">
                <a16:creationId xmlns:a16="http://schemas.microsoft.com/office/drawing/2014/main" id="{01FF653A-5CB9-D501-7D85-23651E5381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319669" y="3984603"/>
            <a:ext cx="1743292" cy="1283063"/>
          </a:xfrm>
          <a:prstGeom prst="rect">
            <a:avLst/>
          </a:prstGeom>
        </p:spPr>
      </p:pic>
      <p:pic>
        <p:nvPicPr>
          <p:cNvPr id="14" name="Hình ảnh 28" descr="Ảnh có chứa mẫu họa&#10;&#10;Mô tả được tạo tự động">
            <a:extLst>
              <a:ext uri="{FF2B5EF4-FFF2-40B4-BE49-F238E27FC236}">
                <a16:creationId xmlns:a16="http://schemas.microsoft.com/office/drawing/2014/main" id="{C9DFA4E2-E677-7C56-CF56-2606A59BCBA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425039"/>
            <a:ext cx="1743292" cy="1283063"/>
          </a:xfrm>
          <a:prstGeom prst="rect">
            <a:avLst/>
          </a:prstGeom>
        </p:spPr>
      </p:pic>
      <p:pic>
        <p:nvPicPr>
          <p:cNvPr id="15" name="Picture 14">
            <a:extLst>
              <a:ext uri="{FF2B5EF4-FFF2-40B4-BE49-F238E27FC236}">
                <a16:creationId xmlns:a16="http://schemas.microsoft.com/office/drawing/2014/main" id="{34AEEACE-6CD0-130E-60EF-D056ED96487B}"/>
              </a:ext>
            </a:extLst>
          </p:cNvPr>
          <p:cNvPicPr>
            <a:picLocks noChangeAspect="1"/>
          </p:cNvPicPr>
          <p:nvPr/>
        </p:nvPicPr>
        <p:blipFill>
          <a:blip r:embed="rId5"/>
          <a:stretch>
            <a:fillRect/>
          </a:stretch>
        </p:blipFill>
        <p:spPr>
          <a:xfrm>
            <a:off x="2711679" y="521147"/>
            <a:ext cx="6425741" cy="1396105"/>
          </a:xfrm>
          <a:prstGeom prst="rect">
            <a:avLst/>
          </a:prstGeom>
        </p:spPr>
      </p:pic>
    </p:spTree>
    <p:extLst>
      <p:ext uri="{BB962C8B-B14F-4D97-AF65-F5344CB8AC3E}">
        <p14:creationId xmlns:p14="http://schemas.microsoft.com/office/powerpoint/2010/main" val="2378358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569" y="1394050"/>
            <a:ext cx="9010669" cy="3682303"/>
          </a:xfrm>
          <a:prstGeom prst="rect">
            <a:avLst/>
          </a:prstGeom>
        </p:spPr>
      </p:pic>
    </p:spTree>
    <p:extLst>
      <p:ext uri="{BB962C8B-B14F-4D97-AF65-F5344CB8AC3E}">
        <p14:creationId xmlns:p14="http://schemas.microsoft.com/office/powerpoint/2010/main" val="35694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a:extLst>
              <a:ext uri="{FF2B5EF4-FFF2-40B4-BE49-F238E27FC236}">
                <a16:creationId xmlns:a16="http://schemas.microsoft.com/office/drawing/2014/main" id="{A06645AC-BF05-2278-273E-79D092E4912E}"/>
              </a:ext>
            </a:extLst>
          </p:cNvPr>
          <p:cNvSpPr txBox="1"/>
          <p:nvPr/>
        </p:nvSpPr>
        <p:spPr>
          <a:xfrm>
            <a:off x="892617" y="1829938"/>
            <a:ext cx="10521065" cy="2246769"/>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KINH TẾ</a:t>
            </a:r>
            <a:endParaRPr lang="en-US" sz="7200" dirty="0">
              <a:solidFill>
                <a:srgbClr val="FF0000"/>
              </a:solidFill>
              <a:effectLst/>
              <a:latin typeface="SVN-SAF"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98376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12DB50-4A0E-D1E1-5E73-43C3CB048708}"/>
              </a:ext>
            </a:extLst>
          </p:cNvPr>
          <p:cNvGrpSpPr/>
          <p:nvPr/>
        </p:nvGrpSpPr>
        <p:grpSpPr>
          <a:xfrm>
            <a:off x="5827512" y="1956068"/>
            <a:ext cx="5737216" cy="988473"/>
            <a:chOff x="5409377" y="1706686"/>
            <a:chExt cx="4807974" cy="988473"/>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11" y="2985997"/>
            <a:ext cx="5737216" cy="988473"/>
            <a:chOff x="5409377" y="1706686"/>
            <a:chExt cx="4807974" cy="988473"/>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1998BD-D367-0394-ACED-5EB1CEF4A063}"/>
                </a:ext>
              </a:extLst>
            </p:cNvPr>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827511" y="3984584"/>
            <a:ext cx="5681361" cy="653057"/>
            <a:chOff x="5409377" y="1706686"/>
            <a:chExt cx="480797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B50038-EFA6-28E5-ADD9-696B680097C1}"/>
                </a:ext>
              </a:extLst>
            </p:cNvPr>
            <p:cNvSpPr txBox="1"/>
            <p:nvPr/>
          </p:nvSpPr>
          <p:spPr>
            <a:xfrm>
              <a:off x="5521097" y="1741052"/>
              <a:ext cx="4696253" cy="30901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dịch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vụ</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2"/>
          <a:stretch>
            <a:fillRect/>
          </a:stretch>
        </p:blipFill>
        <p:spPr>
          <a:xfrm>
            <a:off x="2693895" y="631301"/>
            <a:ext cx="6267231" cy="951058"/>
          </a:xfrm>
          <a:prstGeom prst="rect">
            <a:avLst/>
          </a:prstGeom>
        </p:spPr>
      </p:pic>
      <p:pic>
        <p:nvPicPr>
          <p:cNvPr id="1026" name="Picture 2" descr="Học Tập Và Giáo Dục Cho Trẻ Em Hình ảnh  Định dạng hình ảnh PSD 400196827  vnlovepikcom">
            <a:extLst>
              <a:ext uri="{FF2B5EF4-FFF2-40B4-BE49-F238E27FC236}">
                <a16:creationId xmlns:a16="http://schemas.microsoft.com/office/drawing/2014/main" id="{13FEE20B-0137-6915-3116-C9235A93A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98" y="1300561"/>
            <a:ext cx="5034145" cy="374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53409" y="1684047"/>
            <a:ext cx="6958984" cy="2383128"/>
            <a:chOff x="613391" y="1645947"/>
            <a:chExt cx="5869296" cy="190247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2985" b="81095"/>
            <a:stretch/>
          </p:blipFill>
          <p:spPr>
            <a:xfrm>
              <a:off x="613391" y="1645947"/>
              <a:ext cx="5869296" cy="1902470"/>
            </a:xfrm>
            <a:prstGeom prst="rect">
              <a:avLst/>
            </a:prstGeom>
          </p:spPr>
        </p:pic>
        <p:grpSp>
          <p:nvGrpSpPr>
            <p:cNvPr id="9" name="组合 8"/>
            <p:cNvGrpSpPr/>
            <p:nvPr/>
          </p:nvGrpSpPr>
          <p:grpSpPr>
            <a:xfrm>
              <a:off x="1487643" y="1944961"/>
              <a:ext cx="4043102" cy="1105653"/>
              <a:chOff x="814573" y="3332278"/>
              <a:chExt cx="2641931" cy="1105653"/>
            </a:xfrm>
          </p:grpSpPr>
          <p:sp>
            <p:nvSpPr>
              <p:cNvPr id="10" name="文本框 9">
                <a:extLst>
                  <a:ext uri="{FF2B5EF4-FFF2-40B4-BE49-F238E27FC236}">
                    <a16:creationId xmlns:a16="http://schemas.microsoft.com/office/drawing/2014/main" id="{EF07A6DD-089B-4B79-A4D1-488082151FBB}"/>
                  </a:ext>
                </a:extLst>
              </p:cNvPr>
              <p:cNvSpPr txBox="1"/>
              <p:nvPr/>
            </p:nvSpPr>
            <p:spPr>
              <a:xfrm>
                <a:off x="814573" y="3332278"/>
                <a:ext cx="2574636" cy="11056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Hoạt</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động</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nông</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nghiệp</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trồng</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trọt</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chăn</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nuôi</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lâm</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nghiệp</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thuỷ</a:t>
                </a:r>
                <a:r>
                  <a:rPr kumimoji="0" lang="en-US" sz="2800" b="1" i="0" u="none" strike="noStrike" kern="1200" cap="none" spc="0" normalizeH="0" baseline="0" noProof="0" dirty="0">
                    <a:ln>
                      <a:noFill/>
                    </a:ln>
                    <a:solidFill>
                      <a:srgbClr val="2B21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2B2100"/>
                    </a:solidFill>
                    <a:effectLst/>
                    <a:uLnTx/>
                    <a:uFillTx/>
                    <a:latin typeface="Cambria" panose="02040503050406030204" pitchFamily="18" charset="0"/>
                    <a:ea typeface="Cambria" panose="02040503050406030204" pitchFamily="18" charset="0"/>
                    <a:cs typeface="+mn-cs"/>
                  </a:rPr>
                  <a:t>sản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文本框 10">
                <a:extLst>
                  <a:ext uri="{FF2B5EF4-FFF2-40B4-BE49-F238E27FC236}">
                    <a16:creationId xmlns:a16="http://schemas.microsoft.com/office/drawing/2014/main" id="{193D704E-A3FE-4CAB-9639-ACEB59BC7568}"/>
                  </a:ext>
                </a:extLst>
              </p:cNvPr>
              <p:cNvSpPr txBox="1"/>
              <p:nvPr/>
            </p:nvSpPr>
            <p:spPr>
              <a:xfrm>
                <a:off x="865340" y="3873905"/>
                <a:ext cx="2591164" cy="52585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mn-cs"/>
                </a:endParaRPr>
              </a:p>
            </p:txBody>
          </p:sp>
        </p:grpSp>
      </p:grpSp>
      <p:grpSp>
        <p:nvGrpSpPr>
          <p:cNvPr id="27" name="组合 26"/>
          <p:cNvGrpSpPr/>
          <p:nvPr/>
        </p:nvGrpSpPr>
        <p:grpSpPr>
          <a:xfrm>
            <a:off x="1823065" y="3771197"/>
            <a:ext cx="9121160" cy="2705803"/>
            <a:chOff x="613391" y="3437823"/>
            <a:chExt cx="5869296" cy="190247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grpSp>
          <p:nvGrpSpPr>
            <p:cNvPr id="13" name="组合 12"/>
            <p:cNvGrpSpPr/>
            <p:nvPr/>
          </p:nvGrpSpPr>
          <p:grpSpPr>
            <a:xfrm>
              <a:off x="1489135" y="3762237"/>
              <a:ext cx="4041610" cy="1029581"/>
              <a:chOff x="815548" y="3307465"/>
              <a:chExt cx="2640956" cy="1029581"/>
            </a:xfrm>
          </p:grpSpPr>
          <p:sp>
            <p:nvSpPr>
              <p:cNvPr id="14" name="文本框 13">
                <a:extLst>
                  <a:ext uri="{FF2B5EF4-FFF2-40B4-BE49-F238E27FC236}">
                    <a16:creationId xmlns:a16="http://schemas.microsoft.com/office/drawing/2014/main" id="{EF07A6DD-089B-4B79-A4D1-488082151FBB}"/>
                  </a:ext>
                </a:extLst>
              </p:cNvPr>
              <p:cNvSpPr txBox="1"/>
              <p:nvPr/>
            </p:nvSpPr>
            <p:spPr>
              <a:xfrm>
                <a:off x="815548" y="3307465"/>
                <a:ext cx="2555964" cy="973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vi-VN" sz="2800" b="1" i="0" u="none" strike="noStrike" kern="1200" cap="none" spc="0" normalizeH="0" baseline="0" noProof="0" dirty="0">
                    <a:ln>
                      <a:noFill/>
                    </a:ln>
                    <a:solidFill>
                      <a:srgbClr val="292000"/>
                    </a:solidFill>
                    <a:effectLst/>
                    <a:uLnTx/>
                    <a:uFillTx/>
                    <a:latin typeface="Cambria" panose="02040503050406030204" pitchFamily="18" charset="0"/>
                    <a:ea typeface="Cambria" panose="02040503050406030204" pitchFamily="18" charset="0"/>
                    <a:cs typeface="+mn-cs"/>
                  </a:rPr>
                  <a:t>Hoạt động công nghiệp: khai thác khoáng sản, sản xuất điện, chế biến lương thực, dệt may,...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文本框 14">
                <a:extLst>
                  <a:ext uri="{FF2B5EF4-FFF2-40B4-BE49-F238E27FC236}">
                    <a16:creationId xmlns:a16="http://schemas.microsoft.com/office/drawing/2014/main" id="{193D704E-A3FE-4CAB-9639-ACEB59BC7568}"/>
                  </a:ext>
                </a:extLst>
              </p:cNvPr>
              <p:cNvSpPr txBox="1"/>
              <p:nvPr/>
            </p:nvSpPr>
            <p:spPr>
              <a:xfrm>
                <a:off x="865340" y="3873905"/>
                <a:ext cx="2591164" cy="46314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mn-cs"/>
                </a:endParaRPr>
              </a:p>
            </p:txBody>
          </p:sp>
        </p:grpSp>
      </p:grpSp>
      <p:grpSp>
        <p:nvGrpSpPr>
          <p:cNvPr id="26" name="组合 25"/>
          <p:cNvGrpSpPr/>
          <p:nvPr/>
        </p:nvGrpSpPr>
        <p:grpSpPr>
          <a:xfrm>
            <a:off x="5905500" y="1666875"/>
            <a:ext cx="6967609" cy="2607965"/>
            <a:chOff x="6117988" y="3562995"/>
            <a:chExt cx="5869296" cy="190247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80759" b="3321"/>
            <a:stretch/>
          </p:blipFill>
          <p:spPr>
            <a:xfrm>
              <a:off x="6117988" y="3562995"/>
              <a:ext cx="5869296" cy="1902470"/>
            </a:xfrm>
            <a:prstGeom prst="rect">
              <a:avLst/>
            </a:prstGeom>
          </p:spPr>
        </p:pic>
        <p:grpSp>
          <p:nvGrpSpPr>
            <p:cNvPr id="21" name="组合 20"/>
            <p:cNvGrpSpPr/>
            <p:nvPr/>
          </p:nvGrpSpPr>
          <p:grpSpPr>
            <a:xfrm>
              <a:off x="7060405" y="3762237"/>
              <a:ext cx="4045745" cy="1046956"/>
              <a:chOff x="859116" y="3307465"/>
              <a:chExt cx="2643658" cy="1046956"/>
            </a:xfrm>
          </p:grpSpPr>
          <p:sp>
            <p:nvSpPr>
              <p:cNvPr id="22" name="文本框 21">
                <a:extLst>
                  <a:ext uri="{FF2B5EF4-FFF2-40B4-BE49-F238E27FC236}">
                    <a16:creationId xmlns:a16="http://schemas.microsoft.com/office/drawing/2014/main" id="{EF07A6DD-089B-4B79-A4D1-488082151FBB}"/>
                  </a:ext>
                </a:extLst>
              </p:cNvPr>
              <p:cNvSpPr txBox="1"/>
              <p:nvPr/>
            </p:nvSpPr>
            <p:spPr>
              <a:xfrm>
                <a:off x="859116" y="3307465"/>
                <a:ext cx="2643658" cy="1010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vi-VN" sz="2800" b="1" i="0" u="none" strike="noStrike" kern="1200" cap="none" spc="0" normalizeH="0" baseline="0" noProof="0" dirty="0">
                    <a:ln>
                      <a:noFill/>
                    </a:ln>
                    <a:solidFill>
                      <a:srgbClr val="262000"/>
                    </a:solidFill>
                    <a:effectLst/>
                    <a:uLnTx/>
                    <a:uFillTx/>
                    <a:latin typeface="Cambria" panose="02040503050406030204" pitchFamily="18" charset="0"/>
                    <a:ea typeface="Cambria" panose="02040503050406030204" pitchFamily="18" charset="0"/>
                    <a:cs typeface="+mn-cs"/>
                  </a:rPr>
                  <a:t>Hoạt động dịch vụ: du lịch, thương mại, giao thông vận tải,...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文本框 22">
                <a:extLst>
                  <a:ext uri="{FF2B5EF4-FFF2-40B4-BE49-F238E27FC236}">
                    <a16:creationId xmlns:a16="http://schemas.microsoft.com/office/drawing/2014/main" id="{193D704E-A3FE-4CAB-9639-ACEB59BC7568}"/>
                  </a:ext>
                </a:extLst>
              </p:cNvPr>
              <p:cNvSpPr txBox="1"/>
              <p:nvPr/>
            </p:nvSpPr>
            <p:spPr>
              <a:xfrm>
                <a:off x="865340" y="3873905"/>
                <a:ext cx="2591164" cy="48051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37号-波纹乖乖体" panose="00000500000000000000" pitchFamily="2" charset="-122"/>
                  <a:cs typeface="+mn-cs"/>
                </a:endParaRPr>
              </a:p>
            </p:txBody>
          </p:sp>
        </p:grpSp>
      </p:grpSp>
      <p:sp>
        <p:nvSpPr>
          <p:cNvPr id="2" name="TextBox 1">
            <a:extLst>
              <a:ext uri="{FF2B5EF4-FFF2-40B4-BE49-F238E27FC236}">
                <a16:creationId xmlns:a16="http://schemas.microsoft.com/office/drawing/2014/main" id="{9DF7719F-00D6-2A56-5D3B-EB0624DE8255}"/>
              </a:ext>
            </a:extLst>
          </p:cNvPr>
          <p:cNvSpPr txBox="1"/>
          <p:nvPr/>
        </p:nvSpPr>
        <p:spPr>
          <a:xfrm>
            <a:off x="2438400" y="885825"/>
            <a:ext cx="8096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mn-ea"/>
                <a:cs typeface="+mn-cs"/>
              </a:rPr>
              <a:t>Mỗi</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tìm</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hiểu</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một</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a:ea typeface="+mn-ea"/>
                <a:cs typeface="+mn-cs"/>
              </a:rPr>
              <a:t>nội</a:t>
            </a:r>
            <a:r>
              <a:rPr kumimoji="0" lang="en-US" sz="4000" b="1" i="0" u="none" strike="noStrike" kern="1200" cap="none" spc="0" normalizeH="0" baseline="0" noProof="0" dirty="0">
                <a:ln>
                  <a:noFill/>
                </a:ln>
                <a:solidFill>
                  <a:srgbClr val="FF0000"/>
                </a:solidFill>
                <a:effectLst/>
                <a:uLnTx/>
                <a:uFillTx/>
                <a:latin typeface="Calibri"/>
                <a:ea typeface="+mn-ea"/>
                <a:cs typeface="+mn-cs"/>
              </a:rPr>
              <a:t> dung:</a:t>
            </a:r>
          </a:p>
        </p:txBody>
      </p:sp>
    </p:spTree>
    <p:extLst>
      <p:ext uri="{BB962C8B-B14F-4D97-AF65-F5344CB8AC3E}">
        <p14:creationId xmlns:p14="http://schemas.microsoft.com/office/powerpoint/2010/main" val="400592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39657" y="-2694342"/>
            <a:ext cx="6858000" cy="12246685"/>
          </a:xfrm>
          <a:prstGeom prst="rect">
            <a:avLst/>
          </a:prstGeom>
          <a:blipFill>
            <a:blip r:embed="rId4"/>
            <a:stretch>
              <a:fillRect/>
            </a:stretch>
          </a:blipFill>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a:cs typeface="+mn-ea"/>
              <a:sym typeface="+mn-lt"/>
            </a:endParaRPr>
          </a:p>
        </p:txBody>
      </p:sp>
      <p:pic>
        <p:nvPicPr>
          <p:cNvPr id="5" name="图片 4">
            <a:extLst>
              <a:ext uri="{FF2B5EF4-FFF2-40B4-BE49-F238E27FC236}">
                <a16:creationId xmlns:a16="http://schemas.microsoft.com/office/drawing/2014/main" id="{C3464505-0135-4239-9A0E-69C9DB43E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4" y="4532244"/>
            <a:ext cx="12326178" cy="2325757"/>
          </a:xfrm>
          <a:prstGeom prst="rect">
            <a:avLst/>
          </a:prstGeom>
        </p:spPr>
      </p:pic>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825" y="1260140"/>
            <a:ext cx="5847462" cy="5855036"/>
          </a:xfrm>
          <a:prstGeom prst="rect">
            <a:avLst/>
          </a:prstGeom>
        </p:spPr>
      </p:pic>
      <p:sp>
        <p:nvSpPr>
          <p:cNvPr id="7" name="TextBox 6"/>
          <p:cNvSpPr txBox="1"/>
          <p:nvPr/>
        </p:nvSpPr>
        <p:spPr>
          <a:xfrm>
            <a:off x="919354" y="1347758"/>
            <a:ext cx="4830168" cy="3416320"/>
          </a:xfrm>
          <a:prstGeom prst="rect">
            <a:avLst/>
          </a:prstGeom>
          <a:solidFill>
            <a:srgbClr val="00B0F0"/>
          </a:solidFill>
          <a:ln w="28575">
            <a:solidFill>
              <a:schemeClr val="tx1"/>
            </a:solidFill>
            <a:prstDash val="lgDash"/>
          </a:ln>
        </p:spPr>
        <p:txBody>
          <a:bodyPr wrap="none" rtlCol="0">
            <a:spAutoFit/>
          </a:bodyPr>
          <a:lstStyle/>
          <a:p>
            <a:pPr algn="ctr"/>
            <a:r>
              <a:rPr lang="en-US" sz="7200" dirty="0">
                <a:ln w="28575">
                  <a:solidFill>
                    <a:schemeClr val="tx1"/>
                  </a:solidFill>
                </a:ln>
                <a:solidFill>
                  <a:schemeClr val="bg1"/>
                </a:solidFill>
                <a:latin typeface="#9Slide07 IcielCadena" panose="02000503000000020004" pitchFamily="2" charset="0"/>
              </a:rPr>
              <a:t>CHIA SẺ </a:t>
            </a:r>
          </a:p>
          <a:p>
            <a:pPr algn="ctr"/>
            <a:r>
              <a:rPr lang="en-US" sz="7200" dirty="0">
                <a:ln w="28575">
                  <a:solidFill>
                    <a:schemeClr val="tx1"/>
                  </a:solidFill>
                </a:ln>
                <a:solidFill>
                  <a:schemeClr val="bg1"/>
                </a:solidFill>
                <a:latin typeface="#9Slide07 IcielCadena" panose="02000503000000020004" pitchFamily="2" charset="0"/>
              </a:rPr>
              <a:t>KẾT QUẢ </a:t>
            </a:r>
          </a:p>
          <a:p>
            <a:pPr algn="ctr"/>
            <a:r>
              <a:rPr lang="en-US" sz="7200" dirty="0">
                <a:ln w="28575">
                  <a:solidFill>
                    <a:schemeClr val="tx1"/>
                  </a:solidFill>
                </a:ln>
                <a:solidFill>
                  <a:schemeClr val="bg1"/>
                </a:solidFill>
                <a:latin typeface="#9Slide07 IcielCadena" panose="02000503000000020004" pitchFamily="2" charset="0"/>
              </a:rPr>
              <a:t>THẢO LUẬN</a:t>
            </a:r>
          </a:p>
        </p:txBody>
      </p:sp>
    </p:spTree>
    <p:extLst>
      <p:ext uri="{BB962C8B-B14F-4D97-AF65-F5344CB8AC3E}">
        <p14:creationId xmlns:p14="http://schemas.microsoft.com/office/powerpoint/2010/main" val="7040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panose="020F0302020204030204"/>
        <a:ea typeface="仓耳玄三M W05"/>
        <a:cs typeface=""/>
      </a:majorFont>
      <a:minorFont>
        <a:latin typeface="" panose="020F0502020204030204"/>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panose="020F0302020204030204"/>
        <a:ea typeface="仓耳玄三M W05"/>
        <a:cs typeface=""/>
      </a:majorFont>
      <a:minorFont>
        <a:latin typeface="" panose="020F0502020204030204"/>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TotalTime>
  <Words>742</Words>
  <Application>Microsoft Office PowerPoint</Application>
  <PresentationFormat>Widescreen</PresentationFormat>
  <Paragraphs>49</Paragraphs>
  <Slides>23</Slides>
  <Notes>14</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宋体</vt:lpstr>
      <vt:lpstr>宋体</vt:lpstr>
      <vt:lpstr>#9Slide06 SVNStella</vt:lpstr>
      <vt:lpstr>#9Slide07 HoneyCream</vt:lpstr>
      <vt:lpstr>#9Slide07 IcielCadena</vt:lpstr>
      <vt:lpstr>Arial</vt:lpstr>
      <vt:lpstr>Calibri</vt:lpstr>
      <vt:lpstr>Cambria</vt:lpstr>
      <vt:lpstr>等线</vt:lpstr>
      <vt:lpstr>SVN-Newton</vt:lpstr>
      <vt:lpstr>SVN-SAF</vt:lpstr>
      <vt:lpstr>Times New Roman</vt:lpstr>
      <vt:lpstr>仓耳玄三M W05</vt:lpstr>
      <vt:lpstr>字魂131号-酷乐潮玩体</vt:lpstr>
      <vt:lpstr>字魂37号-波纹乖乖体</vt:lpstr>
      <vt:lpstr>Office 主题​​</vt:lpstr>
      <vt:lpstr>1_Office 主题​​</vt:lpstr>
      <vt:lpstr>Chủ đề của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Hai Yen</cp:lastModifiedBy>
  <cp:revision>8</cp:revision>
  <dcterms:created xsi:type="dcterms:W3CDTF">2023-06-24T09:53:12Z</dcterms:created>
  <dcterms:modified xsi:type="dcterms:W3CDTF">2023-09-03T01:07:19Z</dcterms:modified>
  <cp:version>MNT37</cp:version>
</cp:coreProperties>
</file>