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</p:sldIdLst>
  <p:sldSz cx="12192000" cy="6858000"/>
  <p:notesSz cx="6858000" cy="9144000"/>
  <p:embeddedFontLst>
    <p:embeddedFont>
      <p:font typeface="#9Slide05 SVNAngellife" panose="02000500000000020003" pitchFamily="2" charset="0"/>
      <p:regular r:id="rId19"/>
    </p:embeddedFont>
    <p:embeddedFont>
      <p:font typeface="#9Slide07 HoneyCream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Dancing Script" panose="02040603050506020204" pitchFamily="18" charset="0"/>
      <p:regular r:id="rId29"/>
    </p:embeddedFont>
    <p:embeddedFont>
      <p:font typeface="SVN-Lobster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UTM Alberta Heavy" panose="0204060305050602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Gill Sans KT" panose="02040603050506020204" pitchFamily="18" charset="0"/>
      <p:regular r:id="rId39"/>
    </p:embeddedFont>
    <p:embeddedFont>
      <p:font typeface="UTM Guanine" panose="02040603050506020204" pitchFamily="18" charset="0"/>
      <p:regular r:id="rId40"/>
    </p:embeddedFont>
    <p:embeddedFont>
      <p:font typeface="UTM Showcard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>
        <a:xfrm>
          <a:off x="571621" y="389657"/>
          <a:ext cx="5941008" cy="779720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Uống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đủ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nước</a:t>
          </a:r>
          <a:endParaRPr lang="en-US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4BED891F-47B7-4776-8E9A-67CB6CE128EB}">
      <dgm:prSet phldrT="[Text]"/>
      <dgm:spPr>
        <a:xfrm>
          <a:off x="1018653" y="1559441"/>
          <a:ext cx="5493976" cy="779720"/>
        </a:xfrm>
        <a:prstGeom prst="rect">
          <a:avLst/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Vệ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sinh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cá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nhân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sạch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sẽ</a:t>
          </a:r>
          <a:endParaRPr lang="en-US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>
        <a:xfrm>
          <a:off x="1018653" y="2729225"/>
          <a:ext cx="5493976" cy="779720"/>
        </a:xfrm>
        <a:prstGeom prst="rect">
          <a:avLst/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Không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ăn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mặn</a:t>
          </a:r>
          <a:endParaRPr lang="en-US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>
        <a:xfrm>
          <a:off x="571621" y="3899008"/>
          <a:ext cx="5941008" cy="779720"/>
        </a:xfrm>
        <a:prstGeom prst="rect">
          <a:avLst/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Không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nhịn</a:t>
          </a:r>
          <a:r>
            <a:rPr lang="en-US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tiểu</a:t>
          </a:r>
          <a:endParaRPr lang="en-US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>
        <a:xfrm>
          <a:off x="84296" y="292192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>
        <a:xfrm>
          <a:off x="531327" y="1461976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3266964"/>
              <a:satOff val="-13592"/>
              <a:lumOff val="3203"/>
              <a:alphaOff val="0"/>
            </a:srgbClr>
          </a:solidFill>
          <a:prstDash val="solid"/>
          <a:miter lim="800000"/>
        </a:ln>
        <a:effectLst/>
      </dgm:spPr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>
        <a:xfrm>
          <a:off x="531327" y="2631759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6533927"/>
              <a:satOff val="-27185"/>
              <a:lumOff val="6405"/>
              <a:alphaOff val="0"/>
            </a:srgbClr>
          </a:solidFill>
          <a:prstDash val="solid"/>
          <a:miter lim="800000"/>
        </a:ln>
        <a:effectLst/>
      </dgm:spPr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>
        <a:xfrm>
          <a:off x="84296" y="3801543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Uống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đủ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nước</a:t>
          </a:r>
          <a:endParaRPr lang="en-US" sz="3200" kern="1200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rgbClr val="FFC000">
            <a:hueOff val="3266964"/>
            <a:satOff val="-13592"/>
            <a:lumOff val="320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Vệ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sinh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cá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nhân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sạch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sẽ</a:t>
          </a:r>
          <a:endParaRPr lang="en-US" sz="3200" kern="1200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3266964"/>
              <a:satOff val="-13592"/>
              <a:lumOff val="320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rgbClr val="FFC000">
            <a:hueOff val="6533927"/>
            <a:satOff val="-27185"/>
            <a:lumOff val="640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Không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ăn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mặn</a:t>
          </a:r>
          <a:endParaRPr lang="en-US" sz="3200" kern="1200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6533927"/>
              <a:satOff val="-27185"/>
              <a:lumOff val="640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rgbClr val="FFC000">
            <a:hueOff val="9800891"/>
            <a:satOff val="-40777"/>
            <a:lumOff val="960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Không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nhịn</a:t>
          </a:r>
          <a:r>
            <a:rPr lang="en-US" sz="3200" kern="1200" dirty="0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 </a:t>
          </a:r>
          <a:r>
            <a:rPr lang="en-US" sz="3200" kern="1200" dirty="0" err="1">
              <a:solidFill>
                <a:sysClr val="window" lastClr="FFFFFF"/>
              </a:solidFill>
              <a:latin typeface="UTM Avo"/>
              <a:ea typeface="+mn-ea"/>
              <a:cs typeface="+mn-cs"/>
            </a:rPr>
            <a:t>tiểu</a:t>
          </a:r>
          <a:endParaRPr lang="en-US" sz="3200" kern="1200" dirty="0">
            <a:solidFill>
              <a:sysClr val="window" lastClr="FFFFFF"/>
            </a:solidFill>
            <a:latin typeface="UTM Avo"/>
            <a:ea typeface="+mn-ea"/>
            <a:cs typeface="+mn-cs"/>
          </a:endParaRPr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9800891"/>
              <a:satOff val="-40777"/>
              <a:lumOff val="960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4"/>
          <p:cNvSpPr/>
          <p:nvPr userDrawn="1"/>
        </p:nvSpPr>
        <p:spPr>
          <a:xfrm>
            <a:off x="147919" y="73152"/>
            <a:ext cx="11927540" cy="6709893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28575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70004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4"/>
          <p:cNvSpPr/>
          <p:nvPr userDrawn="1"/>
        </p:nvSpPr>
        <p:spPr>
          <a:xfrm>
            <a:off x="270457" y="270456"/>
            <a:ext cx="11668259" cy="643943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28575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35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1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2703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14536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7" y="3817401"/>
            <a:ext cx="5107858" cy="3405975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1427801" y="4699580"/>
            <a:ext cx="3549147" cy="2043448"/>
          </a:xfrm>
          <a:prstGeom prst="rect">
            <a:avLst/>
          </a:prstGeom>
        </p:spPr>
      </p:pic>
      <p:pic>
        <p:nvPicPr>
          <p:cNvPr id="8" name="图片 6" descr="C:\Users\asus\Desktop\9.png9"/>
          <p:cNvPicPr>
            <a:picLocks noChangeAspect="1"/>
          </p:cNvPicPr>
          <p:nvPr/>
        </p:nvPicPr>
        <p:blipFill>
          <a:blip r:embed="rId4"/>
          <a:srcRect t="-1544" b="21335"/>
          <a:stretch>
            <a:fillRect/>
          </a:stretch>
        </p:blipFill>
        <p:spPr>
          <a:xfrm>
            <a:off x="2551709" y="-136601"/>
            <a:ext cx="6500851" cy="3406336"/>
          </a:xfrm>
          <a:prstGeom prst="rect">
            <a:avLst/>
          </a:prstGeom>
        </p:spPr>
      </p:pic>
      <p:sp>
        <p:nvSpPr>
          <p:cNvPr id="9" name="文本框 19"/>
          <p:cNvSpPr txBox="1"/>
          <p:nvPr/>
        </p:nvSpPr>
        <p:spPr>
          <a:xfrm>
            <a:off x="3442606" y="1025632"/>
            <a:ext cx="49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600">
                <a:ln w="12700">
                  <a:solidFill>
                    <a:prstClr val="white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Gill Sans KT" panose="02040603050506020204" pitchFamily="18" charset="0"/>
                <a:ea typeface="+mj-ea"/>
              </a:rPr>
              <a:t>ÔN TẬP CHỦ ĐỀ</a:t>
            </a:r>
            <a:endParaRPr lang="en-US" altLang="zh-CN" sz="6600" b="1" spc="600" dirty="0">
              <a:ln w="12700">
                <a:solidFill>
                  <a:prstClr val="white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Gill Sans KT" panose="02040603050506020204" pitchFamily="18" charset="0"/>
              <a:ea typeface="+mj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14846" y="2741863"/>
            <a:ext cx="10598331" cy="1145660"/>
            <a:chOff x="1214846" y="2741863"/>
            <a:chExt cx="10598331" cy="1145660"/>
          </a:xfrm>
        </p:grpSpPr>
        <p:sp>
          <p:nvSpPr>
            <p:cNvPr id="10" name="TextBox 9"/>
            <p:cNvSpPr txBox="1"/>
            <p:nvPr/>
          </p:nvSpPr>
          <p:spPr>
            <a:xfrm>
              <a:off x="1214846" y="2741863"/>
              <a:ext cx="105983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ln w="409575">
                    <a:solidFill>
                      <a:srgbClr val="00CC00"/>
                    </a:solidFill>
                  </a:ln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CON NGƯỜI VÀ SỨC KHỎE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14846" y="2779527"/>
              <a:ext cx="1059833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CON NGƯỜI VÀ SỨC KHỎE</a:t>
              </a:r>
            </a:p>
          </p:txBody>
        </p:sp>
      </p:grp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1" y="-211605"/>
            <a:ext cx="1787914" cy="17879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55633" y="3887523"/>
            <a:ext cx="1969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3630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khẩu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Uống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dục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chất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rgbClr val="70AD4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xanh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Việc</a:t>
            </a:r>
            <a:r>
              <a:rPr kumimoji="0" lang="en-US" sz="3200" b="1" i="0" u="none" strike="noStrike" kern="0" cap="none" spc="0" normalizeH="0" noProof="0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 làm cần thiết để chăm sóc, bảo vệ cơ quan </a:t>
            </a:r>
            <a:r>
              <a:rPr kumimoji="0" lang="en-US" sz="3200" b="1" i="0" u="none" strike="noStrike" kern="0" cap="none" spc="0" normalizeH="0" baseline="0" noProof="0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hô </a:t>
            </a:r>
            <a:r>
              <a:rPr kumimoji="0" lang="en-US" sz="3200" b="1" i="0" u="none" strike="noStrike" kern="0" cap="none" spc="0" normalizeH="0" baseline="0" noProof="0" dirty="0" err="1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hấp</a:t>
            </a:r>
            <a:r>
              <a:rPr kumimoji="0" lang="vi-VN" sz="3200" b="1" i="0" u="none" strike="noStrike" kern="0" cap="none" spc="0" normalizeH="0" baseline="0" noProof="0" dirty="0"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.</a:t>
            </a:r>
            <a:endParaRPr kumimoji="0" lang="en-US" sz="3200" b="1" i="0" u="none" strike="noStrike" kern="0" cap="none" spc="0" normalizeH="0" baseline="0" noProof="0" dirty="0"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7B900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7238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330">
            <a:off x="-432467" y="926717"/>
            <a:ext cx="5617230" cy="6797976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485482">
            <a:off x="4371985" y="341051"/>
            <a:ext cx="6627829" cy="4638969"/>
            <a:chOff x="3581729" y="1730706"/>
            <a:chExt cx="4882296" cy="2940970"/>
          </a:xfrm>
        </p:grpSpPr>
        <p:sp>
          <p:nvSpPr>
            <p:cNvPr id="5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2"/>
          <p:cNvGrpSpPr/>
          <p:nvPr/>
        </p:nvGrpSpPr>
        <p:grpSpPr>
          <a:xfrm>
            <a:off x="6331581" y="780748"/>
            <a:ext cx="1042430" cy="888377"/>
            <a:chOff x="6201749" y="1372782"/>
            <a:chExt cx="1042430" cy="888377"/>
          </a:xfrm>
        </p:grpSpPr>
        <p:sp>
          <p:nvSpPr>
            <p:cNvPr id="8" name="椭圆 23"/>
            <p:cNvSpPr/>
            <p:nvPr/>
          </p:nvSpPr>
          <p:spPr>
            <a:xfrm>
              <a:off x="6252651" y="1372782"/>
              <a:ext cx="888377" cy="888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6201749" y="1433360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rgbClr val="00CC00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02</a:t>
              </a:r>
              <a:endParaRPr lang="zh-CN" altLang="en-US" sz="4000" dirty="0">
                <a:solidFill>
                  <a:srgbClr val="00CC00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8783" y="1997445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7458" y="3268644"/>
            <a:ext cx="6675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 vận dụng</a:t>
            </a:r>
          </a:p>
        </p:txBody>
      </p:sp>
    </p:spTree>
    <p:extLst>
      <p:ext uri="{BB962C8B-B14F-4D97-AF65-F5344CB8AC3E}">
        <p14:creationId xmlns:p14="http://schemas.microsoft.com/office/powerpoint/2010/main" val="13104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776" y="450524"/>
            <a:ext cx="1112839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Đặt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ngực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dõi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nhịp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thở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phút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- Chạy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phút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dõi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nhịp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thở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586" y="3435754"/>
            <a:ext cx="5062583" cy="2847703"/>
          </a:xfrm>
          <a:prstGeom prst="rect">
            <a:avLst/>
          </a:prstGeom>
        </p:spPr>
      </p:pic>
      <p:pic>
        <p:nvPicPr>
          <p:cNvPr id="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69678" r="21026" b="2811"/>
          <a:stretch/>
        </p:blipFill>
        <p:spPr bwMode="auto">
          <a:xfrm>
            <a:off x="357517" y="2967918"/>
            <a:ext cx="6148511" cy="3783376"/>
          </a:xfrm>
          <a:prstGeom prst="roundRect">
            <a:avLst>
              <a:gd name="adj" fmla="val 39277"/>
            </a:avLst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4759" y="1283891"/>
            <a:ext cx="4459287" cy="55741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4030134" y="1512938"/>
            <a:ext cx="7620000" cy="4193604"/>
            <a:chOff x="496667" y="1218441"/>
            <a:chExt cx="4408210" cy="359575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496667" y="1218441"/>
              <a:ext cx="4408210" cy="3595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03059" y="1237964"/>
              <a:ext cx="4092075" cy="32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Cho biết nhịp thở thay đổi như thế nào trước và sau khi vận động?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thực hiện vận động đó cần sự phối hợp của các cơ quan nào?</a:t>
              </a:r>
              <a:endPara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2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34759" y="1283891"/>
            <a:ext cx="4459287" cy="55741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4030134" y="1512936"/>
            <a:ext cx="7620000" cy="4595255"/>
            <a:chOff x="496667" y="1218441"/>
            <a:chExt cx="4408210" cy="394014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496667" y="1218441"/>
              <a:ext cx="4408210" cy="39401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03059" y="1228556"/>
              <a:ext cx="4092075" cy="37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Trước khi vận động: nhịp thở đều, chậm. Sau khi vận động: nhịp thở nhanh, gấp.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thực hiện vận động đó cần sự phối hợp của các cơ quan vận động, hô hấp, thần kinh,…</a:t>
              </a:r>
              <a:endPara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7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927" y="699697"/>
            <a:ext cx="7785267" cy="3304318"/>
          </a:xfrm>
          <a:prstGeom prst="rect">
            <a:avLst/>
          </a:prstGeom>
        </p:spPr>
      </p:pic>
      <p:pic>
        <p:nvPicPr>
          <p:cNvPr id="3" name="Picture 4" descr="Đồ họa trẻ em Vector nhiếp ảnh chứng khoán Hình ảnh động - con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8" y="2723855"/>
            <a:ext cx="5093454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5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8" y="576534"/>
            <a:ext cx="10795606" cy="6052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253" y="330828"/>
            <a:ext cx="6742126" cy="1958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1734094" y="1601907"/>
            <a:ext cx="92013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*Kiến thức, kĩ năng:</a:t>
            </a:r>
            <a:endParaRPr lang="en-US" sz="3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kiến thức, kĩ năng đã học về các cơ quan vận động, hô hấp và bài tiết nước tiểu.</a:t>
            </a:r>
          </a:p>
          <a:p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*Phát triển năng lực và phẩm chất:</a:t>
            </a:r>
            <a:endParaRPr lang="en-US" sz="3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ý thức thực hiện được một số việc làm cơ bản để chăm sóc và bảo vệ cơ quan vận động, hô hấp và bài tiết nước tiểu.</a:t>
            </a:r>
          </a:p>
          <a:p>
            <a:r>
              <a:rPr lang="en-US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sẻ với những người xung quanh cùng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22710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330">
            <a:off x="-432467" y="926717"/>
            <a:ext cx="5617230" cy="6797976"/>
          </a:xfrm>
          <a:prstGeom prst="rect">
            <a:avLst/>
          </a:prstGeom>
        </p:spPr>
      </p:pic>
      <p:grpSp>
        <p:nvGrpSpPr>
          <p:cNvPr id="4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485482">
            <a:off x="4371985" y="341051"/>
            <a:ext cx="6627829" cy="4638969"/>
            <a:chOff x="3581729" y="1730706"/>
            <a:chExt cx="4882296" cy="2940970"/>
          </a:xfrm>
        </p:grpSpPr>
        <p:sp>
          <p:nvSpPr>
            <p:cNvPr id="5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组合 2"/>
          <p:cNvGrpSpPr/>
          <p:nvPr/>
        </p:nvGrpSpPr>
        <p:grpSpPr>
          <a:xfrm>
            <a:off x="6331581" y="780748"/>
            <a:ext cx="1042430" cy="888377"/>
            <a:chOff x="6201749" y="1372782"/>
            <a:chExt cx="1042430" cy="888377"/>
          </a:xfrm>
        </p:grpSpPr>
        <p:sp>
          <p:nvSpPr>
            <p:cNvPr id="8" name="椭圆 23"/>
            <p:cNvSpPr/>
            <p:nvPr/>
          </p:nvSpPr>
          <p:spPr>
            <a:xfrm>
              <a:off x="6252651" y="1372782"/>
              <a:ext cx="888377" cy="8883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6201749" y="1433360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rgbClr val="00CC00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01</a:t>
              </a:r>
              <a:endParaRPr lang="zh-CN" altLang="en-US" sz="4000" dirty="0">
                <a:solidFill>
                  <a:srgbClr val="00CC00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8783" y="1997445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7458" y="3268644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1420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35928" y="1855388"/>
            <a:ext cx="4002088" cy="5002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3476236" y="841248"/>
            <a:ext cx="8209796" cy="4059935"/>
            <a:chOff x="-181940" y="2664102"/>
            <a:chExt cx="2993004" cy="27332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1940" y="2664102"/>
              <a:ext cx="2993004" cy="2733230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五角星 2">
              <a:extLst>
                <a:ext uri="{FF2B5EF4-FFF2-40B4-BE49-F238E27FC236}">
                  <a16:creationId xmlns:a16="http://schemas.microsoft.com/office/drawing/2014/main" id="{38674AB7-00FB-4AA9-8678-8D3E14042175}"/>
                </a:ext>
              </a:extLst>
            </p:cNvPr>
            <p:cNvSpPr/>
            <p:nvPr/>
          </p:nvSpPr>
          <p:spPr>
            <a:xfrm rot="1048569">
              <a:off x="1320359" y="3154466"/>
              <a:ext cx="214915" cy="16417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668626" y="1246555"/>
            <a:ext cx="7662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just">
              <a:lnSpc>
                <a:spcPct val="80000"/>
              </a:lnSpc>
              <a:buAutoNum type="arabicPeriod"/>
            </a:pPr>
            <a:r>
              <a:rPr lang="en-US" sz="5400">
                <a:solidFill>
                  <a:schemeClr val="accent4">
                    <a:lumMod val="50000"/>
                  </a:schemeClr>
                </a:solidFill>
                <a:latin typeface="SVN-Lobster" panose="02040603050506020204" pitchFamily="18" charset="0"/>
              </a:rPr>
              <a:t>Vẽ sơ đồ hoặc nói về một cơ quan của cơ thể mà em đã học.</a:t>
            </a:r>
          </a:p>
          <a:p>
            <a:pPr marL="914400" indent="-914400" algn="just">
              <a:lnSpc>
                <a:spcPct val="80000"/>
              </a:lnSpc>
              <a:buAutoNum type="arabicPeriod"/>
            </a:pPr>
            <a:r>
              <a:rPr lang="en-US" sz="5400">
                <a:solidFill>
                  <a:schemeClr val="accent4">
                    <a:lumMod val="50000"/>
                  </a:schemeClr>
                </a:solidFill>
                <a:latin typeface="SVN-Lobster" panose="02040603050506020204" pitchFamily="18" charset="0"/>
              </a:rPr>
              <a:t>Chia sẻ về cách chăm sóc, bảo vệ cơ quan đó.</a:t>
            </a:r>
            <a:endParaRPr lang="en-US" sz="5400" dirty="0">
              <a:solidFill>
                <a:schemeClr val="accent4">
                  <a:lumMod val="50000"/>
                </a:schemeClr>
              </a:solidFill>
              <a:latin typeface="SVN-Lobster" panose="02040603050506020204" pitchFamily="18" charset="0"/>
            </a:endParaRPr>
          </a:p>
        </p:txBody>
      </p:sp>
      <p:pic>
        <p:nvPicPr>
          <p:cNvPr id="7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5" b="9688" l="7105" r="13509">
                        <a14:foregroundMark x1="9211" y1="5938" x2="10965" y2="593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4025182" y="333248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>
          <a:xfrm>
            <a:off x="4910741" y="1843397"/>
            <a:ext cx="2393334" cy="2735133"/>
          </a:xfrm>
          <a:prstGeom prst="roundRect">
            <a:avLst/>
          </a:prstGeom>
          <a:solidFill>
            <a:schemeClr val="bg1"/>
          </a:solidFill>
          <a:ln w="76200" cap="flat" cmpd="thickThin" algn="ctr">
            <a:solidFill>
              <a:srgbClr val="40BFB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62571" y="-14513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  <a:latin typeface="UTM Avo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  <a:latin typeface="UTM Avo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latin typeface="UTM Avo"/>
              </a:rPr>
              <a:t>ĐOÁN TÊN CƠ QUAN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6354" y="2056802"/>
            <a:ext cx="1846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UTM Avo"/>
              </a:rPr>
              <a:t>ĐÂY LÀ CƠ QUAN NÀO?</a:t>
            </a:r>
            <a:endParaRPr lang="en-US" sz="3600" b="1" dirty="0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 w="12700" cap="flat" cmpd="sng" algn="ctr">
            <a:solidFill>
              <a:srgbClr val="ED7D31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 w="12700" cap="flat" cmpd="sng" algn="ctr">
            <a:solidFill>
              <a:srgbClr val="ED7D31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xương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đầu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15" name="Straight Connector 14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7" name="TextBox 16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mặt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Khớp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vai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148C8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21" name="Straight Connector 20"/>
            <p:cNvCxnSpPr>
              <a:endCxn id="20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Khớp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khuỷu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tay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148C8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24" name="Straight Connector 23"/>
            <p:cNvCxnSpPr>
              <a:endCxn id="23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26" name="TextBox 25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Khớp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đầu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9148C8"/>
                  </a:solidFill>
                  <a:effectLst/>
                  <a:uLnTx/>
                  <a:uFillTx/>
                  <a:latin typeface="UTM Avo"/>
                </a:rPr>
                <a:t>gối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148C8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27" name="Straight Connector 26"/>
            <p:cNvCxnSpPr>
              <a:endCxn id="26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29" name="TextBox 2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sườn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30" name="Straight Connector 29"/>
            <p:cNvCxnSpPr>
              <a:endCxn id="2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32" name="TextBox 31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tay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33" name="Straight Connector 32"/>
            <p:cNvCxnSpPr>
              <a:endCxn id="32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cột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sống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36" name="Straight Connector 35"/>
            <p:cNvCxnSpPr>
              <a:endCxn id="35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148284" y="2949223"/>
            <a:ext cx="2436770" cy="768035"/>
            <a:chOff x="-665275" y="159537"/>
            <a:chExt cx="2436770" cy="768035"/>
          </a:xfrm>
        </p:grpSpPr>
        <p:sp>
          <p:nvSpPr>
            <p:cNvPr id="38" name="TextBox 37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chậu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39" name="Straight Connector 38"/>
            <p:cNvCxnSpPr>
              <a:endCxn id="38" idx="1"/>
            </p:cNvCxnSpPr>
            <p:nvPr/>
          </p:nvCxnSpPr>
          <p:spPr>
            <a:xfrm>
              <a:off x="-665275" y="159537"/>
              <a:ext cx="1263615" cy="44487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41" name="TextBox 40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Xương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3650B"/>
                  </a:solidFill>
                  <a:effectLst/>
                  <a:uLnTx/>
                  <a:uFillTx/>
                  <a:latin typeface="UTM Avo"/>
                </a:rPr>
                <a:t>chân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3650B"/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42" name="Straight Connector 41"/>
            <p:cNvCxnSpPr>
              <a:endCxn id="41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44" name="TextBox 43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Cơ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bụng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45" name="Straight Connector 44"/>
            <p:cNvCxnSpPr>
              <a:stCxn id="44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46" name="Group 4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Cơ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mặt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48" name="Straight Connector 47"/>
            <p:cNvCxnSpPr>
              <a:stCxn id="4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50" name="TextBox 49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Cơ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ngực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51" name="Straight Connector 50"/>
            <p:cNvCxnSpPr>
              <a:endCxn id="50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52" name="Group 51"/>
          <p:cNvGrpSpPr/>
          <p:nvPr/>
        </p:nvGrpSpPr>
        <p:grpSpPr>
          <a:xfrm>
            <a:off x="10707699" y="1452441"/>
            <a:ext cx="1447725" cy="941636"/>
            <a:chOff x="-212847" y="138668"/>
            <a:chExt cx="1447725" cy="941636"/>
          </a:xfrm>
        </p:grpSpPr>
        <p:sp>
          <p:nvSpPr>
            <p:cNvPr id="53" name="TextBox 52"/>
            <p:cNvSpPr txBox="1"/>
            <p:nvPr/>
          </p:nvSpPr>
          <p:spPr>
            <a:xfrm>
              <a:off x="53080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Cơ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cánh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tay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54" name="Straight Connector 53"/>
            <p:cNvCxnSpPr>
              <a:endCxn id="53" idx="1"/>
            </p:cNvCxnSpPr>
            <p:nvPr/>
          </p:nvCxnSpPr>
          <p:spPr>
            <a:xfrm flipV="1">
              <a:off x="-212847" y="461834"/>
              <a:ext cx="265927" cy="61847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56" name="TextBox 55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Cơ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Avo"/>
                </a:rPr>
                <a:t>đùi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62" name="Group 61"/>
          <p:cNvGrpSpPr/>
          <p:nvPr/>
        </p:nvGrpSpPr>
        <p:grpSpPr>
          <a:xfrm>
            <a:off x="4933474" y="1852431"/>
            <a:ext cx="2393334" cy="2735133"/>
            <a:chOff x="12575540" y="320390"/>
            <a:chExt cx="2393334" cy="2735133"/>
          </a:xfrm>
        </p:grpSpPr>
        <p:sp>
          <p:nvSpPr>
            <p:cNvPr id="60" name="Rounded Rectangle 59"/>
            <p:cNvSpPr/>
            <p:nvPr/>
          </p:nvSpPr>
          <p:spPr>
            <a:xfrm>
              <a:off x="12575540" y="320390"/>
              <a:ext cx="2393334" cy="2735133"/>
            </a:xfrm>
            <a:prstGeom prst="roundRect">
              <a:avLst/>
            </a:prstGeom>
            <a:solidFill>
              <a:schemeClr val="bg1"/>
            </a:solidFill>
            <a:ln w="76200" cap="flat" cmpd="thickThin" algn="ctr">
              <a:solidFill>
                <a:srgbClr val="40BFB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65819" y="566640"/>
              <a:ext cx="18461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UTM Avo"/>
                </a:rPr>
                <a:t>CƠ QUAN VẬN ĐỘNG</a:t>
              </a:r>
              <a:endParaRPr lang="en-US" sz="3600" b="1" dirty="0">
                <a:solidFill>
                  <a:srgbClr val="FF0000"/>
                </a:solidFill>
                <a:latin typeface="UTM Av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9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p2"/>
          <p:cNvSpPr/>
          <p:nvPr/>
        </p:nvSpPr>
        <p:spPr>
          <a:xfrm>
            <a:off x="676656" y="449342"/>
            <a:ext cx="10899648" cy="139774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510" y="582605"/>
            <a:ext cx="1127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3600" b="1" dirty="0">
                <a:solidFill>
                  <a:schemeClr val="accent5">
                    <a:lumMod val="75000"/>
                  </a:schemeClr>
                </a:solidFill>
              </a:rPr>
              <a:t>iệc làm cần thiết </a:t>
            </a:r>
            <a:r>
              <a:rPr lang="vi-VN" sz="3600" b="1">
                <a:solidFill>
                  <a:schemeClr val="accent5">
                    <a:lumMod val="75000"/>
                  </a:schemeClr>
                </a:solidFill>
              </a:rPr>
              <a:t>để chăm </a:t>
            </a:r>
            <a:r>
              <a:rPr lang="vi-VN" sz="3600" b="1" dirty="0">
                <a:solidFill>
                  <a:schemeClr val="accent5">
                    <a:lumMod val="75000"/>
                  </a:schemeClr>
                </a:solidFill>
              </a:rPr>
              <a:t>sóc, bảo vệ cơ quan </a:t>
            </a:r>
            <a:r>
              <a:rPr lang="vi-VN" sz="3600" b="1">
                <a:solidFill>
                  <a:schemeClr val="accent5">
                    <a:lumMod val="75000"/>
                  </a:schemeClr>
                </a:solidFill>
              </a:rPr>
              <a:t>vận động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642" y="2294494"/>
            <a:ext cx="6702001" cy="3272572"/>
          </a:xfrm>
          <a:prstGeom prst="rect">
            <a:avLst/>
          </a:prstGeom>
        </p:spPr>
      </p:pic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393307" y="5614691"/>
            <a:ext cx="2956545" cy="40140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Tập thể dục, thể thao</a:t>
            </a:r>
          </a:p>
        </p:txBody>
      </p:sp>
      <p:sp>
        <p:nvSpPr>
          <p:cNvPr id="6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5010086" y="5614691"/>
            <a:ext cx="2752058" cy="40140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Tư thế ngồi học đúng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8045586" y="2294494"/>
            <a:ext cx="3335981" cy="3272572"/>
          </a:xfrm>
          <a:prstGeom prst="rect">
            <a:avLst/>
          </a:prstGeom>
        </p:spPr>
      </p:pic>
      <p:sp>
        <p:nvSpPr>
          <p:cNvPr id="8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8045587" y="5641907"/>
            <a:ext cx="3217212" cy="74060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Ăn uống đầy đủ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106703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  <a:latin typeface="UTM Avo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  <a:latin typeface="UTM Avo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latin typeface="UTM Avo"/>
              </a:rPr>
              <a:t>ĐOÁN TÊN CƠ QUAN</a:t>
            </a:r>
          </a:p>
        </p:txBody>
      </p:sp>
      <p:pic>
        <p:nvPicPr>
          <p:cNvPr id="8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2129118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/>
              </a:rPr>
              <a:t>ĐÂY LÀ CƠ QUAN NÀO?</a:t>
            </a:r>
            <a:endParaRPr lang="en-US" sz="4000" b="1" dirty="0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3" name="Rounded Rectangle 12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tiểu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>
            <a:endCxn id="13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Rounded Rectangle 16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endCxn id="17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Rounded Rectangle 18"/>
          <p:cNvSpPr/>
          <p:nvPr/>
        </p:nvSpPr>
        <p:spPr>
          <a:xfrm>
            <a:off x="8818238" y="5893410"/>
            <a:ext cx="1728195" cy="793376"/>
          </a:xfrm>
          <a:prstGeom prst="roundRect">
            <a:avLst/>
          </a:prstGeom>
          <a:solidFill>
            <a:srgbClr val="81C24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>
            <a:endCxn id="19" idx="1"/>
          </p:cNvCxnSpPr>
          <p:nvPr/>
        </p:nvCxnSpPr>
        <p:spPr>
          <a:xfrm flipV="1">
            <a:off x="6227710" y="6290098"/>
            <a:ext cx="2590528" cy="7541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1" name="Rounded Rectangle 20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ap="flat" cmpd="thickThin" algn="ctr">
            <a:solidFill>
              <a:srgbClr val="F58D5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12412" y="1754877"/>
            <a:ext cx="2393334" cy="3535580"/>
            <a:chOff x="-2872631" y="1907277"/>
            <a:chExt cx="2393334" cy="3535580"/>
          </a:xfrm>
        </p:grpSpPr>
        <p:sp>
          <p:nvSpPr>
            <p:cNvPr id="23" name="Rounded Rectangle 22"/>
            <p:cNvSpPr/>
            <p:nvPr/>
          </p:nvSpPr>
          <p:spPr>
            <a:xfrm>
              <a:off x="-2872631" y="1907277"/>
              <a:ext cx="2393334" cy="3535580"/>
            </a:xfrm>
            <a:prstGeom prst="roundRect">
              <a:avLst/>
            </a:prstGeom>
            <a:solidFill>
              <a:schemeClr val="bg1"/>
            </a:solidFill>
            <a:ln w="76200" cap="flat" cmpd="thickThin" algn="ctr">
              <a:solidFill>
                <a:srgbClr val="F58D5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755194" y="2116926"/>
              <a:ext cx="217833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UTM Avo"/>
                </a:rPr>
                <a:t>CƠ QUAN BÀI TIẾT NƯỚC TIỂU</a:t>
              </a:r>
              <a:endParaRPr lang="en-US" sz="4000" b="1" dirty="0">
                <a:solidFill>
                  <a:srgbClr val="FF0000"/>
                </a:solidFill>
                <a:latin typeface="UTM Avo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0" y="314113"/>
            <a:ext cx="2049731" cy="21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3" grpId="0" animBg="1"/>
      <p:bldP spid="17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64189285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877" y="1284769"/>
            <a:ext cx="454848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06964"/>
                </a:solidFill>
                <a:effectLst/>
                <a:uLnTx/>
                <a:uFillTx/>
                <a:latin typeface="UTM Avo" panose="02040603050506020204" pitchFamily="18" charset="0"/>
              </a:rPr>
              <a:t>Việc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F06964"/>
                </a:solidFill>
                <a:effectLst/>
                <a:uLnTx/>
                <a:uFillTx/>
                <a:latin typeface="UTM Avo" panose="02040603050506020204" pitchFamily="18" charset="0"/>
              </a:rPr>
              <a:t> làm cần thiết để chăm sóc, bảo vệ cơ quan bài tiết.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6964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06964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C000">
                <a:lumMod val="60000"/>
                <a:lumOff val="40000"/>
              </a:srgb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69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  <a:latin typeface="UTM Avo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  <a:latin typeface="UTM Avo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A7E26"/>
                </a:solidFill>
                <a:latin typeface="UTM Avo"/>
              </a:rPr>
              <a:t>ĐOÁN TÊN CƠ QUAN</a:t>
            </a:r>
          </a:p>
        </p:txBody>
      </p:sp>
      <p:pic>
        <p:nvPicPr>
          <p:cNvPr id="8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232533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UTM Avo"/>
              </a:rPr>
              <a:t>ĐÂY LÀ CƠ QUAN NÀO?</a:t>
            </a:r>
            <a:endParaRPr lang="en-US" sz="4000" b="1"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ap="flat" cmpd="thickThin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Mũi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Phổi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8895805" y="1840697"/>
            <a:ext cx="2393334" cy="3535580"/>
            <a:chOff x="13364173" y="1972592"/>
            <a:chExt cx="2393334" cy="3535580"/>
          </a:xfrm>
        </p:grpSpPr>
        <p:sp>
          <p:nvSpPr>
            <p:cNvPr id="20" name="Rounded Rectangle 19"/>
            <p:cNvSpPr/>
            <p:nvPr/>
          </p:nvSpPr>
          <p:spPr>
            <a:xfrm>
              <a:off x="13364173" y="1972592"/>
              <a:ext cx="2393334" cy="3535580"/>
            </a:xfrm>
            <a:prstGeom prst="roundRect">
              <a:avLst/>
            </a:prstGeom>
            <a:solidFill>
              <a:schemeClr val="bg1"/>
            </a:solidFill>
            <a:ln w="76200" cap="flat" cmpd="thickThin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634826" y="2384933"/>
              <a:ext cx="18461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UTM Avo"/>
                </a:rPr>
                <a:t>CƠ QUAN HÔ HẤP</a:t>
              </a:r>
              <a:endParaRPr lang="en-US" sz="4000" b="1" dirty="0">
                <a:solidFill>
                  <a:srgbClr val="FF0000"/>
                </a:solidFill>
                <a:latin typeface="UTM Av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2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486</Words>
  <Application>Microsoft Office PowerPoint</Application>
  <PresentationFormat>Widescreen</PresentationFormat>
  <Paragraphs>78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Calibri</vt:lpstr>
      <vt:lpstr>Cambria</vt:lpstr>
      <vt:lpstr>#9Slide05 SVNAngellife</vt:lpstr>
      <vt:lpstr>UTM Avo</vt:lpstr>
      <vt:lpstr>#9Slide07 HoneyCream</vt:lpstr>
      <vt:lpstr>Arial</vt:lpstr>
      <vt:lpstr>SVN-Lobster</vt:lpstr>
      <vt:lpstr>SVN-Newton</vt:lpstr>
      <vt:lpstr>字魂64号-萌趣软糖体</vt:lpstr>
      <vt:lpstr>SVN-Dancing Script</vt:lpstr>
      <vt:lpstr>UTM Guanine</vt:lpstr>
      <vt:lpstr>UTM Alberta Heavy</vt:lpstr>
      <vt:lpstr>UTM Gill Sans KT</vt:lpstr>
      <vt:lpstr>Times New Roman</vt:lpstr>
      <vt:lpstr>inpin heiti</vt:lpstr>
      <vt:lpstr>思源黑体 CN</vt:lpstr>
      <vt:lpstr>UTM Showcard</vt:lpstr>
      <vt:lpstr>Tahoma</vt:lpstr>
      <vt:lpstr>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20</cp:revision>
  <dcterms:created xsi:type="dcterms:W3CDTF">2023-03-25T09:42:07Z</dcterms:created>
  <dcterms:modified xsi:type="dcterms:W3CDTF">2023-03-26T10:23:37Z</dcterms:modified>
</cp:coreProperties>
</file>