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87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300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30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1125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8270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10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02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460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38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70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9518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971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" name="Google Shape;11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4" name="Google Shape;34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7" name="Google Shape;37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8" name="Google Shape;48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3" name="Google Shape;53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23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2" name="Google Shape;102;p23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23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4" name="Google Shape;104;p23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3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08" name="Google Shape;108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5" name="Google Shape;165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6" name="Google Shape;166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68" name="Google Shape;168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2" name="Google Shape;192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3" name="Google Shape;233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38" name="Google Shape;238;p23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" name="Google Shape;239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0" name="Google Shape;240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241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8" name="Google Shape;248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249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0" name="Google Shape;250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" name="Google Shape;253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4" name="Google Shape;254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256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7" name="Google Shape;257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0" name="Google Shape;260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262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3" name="Google Shape;263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65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" name="Google Shape;266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8" name="Google Shape;318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319" name="Google Shape;319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322" name="Google Shape;322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333" name="Google Shape;333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338" name="Google Shape;338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24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341" name="Google Shape;341;p24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2" name="Google Shape;342;p24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3" name="Google Shape;343;p24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4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4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4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4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4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4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4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4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4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4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4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4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4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4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4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4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4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4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4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4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4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4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4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4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4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24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4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KHÁM PHÁ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66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56" name="Google Shape;456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41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26" name="Google Shape;526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17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595" name="Google Shape;59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97" name="Google Shape;59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04" name="Google Shape;60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6" name="Google Shape;60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07" name="Google Shape;60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9" name="Google Shape;60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10" name="Google Shape;61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" name="Google Shape;61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13" name="Google Shape;61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5" name="Google Shape;61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7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27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27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p27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666" name="Google Shape;666;p27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27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708" name="Google Shape;708;p2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27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711" name="Google Shape;711;p2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27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722" name="Google Shape;722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27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27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727" name="Google Shape;727;p2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27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49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32" name="Google Shape;732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3" name="Google Shape;733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4" name="Google Shape;734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6" name="Google Shape;736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7" name="Google Shape;737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8" name="Google Shape;738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0" name="Google Shape;740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41" name="Google Shape;741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3" name="Google Shape;743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4" name="Google Shape;744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6" name="Google Shape;746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7" name="Google Shape;74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9" name="Google Shape;749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50" name="Google Shape;75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2" name="Google Shape;752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4" name="Google Shape;754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5" name="Google Shape;785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Google Shape;787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9" name="Google Shape;789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9" name="Google Shape;799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554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bg>
      <p:bgPr>
        <a:solidFill>
          <a:srgbClr val="4F6128"/>
        </a:solidFill>
        <a:effectLst/>
      </p:bgPr>
    </p:bg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1" name="Google Shape;801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02" name="Google Shape;802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3" name="Google Shape;803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4" name="Google Shape;804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6" name="Google Shape;806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07" name="Google Shape;807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8" name="Google Shape;808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0" name="Google Shape;810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1" name="Google Shape;811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3" name="Google Shape;813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4" name="Google Shape;814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6" name="Google Shape;816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7" name="Google Shape;81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9" name="Google Shape;819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0" name="Google Shape;82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2" name="Google Shape;822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24" name="Google Shape;824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0" name="Google Shape;850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p29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29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29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2" name="Google Shape;872;p29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873" name="Google Shape;873;p2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2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6" name="Google Shape;936;p29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937" name="Google Shape;937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9" name="Google Shape;939;p29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940" name="Google Shape;940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29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951" name="Google Shape;951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3" name="Google Shape;953;p29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29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5" name="Google Shape;955;p29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956" name="Google Shape;956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29"/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</p:spTree>
    <p:extLst>
      <p:ext uri="{BB962C8B-B14F-4D97-AF65-F5344CB8AC3E}">
        <p14:creationId xmlns:p14="http://schemas.microsoft.com/office/powerpoint/2010/main" val="14784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0" name="Google Shape;960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61" name="Google Shape;961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2" name="Google Shape;962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63" name="Google Shape;963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5" name="Google Shape;965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6" name="Google Shape;966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67" name="Google Shape;967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69" name="Google Shape;969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70" name="Google Shape;970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973" name="Google Shape;973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5" name="Google Shape;975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976" name="Google Shape;97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979" name="Google Shape;97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1" name="Google Shape;981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3" name="Google Shape;983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5" name="Google Shape;985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6" name="Google Shape;986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Google Shape;989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Google Shape;992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Google Shape;993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9" name="Google Shape;999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Google Shape;1005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7" name="Google Shape;1007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9" name="Google Shape;1009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8" name="Google Shape;1028;p30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010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031" name="Google Shape;1031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1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1054" name="Google Shape;1054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1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1057" name="Google Shape;1057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1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1068" name="Google Shape;1068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1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1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1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1073" name="Google Shape;1073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1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1121" name="Google Shape;1121;p31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1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1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1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1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1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7" name="Google Shape;1127;p31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1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1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1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1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1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1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1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1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1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1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1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1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1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1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1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184" name="Google Shape;1184;p31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1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1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1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1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1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1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1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1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1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1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1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1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1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1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1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1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1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1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1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1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1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1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1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1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1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1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1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1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1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1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1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1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1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1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1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1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1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1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1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1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1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1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1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1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1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1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1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1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1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1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1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1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1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1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1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1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1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1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1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1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1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1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1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1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1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1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1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1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1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1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1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1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1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1258" name="Google Shape;1258;p31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1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1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1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1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1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1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1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672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488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268" name="Google Shape;1268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39" name="Google Shape;1339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42" name="Google Shape;1342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53" name="Google Shape;1353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58" name="Google Shape;1358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2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361" name="Google Shape;1361;p32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2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2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2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2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2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2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2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2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2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2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2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2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2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2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2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2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2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2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2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2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2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2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2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2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2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2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2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2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2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2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2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2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2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2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2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2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2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2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2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2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2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2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2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2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2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2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2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2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2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2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2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2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2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2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2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2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2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2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2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2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2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2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2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2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2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2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2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2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2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2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2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2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2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2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2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2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2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2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2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2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2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2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2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2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2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2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2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2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2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2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2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2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2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2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2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2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2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2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2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2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2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2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974806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KHÁM PHÁ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64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76" name="Google Shape;1476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3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547" name="Google Shape;1547;p33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3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3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3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3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3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3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3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3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3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3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3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3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3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3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3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3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3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3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3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3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3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3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3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3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3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3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3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3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3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3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3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3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3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3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3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589" name="Google Shape;1589;p3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592" name="Google Shape;1592;p3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03" name="Google Shape;1603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08" name="Google Shape;1608;p3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3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117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13" name="Google Shape;1613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684" name="Google Shape;1684;p3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748" name="Google Shape;1748;p3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751" name="Google Shape;1751;p3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762" name="Google Shape;1762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767" name="Google Shape;1767;p3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84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3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72" name="Google Shape;1772;p3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3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3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3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3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3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3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3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3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3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3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3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3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3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3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3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3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3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3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3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3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3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3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3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3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3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3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3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3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3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3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3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3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3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3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3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3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3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3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3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3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3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3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3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3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3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3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3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3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3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3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3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3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3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3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3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3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3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3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35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35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35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35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843" name="Google Shape;1843;p35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35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35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35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35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35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35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35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35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35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35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35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35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35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35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35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35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35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35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35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35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35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35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35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35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35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35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35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35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35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35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35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35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35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35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35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35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35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35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35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35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35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35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907" name="Google Shape;1907;p3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3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35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910" name="Google Shape;1910;p3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3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3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3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3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3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3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3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3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3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35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921" name="Google Shape;1921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35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35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35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926" name="Google Shape;1926;p3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3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35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FABF8E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TRÒ CHƠI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FABF8E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35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930" name="Google Shape;1930;p35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35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35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5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5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5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5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5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5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5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5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5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5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5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35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5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5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5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5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5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5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5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5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5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35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35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35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35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35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35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5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5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5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5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5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5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5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5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5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5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5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3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3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3" name="Google Shape;1973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3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3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3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3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3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3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3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3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3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3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3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3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3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3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3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3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3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3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3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3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3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3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3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3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3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3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3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3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3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3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3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3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3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3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3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3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3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3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3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3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3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3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3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3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3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3841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3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3" name="Google Shape;2043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3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3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37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695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3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13" name="Google Shape;2113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3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3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3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3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3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3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3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3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3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3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3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3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3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3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3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3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3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3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3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3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3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3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3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3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3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3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3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3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3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3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3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3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3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3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3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3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3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3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3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3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3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3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3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3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3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38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374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3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183" name="Google Shape;218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3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3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3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3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3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3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3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3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3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3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3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3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3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3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3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3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3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3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3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3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3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3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3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3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3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3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3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3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3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3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3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3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3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3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3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3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3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3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3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3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3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3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3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3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8453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" name="Google Shape;2252;p4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3" name="Google Shape;2253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4" name="Google Shape;2254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5" name="Google Shape;2255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7" name="Google Shape;2257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8" name="Google Shape;2258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9" name="Google Shape;2259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1" name="Google Shape;2261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2" name="Google Shape;2262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4" name="Google Shape;2264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5" name="Google Shape;2265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7" name="Google Shape;2267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8" name="Google Shape;2268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70" name="Google Shape;2270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1" name="Google Shape;2271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3" name="Google Shape;2273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5" name="Google Shape;2275;p4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4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4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4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4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4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4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4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4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4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4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4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4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4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4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4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4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4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4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4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4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4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4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4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4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4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4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4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4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4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4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4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4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4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4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4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4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4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4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4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4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4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4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4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1378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22" name="Google Shape;2322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90" name="Google Shape;2390;p4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93" name="Google Shape;2393;p4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404" name="Google Shape;2404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409" name="Google Shape;2409;p4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1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415" name="Google Shape;2415;p41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1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1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1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1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1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1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1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1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1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1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1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1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1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1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1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1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1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1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1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1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1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1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1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1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1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1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1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1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1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1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1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1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1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1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1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1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1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1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1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1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1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1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1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1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1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1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1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1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1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1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1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1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1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1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1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1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1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1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1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1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1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1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1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>
                <a:ln>
                  <a:noFill/>
                </a:ln>
                <a:solidFill>
                  <a:srgbClr val="FABF8E"/>
                </a:solidFill>
                <a:effectLst/>
                <a:uLnTx/>
                <a:uFillTx/>
                <a:latin typeface="Cookie"/>
                <a:ea typeface="Cookie"/>
                <a:cs typeface="Cookie"/>
                <a:sym typeface="Cookie"/>
              </a:rPr>
              <a:t>TRÒ CHƠI</a:t>
            </a:r>
            <a:endParaRPr kumimoji="0" sz="11500" b="0" i="0" u="none" strike="noStrike" kern="0" cap="none" spc="0" normalizeH="0" baseline="0" noProof="0">
              <a:ln>
                <a:noFill/>
              </a:ln>
              <a:solidFill>
                <a:srgbClr val="FABF8E"/>
              </a:solidFill>
              <a:effectLst/>
              <a:uLnTx/>
              <a:uFillTx/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1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480" name="Google Shape;2480;p4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311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938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Google Shape;2522;p4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3" name="Google Shape;252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4" name="Google Shape;252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25" name="Google Shape;252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7" name="Google Shape;252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8" name="Google Shape;252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29" name="Google Shape;252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1" name="Google Shape;253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2" name="Google Shape;253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4" name="Google Shape;253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35" name="Google Shape;253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38" name="Google Shape;253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1" name="Google Shape;254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3" name="Google Shape;254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45" name="Google Shape;2545;p4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6" name="Google Shape;2546;p4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7" name="Google Shape;2547;p4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8" name="Google Shape;2548;p4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9" name="Google Shape;2549;p4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0" name="Google Shape;2550;p4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1" name="Google Shape;2551;p4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4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4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4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4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4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4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4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4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4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4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4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4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4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4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4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4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4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4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4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4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4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4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4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4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4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4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4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4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4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4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4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4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4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4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4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4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4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4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0" name="Google Shape;2590;p42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052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310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smtClean="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TRÒ CHƠI</a:t>
            </a:r>
            <a:endParaRPr kumimoji="0" lang="vi-VN" sz="11500" b="0" i="0" u="none" strike="noStrike" kern="1200" cap="none" spc="0" normalizeH="0" baseline="0" noProof="0" dirty="0">
              <a:ln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60000"/>
                  <a:lumOff val="4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637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3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5558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2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1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9191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8372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8125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BÀI 64: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THU THẬP, PHÂN LOẠI,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KIỂM ĐẾM </a:t>
            </a:r>
            <a:r>
              <a:rPr kumimoji="0" lang="en-US" sz="4800" b="0" i="0" u="none" strike="noStrike" kern="1200" cap="none" spc="0" normalizeH="0" baseline="0" noProof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SỐ LIỆU</a:t>
            </a:r>
            <a:endParaRPr kumimoji="0" lang="en-US" sz="4800" b="0" i="0" u="none" strike="noStrike" kern="1200" cap="none" spc="0" normalizeH="0" baseline="0" noProof="0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13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LÀM QUEN VỚI YẾU TỐ THỐNG KÊ XÁC SUẤT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9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BB14CD-855C-430A-928E-54DB20566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01" t="18911" r="18214" b="22133"/>
          <a:stretch/>
        </p:blipFill>
        <p:spPr>
          <a:xfrm>
            <a:off x="1309084" y="557047"/>
            <a:ext cx="9497462" cy="5498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2073855" y="916169"/>
            <a:ext cx="865787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Thứ</a:t>
            </a: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tư </a:t>
            </a:r>
            <a:r>
              <a:rPr kumimoji="0" lang="en-US" sz="3400" b="1" i="0" u="none" strike="noStrike" kern="120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ngày</a:t>
            </a: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... </a:t>
            </a:r>
            <a:r>
              <a:rPr kumimoji="0" lang="en-US" sz="3400" b="1" i="0" u="none" strike="noStrike" kern="1200" cap="none" spc="0" normalizeH="0" baseline="0" noProof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tháng</a:t>
            </a: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... </a:t>
            </a: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năm</a:t>
            </a:r>
            <a:r>
              <a:rPr kumimoji="0" lang="en-US" sz="3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2022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4680503" y="1583064"/>
            <a:ext cx="449042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5DF1F2-634D-4CCB-AEBD-89E19E10A1AE}"/>
              </a:ext>
            </a:extLst>
          </p:cNvPr>
          <p:cNvSpPr txBox="1"/>
          <p:nvPr/>
        </p:nvSpPr>
        <p:spPr>
          <a:xfrm>
            <a:off x="1486273" y="2258272"/>
            <a:ext cx="816480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Thu thập, phân loại, kiểm đếm số liệu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pic>
        <p:nvPicPr>
          <p:cNvPr id="5" name="4 phú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7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2314" y="5095222"/>
            <a:ext cx="1564232" cy="8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28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4336" y="1433293"/>
            <a:ext cx="35410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Rô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bốt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nhiệm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vụ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kiểm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lượng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phòng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886" y="546516"/>
            <a:ext cx="7051179" cy="393404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463041" y="4790779"/>
          <a:ext cx="9323976" cy="1153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0994">
                  <a:extLst>
                    <a:ext uri="{9D8B030D-6E8A-4147-A177-3AD203B41FA5}">
                      <a16:colId xmlns:a16="http://schemas.microsoft.com/office/drawing/2014/main" val="943914287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3338658073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3052687361"/>
                    </a:ext>
                  </a:extLst>
                </a:gridCol>
                <a:gridCol w="2330994">
                  <a:extLst>
                    <a:ext uri="{9D8B030D-6E8A-4147-A177-3AD203B41FA5}">
                      <a16:colId xmlns:a16="http://schemas.microsoft.com/office/drawing/2014/main" val="845566035"/>
                    </a:ext>
                  </a:extLst>
                </a:gridCol>
              </a:tblGrid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Giá</a:t>
                      </a:r>
                      <a:r>
                        <a:rPr lang="en-US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baseline="0" dirty="0" err="1" smtClean="0">
                          <a:solidFill>
                            <a:schemeClr val="tx1"/>
                          </a:solidFill>
                        </a:rPr>
                        <a:t>vẽ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Đồng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hồ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Bức</a:t>
                      </a:r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tượng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Ghế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40209"/>
                  </a:ext>
                </a:extLst>
              </a:tr>
              <a:tr h="5765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4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7901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867988" y="4790779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8886" y="4829968"/>
            <a:ext cx="1502229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89784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01909" y="4829968"/>
            <a:ext cx="1787565" cy="447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7988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45429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2451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26070" y="5442570"/>
            <a:ext cx="1502229" cy="44742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0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30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39032" y="798098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hợp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583987" y="2728954"/>
            <a:ext cx="5597819" cy="3554282"/>
            <a:chOff x="5583987" y="2728954"/>
            <a:chExt cx="5597819" cy="3554282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" r="1896"/>
            <a:stretch/>
          </p:blipFill>
          <p:spPr>
            <a:xfrm>
              <a:off x="5708193" y="2728954"/>
              <a:ext cx="5473613" cy="35542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 6"/>
            <p:cNvSpPr/>
            <p:nvPr/>
          </p:nvSpPr>
          <p:spPr>
            <a:xfrm>
              <a:off x="5583987" y="3198094"/>
              <a:ext cx="2063932" cy="8098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4399" y="2229907"/>
            <a:ext cx="77142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đen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?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sỏi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?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sỏi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?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sỏi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trụ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?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sỏi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khối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72444" y="2375074"/>
            <a:ext cx="572391" cy="51765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79715" y="3043854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79715" y="3681420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79715" y="4315001"/>
            <a:ext cx="457200" cy="4572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6946106" y="4985874"/>
            <a:ext cx="267494" cy="247650"/>
          </a:xfrm>
          <a:prstGeom prst="cube">
            <a:avLst>
              <a:gd name="adj" fmla="val 2307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524875" y="4949825"/>
            <a:ext cx="190500" cy="19050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lowchart: Magnetic Disk 15"/>
          <p:cNvSpPr/>
          <p:nvPr/>
        </p:nvSpPr>
        <p:spPr>
          <a:xfrm>
            <a:off x="7235825" y="5553075"/>
            <a:ext cx="231775" cy="374650"/>
          </a:xfrm>
          <a:prstGeom prst="flowChartMagneticDisk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5794" y="3057010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8857" y="3690498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5794" y="4341314"/>
            <a:ext cx="385042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17126" y="2449236"/>
            <a:ext cx="527709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0" rIns="9144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4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6" presetClass="emph" presetSubtype="0" repeatCount="4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175657" y="979711"/>
            <a:ext cx="705394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để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792" y="689411"/>
            <a:ext cx="5938334" cy="2537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7273" y="971734"/>
            <a:ext cx="66892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87273" y="2012902"/>
          <a:ext cx="4830519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0173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610173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trống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mái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Gà</a:t>
                      </a:r>
                      <a:r>
                        <a:rPr lang="en-US" sz="2800" baseline="0" dirty="0" smtClean="0"/>
                        <a:t> con</a:t>
                      </a:r>
                      <a:endParaRPr lang="en-US" sz="2800" dirty="0"/>
                    </a:p>
                  </a:txBody>
                  <a:tcPr anchor="ctr">
                    <a:solidFill>
                      <a:srgbClr val="F8B1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22909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324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7016" y="2637985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021" y="3265707"/>
            <a:ext cx="103900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trống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B.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C.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</a:t>
            </a:r>
          </a:p>
          <a:p>
            <a:pPr marL="457200" marR="0" lvl="0" indent="-45720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50236" y="4328241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3836" y="5356022"/>
            <a:ext cx="496389" cy="496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8333" y="5869211"/>
            <a:ext cx="4323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+ 7 + 9 = 18 (con)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0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uiExpand="1" build="p"/>
      <p:bldP spid="9" grpId="0"/>
      <p:bldP spid="10" grpId="0"/>
      <p:bldP spid="11" grpId="0"/>
      <p:bldP spid="12" grpId="0" uiExpand="1" build="p"/>
      <p:bldP spid="13" grpId="0" animBg="1"/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à Trống Gà Phim Hoạt Hình Tải - gà png tải về - Miễn phí trong suốt Gia  Cầm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3" b="99844" l="10000" r="89222">
                        <a14:foregroundMark x1="36667" y1="44219" x2="53778" y2="53594"/>
                        <a14:foregroundMark x1="39667" y1="44063" x2="5233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5" y="437869"/>
            <a:ext cx="6219104" cy="442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Gà Trống Biểu Tượng Thiết Kế Phim Hoạt Hình đầy Màu Sắc-phim Hoạt Hình  Véc Tơ-miễn Phí Vector Miễn Phí Tải Về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92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7"/>
          <a:stretch/>
        </p:blipFill>
        <p:spPr bwMode="auto">
          <a:xfrm flipH="1">
            <a:off x="7743859" y="1079500"/>
            <a:ext cx="2247900" cy="34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805898" y="4860342"/>
            <a:ext cx="1937961" cy="1146128"/>
            <a:chOff x="6185832" y="4622035"/>
            <a:chExt cx="1937961" cy="1146128"/>
          </a:xfrm>
        </p:grpSpPr>
        <p:pic>
          <p:nvPicPr>
            <p:cNvPr id="10" name="Picture 6" descr="Vector Cartoon Hand Drawn Sketch Yellow Color Small Chick. Isolated..  Royalty Free Cliparts, Vectors, And Stock Illustration. Image 84861811.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6185832" y="4849943"/>
              <a:ext cx="643901" cy="782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480518" y="4622035"/>
              <a:ext cx="1241082" cy="1146128"/>
              <a:chOff x="8322017" y="3838574"/>
              <a:chExt cx="1507784" cy="1406317"/>
            </a:xfrm>
          </p:grpSpPr>
          <p:pic>
            <p:nvPicPr>
              <p:cNvPr id="5" name="Picture 6" descr="Vector Cartoon Hand Drawn Sketch Yellow Color Small Chick. Isolated..  Royalty Free Cliparts, Vectors, And Stock Illustration. Image 84861811.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>
                <a:off x="9168257" y="3838574"/>
                <a:ext cx="661544" cy="9547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Vector Cartoon Hand Drawn Sketch Yellow Color Small Chick. Isolated..  Royalty Free Cliparts, Vectors, And Stock Illustration. Image 84861811.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21154" b="78385" l="27923" r="7184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45" t="20337" r="27930" b="22125"/>
              <a:stretch/>
            </p:blipFill>
            <p:spPr bwMode="auto">
              <a:xfrm flipH="1">
                <a:off x="8322017" y="3838574"/>
                <a:ext cx="1085804" cy="14063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6" descr="Vector Cartoon Hand Drawn Sketch Yellow Color Small Chick. Isolated..  Royalty Free Cliparts, Vectors, And Stock Illustration. Image 84861811.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154" b="78385" l="27923" r="7184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45" t="20337" r="27930" b="22125"/>
            <a:stretch/>
          </p:blipFill>
          <p:spPr bwMode="auto">
            <a:xfrm flipH="1">
              <a:off x="7493137" y="4907778"/>
              <a:ext cx="630656" cy="808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ounded Rectangle 3"/>
          <p:cNvSpPr/>
          <p:nvPr/>
        </p:nvSpPr>
        <p:spPr>
          <a:xfrm>
            <a:off x="1765300" y="1079500"/>
            <a:ext cx="2083197" cy="736600"/>
          </a:xfrm>
          <a:prstGeom prst="roundRect">
            <a:avLst/>
          </a:prstGeom>
          <a:noFill/>
          <a:ln w="76200" cmpd="dbl"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588500" y="3822700"/>
            <a:ext cx="1663700" cy="621534"/>
          </a:xfrm>
          <a:prstGeom prst="roundRect">
            <a:avLst/>
          </a:prstGeom>
          <a:noFill/>
          <a:ln w="76200" cmpd="dbl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68529" y="5450162"/>
            <a:ext cx="1663700" cy="621534"/>
          </a:xfrm>
          <a:prstGeom prst="roundRect">
            <a:avLst/>
          </a:prstGeom>
          <a:noFill/>
          <a:ln w="76200" cmpd="dbl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3" grpId="0" animBg="1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35467" y="367021"/>
            <a:ext cx="7307196" cy="570588"/>
            <a:chOff x="1183343" y="1464304"/>
            <a:chExt cx="7307196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Quan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sát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tranh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trả</a:t>
              </a: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lời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2"/>
          <a:stretch/>
        </p:blipFill>
        <p:spPr>
          <a:xfrm>
            <a:off x="4898042" y="1089009"/>
            <a:ext cx="6439988" cy="2904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5467" y="1236061"/>
            <a:ext cx="4618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a. Mai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803163" y="2488620"/>
          <a:ext cx="3657600" cy="11483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82391">
                  <a:extLst>
                    <a:ext uri="{9D8B030D-6E8A-4147-A177-3AD203B41FA5}">
                      <a16:colId xmlns:a16="http://schemas.microsoft.com/office/drawing/2014/main" val="328274617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4209947731"/>
                    </a:ext>
                  </a:extLst>
                </a:gridCol>
                <a:gridCol w="1195049">
                  <a:extLst>
                    <a:ext uri="{9D8B030D-6E8A-4147-A177-3AD203B41FA5}">
                      <a16:colId xmlns:a16="http://schemas.microsoft.com/office/drawing/2014/main" val="1695973288"/>
                    </a:ext>
                  </a:extLst>
                </a:gridCol>
              </a:tblGrid>
              <a:tr h="574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 </a:t>
                      </a:r>
                      <a:endParaRPr lang="en-US" sz="2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722692"/>
                  </a:ext>
                </a:extLst>
              </a:tr>
              <a:tr h="5741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15441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4BACC6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21658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20761" y="3062771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9736" y="3086864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6651" y="3113702"/>
            <a:ext cx="46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55" r="65666" b="46107"/>
          <a:stretch/>
        </p:blipFill>
        <p:spPr>
          <a:xfrm>
            <a:off x="1073390" y="2566753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2244315" y="2566752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3607089" y="2566752"/>
            <a:ext cx="570588" cy="410809"/>
          </a:xfrm>
          <a:prstGeom prst="roundRect">
            <a:avLst>
              <a:gd name="adj" fmla="val 29875"/>
            </a:avLst>
          </a:prstGeom>
        </p:spPr>
      </p:pic>
      <p:sp>
        <p:nvSpPr>
          <p:cNvPr id="15" name="TextBox 14"/>
          <p:cNvSpPr txBox="1"/>
          <p:nvPr/>
        </p:nvSpPr>
        <p:spPr>
          <a:xfrm>
            <a:off x="1062416" y="4184235"/>
            <a:ext cx="7477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Hạc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giấy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nhất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15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5" t="39509" r="35011" b="24153"/>
          <a:stretch/>
        </p:blipFill>
        <p:spPr>
          <a:xfrm>
            <a:off x="6515870" y="4335566"/>
            <a:ext cx="570588" cy="410809"/>
          </a:xfrm>
          <a:prstGeom prst="roundRect">
            <a:avLst>
              <a:gd name="adj" fmla="val 29875"/>
            </a:avLst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26" t="62618" r="-360" b="1044"/>
          <a:stretch/>
        </p:blipFill>
        <p:spPr>
          <a:xfrm>
            <a:off x="5814712" y="4996444"/>
            <a:ext cx="570588" cy="410809"/>
          </a:xfrm>
          <a:prstGeom prst="roundRect">
            <a:avLst>
              <a:gd name="adj" fmla="val 29875"/>
            </a:avLst>
          </a:prstGeom>
        </p:spPr>
      </p:pic>
    </p:spTree>
    <p:extLst>
      <p:ext uri="{BB962C8B-B14F-4D97-AF65-F5344CB8AC3E}">
        <p14:creationId xmlns:p14="http://schemas.microsoft.com/office/powerpoint/2010/main" val="5748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</Words>
  <Application>Microsoft Office PowerPoint</Application>
  <PresentationFormat>Widescreen</PresentationFormat>
  <Paragraphs>58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微软雅黑</vt:lpstr>
      <vt:lpstr>Arial</vt:lpstr>
      <vt:lpstr>Cookie</vt:lpstr>
      <vt:lpstr>HP001 4 hàng</vt:lpstr>
      <vt:lpstr>UTM Cookies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2022-03-13T05:09:24Z</dcterms:created>
  <dcterms:modified xsi:type="dcterms:W3CDTF">2022-03-13T05:09:52Z</dcterms:modified>
</cp:coreProperties>
</file>