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9" r:id="rId6"/>
    <p:sldId id="268" r:id="rId7"/>
    <p:sldId id="260" r:id="rId8"/>
    <p:sldId id="261" r:id="rId9"/>
    <p:sldId id="284" r:id="rId10"/>
    <p:sldId id="271" r:id="rId11"/>
    <p:sldId id="272" r:id="rId12"/>
    <p:sldId id="285" r:id="rId13"/>
    <p:sldId id="286" r:id="rId14"/>
    <p:sldId id="279" r:id="rId15"/>
    <p:sldId id="280" r:id="rId16"/>
    <p:sldId id="287" r:id="rId17"/>
    <p:sldId id="281" r:id="rId18"/>
    <p:sldId id="28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8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05/04/2025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05/04/2025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05/04/2025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05/04/2025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05/04/2025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05/04/2025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circle with white text and a black background&#10;&#10;Description automatically generated">
            <a:extLst>
              <a:ext uri="{FF2B5EF4-FFF2-40B4-BE49-F238E27FC236}">
                <a16:creationId xmlns:a16="http://schemas.microsoft.com/office/drawing/2014/main" id="{AD02E074-2223-E7E3-293D-51C4C1B5B1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2"/>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Cambria" panose="02040503050406030204" pitchFamily="18" charset="0"/>
                <a:ea typeface="Cambria" panose="02040503050406030204" pitchFamily="18" charset="0"/>
              </a:rPr>
              <a:t>b) Có bao nhiêu học sinh thích giải câu đố trong ngày cuối tuần?</a:t>
            </a:r>
            <a:endParaRPr lang="en-US" sz="2800" dirty="0">
              <a:latin typeface="Cambria" panose="02040503050406030204" pitchFamily="18" charset="0"/>
              <a:ea typeface="Cambria" panose="02040503050406030204" pitchFamily="18" charset="0"/>
            </a:endParaRPr>
          </a:p>
        </p:txBody>
      </p:sp>
      <p:pic>
        <p:nvPicPr>
          <p:cNvPr id="11" name="Picture 10" descr="A round pink circle with white text and a black background&#10;&#10;Description automatically generated">
            <a:extLst>
              <a:ext uri="{FF2B5EF4-FFF2-40B4-BE49-F238E27FC236}">
                <a16:creationId xmlns:a16="http://schemas.microsoft.com/office/drawing/2014/main" id="{3CDB8547-386E-4FBF-56DD-AFC25373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2"/>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Hoạt động chăm sóc cây ít được yêu thích nhất.</a:t>
            </a:r>
            <a:endParaRPr lang="en-US" sz="32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b) Số học sinh thích giải câu đố trong ngày cuối tuần là: 30 × 20 : 100 = 6 (học sinh)</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2"/>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Cambria" panose="02040503050406030204" pitchFamily="18" charset="0"/>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Cambria" panose="02040503050406030204" pitchFamily="18" charset="0"/>
                <a:ea typeface="Cambria" panose="02040503050406030204" pitchFamily="18" charset="0"/>
              </a:rPr>
              <a:t>c) Số học sinh mượn truyện tranh trong tuần thứ hai tăng lên hay giảm đi so với tuần thứ nhất?</a:t>
            </a:r>
          </a:p>
        </p:txBody>
      </p:sp>
    </p:spTree>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2"/>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tuần thứ nhất, truyện cười được nhiều bạn mượn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hai tuần đó, số học sinh mượn sách khoa học không thay đổi.</a:t>
            </a:r>
            <a:endParaRPr lang="en-US" sz="28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c) Số học sinh mượn truyện tranh trong tuần thứ hai tăng lên so với tuần thứ nhất.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770913"/>
            </a:xfrm>
            <a:prstGeom prst="rect">
              <a:avLst/>
            </a:prstGeom>
            <a:noFill/>
          </p:spPr>
          <p:txBody>
            <a:bodyPr wrap="square" rtlCol="0">
              <a:spAutoFit/>
            </a:bodyPr>
            <a:lstStyle/>
            <a:p>
              <a:pPr algn="just"/>
              <a:r>
                <a:rPr lang="en-US" sz="2400" b="1" i="0" u="none" strike="noStrike" dirty="0">
                  <a:solidFill>
                    <a:srgbClr val="313131"/>
                  </a:solidFill>
                  <a:effectLst/>
                  <a:latin typeface="Cambria" panose="02040503050406030204" pitchFamily="18" charset="0"/>
                  <a:ea typeface="Cambria" panose="02040503050406030204" pitchFamily="18" charset="0"/>
                </a:rPr>
                <a:t>4. </a:t>
              </a:r>
              <a:r>
                <a:rPr lang="vi-VN" sz="2400" b="1" i="0" u="none" strike="noStrike" dirty="0">
                  <a:solidFill>
                    <a:srgbClr val="313131"/>
                  </a:solidFill>
                  <a:effectLst/>
                  <a:latin typeface="Cambria" panose="02040503050406030204" pitchFamily="18" charset="0"/>
                  <a:ea typeface="Cambria" panose="02040503050406030204" pitchFamily="18" charset="0"/>
                </a:rPr>
                <a:t>Chọn câu trả lời đúng.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2"/>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2"/>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Quan sát biểu đồ ta thấy tổng số lượng áo cỡ M và S chiếm 50% số lượng áo bán được.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tổng số lượng áo cỡ M và S </a:t>
            </a:r>
            <a:r>
              <a:rPr lang="vi-VN" sz="2800">
                <a:solidFill>
                  <a:srgbClr val="FF0000"/>
                </a:solidFill>
                <a:latin typeface="Cambria" panose="02040503050406030204" pitchFamily="18" charset="0"/>
                <a:ea typeface="Cambria" panose="02040503050406030204" pitchFamily="18" charset="0"/>
              </a:rPr>
              <a:t>đã </a:t>
            </a:r>
            <a:r>
              <a:rPr lang="vi-VN" sz="2800" smtClean="0">
                <a:solidFill>
                  <a:srgbClr val="FF0000"/>
                </a:solidFill>
                <a:latin typeface="Cambria" panose="02040503050406030204" pitchFamily="18" charset="0"/>
                <a:ea typeface="Cambria" panose="02040503050406030204" pitchFamily="18" charset="0"/>
              </a:rPr>
              <a:t>b</a:t>
            </a:r>
            <a:r>
              <a:rPr lang="en-US" sz="2800">
                <a:solidFill>
                  <a:srgbClr val="FF0000"/>
                </a:solidFill>
                <a:latin typeface="Cambria" panose="02040503050406030204" pitchFamily="18" charset="0"/>
                <a:ea typeface="Cambria" panose="02040503050406030204" pitchFamily="18" charset="0"/>
              </a:rPr>
              <a:t>á</a:t>
            </a:r>
            <a:r>
              <a:rPr lang="vi-VN" sz="2800" smtClean="0">
                <a:solidFill>
                  <a:srgbClr val="FF0000"/>
                </a:solidFill>
                <a:latin typeface="Cambria" panose="02040503050406030204" pitchFamily="18" charset="0"/>
                <a:ea typeface="Cambria" panose="02040503050406030204" pitchFamily="18" charset="0"/>
              </a:rPr>
              <a:t>n </a:t>
            </a:r>
            <a:r>
              <a:rPr lang="vi-VN" sz="2800" dirty="0">
                <a:solidFill>
                  <a:srgbClr val="FF0000"/>
                </a:solidFill>
                <a:latin typeface="Cambria" panose="02040503050406030204" pitchFamily="18" charset="0"/>
                <a:ea typeface="Cambria" panose="02040503050406030204" pitchFamily="18" charset="0"/>
              </a:rPr>
              <a:t>được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1 000 – 500 = 500 (chiếc)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Hơn nữa, số lượng áo cỡ M bán được nhiều hơn số lượng áo cỡ S.</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ta chọn đáp án B.</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7512BA3C-D93F-8A23-80F6-D80B50BEC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6A1C5DFE-C2E9-6B3D-5E64-27AFD0CCC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Calibri" panose="020F0502020204030204" pitchFamily="34" charset="0"/>
                  <a:ea typeface="Calibri" panose="020F0502020204030204" pitchFamily="34" charset="0"/>
                  <a:cs typeface="Calibri" panose="020F0502020204030204" pitchFamily="34" charset="0"/>
                </a:rPr>
                <a:t>Câu 1: </a:t>
              </a:r>
              <a:r>
                <a:rPr lang="vi-VN" sz="3200" i="1" dirty="0">
                  <a:latin typeface="Calibri" panose="020F0502020204030204" pitchFamily="34" charset="0"/>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vi-VN" sz="4000" i="1" dirty="0">
                  <a:latin typeface="Calibri" panose="020F0502020204030204" pitchFamily="34" charset="0"/>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Calibri" panose="020F0502020204030204" pitchFamily="34" charset="0"/>
                  <a:ea typeface="Calibri" panose="020F0502020204030204" pitchFamily="34" charset="0"/>
                  <a:cs typeface="Calibri" panose="020F0502020204030204" pitchFamily="34" charset="0"/>
                </a:rPr>
                <a:t>Câu 3: </a:t>
              </a:r>
              <a:r>
                <a:rPr lang="vi-VN" sz="2800" i="1" dirty="0">
                  <a:latin typeface="Calibri" panose="020F0502020204030204" pitchFamily="34" charset="0"/>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Calibri" panose="020F0502020204030204" pitchFamily="34" charset="0"/>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31D3D5BF-0449-B5BC-7593-D3394FFD3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Quan </a:t>
            </a:r>
            <a:r>
              <a:rPr lang="en-US" sz="3200" dirty="0" err="1">
                <a:latin typeface="Cambria" panose="02040503050406030204" pitchFamily="18" charset="0"/>
                <a:ea typeface="Cambria" panose="02040503050406030204" pitchFamily="18" charset="0"/>
              </a:rPr>
              <a:t>sát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2021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worldomsters.info)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2"/>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lục nào đông dân nhất? Châu lục nào ít dân nhất?</a:t>
            </a:r>
          </a:p>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như thế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2"/>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Á đông dân nhất. Châu Đại Dương ít dân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752</Words>
  <Application>Microsoft Office PowerPoint</Application>
  <PresentationFormat>Widescreen</PresentationFormat>
  <Paragraphs>47</Paragraphs>
  <Slides>18</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DMIN</cp:lastModifiedBy>
  <cp:revision>52</cp:revision>
  <dcterms:created xsi:type="dcterms:W3CDTF">2024-12-12T12:28:30Z</dcterms:created>
  <dcterms:modified xsi:type="dcterms:W3CDTF">2025-04-05T10:32:21Z</dcterms:modified>
</cp:coreProperties>
</file>