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5"/>
  </p:notesMasterIdLst>
  <p:sldIdLst>
    <p:sldId id="9437" r:id="rId3"/>
    <p:sldId id="9532" r:id="rId4"/>
    <p:sldId id="9531" r:id="rId5"/>
    <p:sldId id="277" r:id="rId6"/>
    <p:sldId id="2636" r:id="rId7"/>
    <p:sldId id="296" r:id="rId8"/>
    <p:sldId id="9474" r:id="rId9"/>
    <p:sldId id="9512" r:id="rId10"/>
    <p:sldId id="9513" r:id="rId11"/>
    <p:sldId id="9514" r:id="rId12"/>
    <p:sldId id="9515" r:id="rId13"/>
    <p:sldId id="9516" r:id="rId14"/>
    <p:sldId id="9518" r:id="rId15"/>
    <p:sldId id="9521" r:id="rId16"/>
    <p:sldId id="9519" r:id="rId17"/>
    <p:sldId id="9529" r:id="rId18"/>
    <p:sldId id="9524" r:id="rId19"/>
    <p:sldId id="9525" r:id="rId20"/>
    <p:sldId id="9526" r:id="rId21"/>
    <p:sldId id="9533" r:id="rId22"/>
    <p:sldId id="9530" r:id="rId23"/>
    <p:sldId id="952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8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4D9AD-DCC9-4DC1-A865-7FEE5F2AB291}"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84C-98AC-4BDA-B4EC-3E5097431514}" type="slidenum">
              <a:rPr lang="en-US" smtClean="0"/>
              <a:t>‹#›</a:t>
            </a:fld>
            <a:endParaRPr lang="en-US"/>
          </a:p>
        </p:txBody>
      </p:sp>
    </p:spTree>
    <p:extLst>
      <p:ext uri="{BB962C8B-B14F-4D97-AF65-F5344CB8AC3E}">
        <p14:creationId xmlns:p14="http://schemas.microsoft.com/office/powerpoint/2010/main" val="418647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2467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50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302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43118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0477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142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23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4704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5662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7157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62343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04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2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28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47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0712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30276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8601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95880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072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0226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177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5223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08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26951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1981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4E564730-D7F1-48F1-8594-8F2FE324402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00175" y="457200"/>
            <a:ext cx="1238249" cy="1238249"/>
          </a:xfrm>
          <a:prstGeom prst="rect">
            <a:avLst/>
          </a:prstGeom>
        </p:spPr>
      </p:pic>
    </p:spTree>
    <p:extLst>
      <p:ext uri="{BB962C8B-B14F-4D97-AF65-F5344CB8AC3E}">
        <p14:creationId xmlns:p14="http://schemas.microsoft.com/office/powerpoint/2010/main" val="2413020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1732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9.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3"/><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3"/><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91EB625-D0EA-AEDD-DD5A-FB3A9398CF1E}"/>
              </a:ext>
            </a:extLst>
          </p:cNvPr>
          <p:cNvSpPr txBox="1"/>
          <p:nvPr/>
        </p:nvSpPr>
        <p:spPr>
          <a:xfrm>
            <a:off x="490430" y="215739"/>
            <a:ext cx="11391441" cy="45257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Chào</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a:t>
            </a: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mừng</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a:t>
            </a: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các</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con </a:t>
            </a: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học</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a:t>
            </a: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sinh</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a:t>
            </a: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đến</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a:t>
            </a: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với</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a:t>
            </a: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tiết</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a:t>
            </a: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học</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Môn</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a:t>
            </a: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Tiếng</a:t>
            </a:r>
            <a:r>
              <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 </a:t>
            </a:r>
            <a:r>
              <a:rPr kumimoji="0" lang="en-US" sz="6600" b="1" i="0" u="none" strike="noStrike" kern="1200" cap="none" spc="0" normalizeH="0" baseline="0" noProof="0" dirty="0" err="1">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rPr>
              <a:t>Việt</a:t>
            </a:r>
            <a:endParaRPr kumimoji="0" lang="en-US" sz="6600" b="1" i="0" u="none" strike="noStrike" kern="1200" cap="none" spc="0" normalizeH="0" baseline="0" noProof="0" dirty="0">
              <a:ln>
                <a:noFill/>
              </a:ln>
              <a:solidFill>
                <a:srgbClr val="002060"/>
              </a:solidFill>
              <a:effectLst/>
              <a:highlight>
                <a:srgbClr val="FFFF00"/>
              </a:highlight>
              <a:uLnTx/>
              <a:uFillTx/>
              <a:latin typeface="Aharoni" panose="02010803020104030203" pitchFamily="2" charset="-79"/>
              <a:ea typeface="+mn-ea"/>
              <a:cs typeface="Aharoni" panose="02010803020104030203" pitchFamily="2" charset="-79"/>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468171" y="2994086"/>
            <a:ext cx="4480661" cy="954103"/>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171450" y="760285"/>
            <a:ext cx="11820525"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8083348"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defTabSz="914332" rtl="0" eaLnBrk="1" fontAlgn="auto" latinLnBrk="0" hangingPunct="1">
              <a:lnSpc>
                <a:spcPct val="100000"/>
              </a:lnSpc>
              <a:spcBef>
                <a:spcPts val="0"/>
              </a:spcBef>
              <a:spcAft>
                <a:spcPts val="0"/>
              </a:spcAft>
              <a:buClrTx/>
              <a:buSzTx/>
              <a:buFontTx/>
              <a:buNone/>
              <a:tabLst/>
              <a:defRPr/>
            </a:pP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2.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Chọn</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tiếng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thích</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hợp</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thay</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cho</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bông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hoa</a:t>
            </a:r>
            <a:endPar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6" cstate="email"/>
          <a:stretch>
            <a:fillRect/>
          </a:stretch>
        </p:blipFill>
        <p:spPr>
          <a:xfrm rot="840000">
            <a:off x="-155070" y="-178432"/>
            <a:ext cx="2212876" cy="2273935"/>
          </a:xfrm>
          <a:prstGeom prst="rect">
            <a:avLst/>
          </a:prstGeom>
        </p:spPr>
      </p:pic>
      <p:pic>
        <p:nvPicPr>
          <p:cNvPr id="30" name="Picture 29">
            <a:extLst>
              <a:ext uri="{FF2B5EF4-FFF2-40B4-BE49-F238E27FC236}">
                <a16:creationId xmlns:a16="http://schemas.microsoft.com/office/drawing/2014/main" id="{C8D285DF-D8DA-4EEB-B8BD-64ACCFCBFB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094" y="540067"/>
            <a:ext cx="529809" cy="381964"/>
          </a:xfrm>
          <a:prstGeom prst="rect">
            <a:avLst/>
          </a:prstGeom>
        </p:spPr>
      </p:pic>
      <p:sp>
        <p:nvSpPr>
          <p:cNvPr id="2" name="TextBox 1">
            <a:extLst>
              <a:ext uri="{FF2B5EF4-FFF2-40B4-BE49-F238E27FC236}">
                <a16:creationId xmlns:a16="http://schemas.microsoft.com/office/drawing/2014/main" id="{AEE382C3-D6D9-4243-AB05-05F02638E514}"/>
              </a:ext>
            </a:extLst>
          </p:cNvPr>
          <p:cNvSpPr txBox="1"/>
          <p:nvPr/>
        </p:nvSpPr>
        <p:spPr>
          <a:xfrm>
            <a:off x="76199" y="2286000"/>
            <a:ext cx="2486025" cy="584775"/>
          </a:xfrm>
          <a:prstGeom prst="rect">
            <a:avLst/>
          </a:prstGeom>
          <a:noFill/>
        </p:spPr>
        <p:txBody>
          <a:bodyPr wrap="square" rtlCol="0">
            <a:spAutoFit/>
          </a:bodyPr>
          <a:lstStyle/>
          <a:p>
            <a:r>
              <a:rPr lang="en-US" sz="3200" dirty="0"/>
              <a:t>- </a:t>
            </a:r>
            <a:r>
              <a:rPr lang="en-US" sz="3200" dirty="0" err="1"/>
              <a:t>chiều</a:t>
            </a:r>
            <a:r>
              <a:rPr lang="en-US" sz="3200" dirty="0"/>
              <a:t>/</a:t>
            </a:r>
            <a:r>
              <a:rPr lang="en-US" sz="3200" dirty="0" err="1"/>
              <a:t>triều</a:t>
            </a:r>
            <a:endParaRPr lang="en-US" sz="3200" dirty="0"/>
          </a:p>
        </p:txBody>
      </p:sp>
      <p:sp>
        <p:nvSpPr>
          <p:cNvPr id="32" name="TextBox 31">
            <a:extLst>
              <a:ext uri="{FF2B5EF4-FFF2-40B4-BE49-F238E27FC236}">
                <a16:creationId xmlns:a16="http://schemas.microsoft.com/office/drawing/2014/main" id="{72338F88-4A30-411E-A3B7-2A4E9E1514F6}"/>
              </a:ext>
            </a:extLst>
          </p:cNvPr>
          <p:cNvSpPr txBox="1"/>
          <p:nvPr/>
        </p:nvSpPr>
        <p:spPr>
          <a:xfrm>
            <a:off x="161925" y="3419475"/>
            <a:ext cx="1790700" cy="584775"/>
          </a:xfrm>
          <a:prstGeom prst="rect">
            <a:avLst/>
          </a:prstGeom>
          <a:noFill/>
        </p:spPr>
        <p:txBody>
          <a:bodyPr wrap="square" rtlCol="0">
            <a:spAutoFit/>
          </a:bodyPr>
          <a:lstStyle/>
          <a:p>
            <a:r>
              <a:rPr lang="en-US" sz="3200" dirty="0"/>
              <a:t>- </a:t>
            </a:r>
            <a:r>
              <a:rPr lang="en-US" sz="3200" dirty="0" err="1"/>
              <a:t>chở</a:t>
            </a:r>
            <a:r>
              <a:rPr lang="en-US" sz="3200" dirty="0"/>
              <a:t>/</a:t>
            </a:r>
            <a:r>
              <a:rPr lang="en-US" sz="3200" dirty="0" err="1"/>
              <a:t>trở</a:t>
            </a:r>
            <a:endParaRPr lang="en-US" sz="3200" dirty="0"/>
          </a:p>
        </p:txBody>
      </p:sp>
      <p:sp>
        <p:nvSpPr>
          <p:cNvPr id="34" name="Rounded Rectangle 1">
            <a:extLst>
              <a:ext uri="{FF2B5EF4-FFF2-40B4-BE49-F238E27FC236}">
                <a16:creationId xmlns:a16="http://schemas.microsoft.com/office/drawing/2014/main" id="{14C3034E-761A-40EA-A4B2-B7AC08E79DBC}"/>
              </a:ext>
            </a:extLst>
          </p:cNvPr>
          <p:cNvSpPr/>
          <p:nvPr/>
        </p:nvSpPr>
        <p:spPr>
          <a:xfrm>
            <a:off x="2438400" y="2114550"/>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nắng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35" name="Rounded Rectangle 21">
            <a:extLst>
              <a:ext uri="{FF2B5EF4-FFF2-40B4-BE49-F238E27FC236}">
                <a16:creationId xmlns:a16="http://schemas.microsoft.com/office/drawing/2014/main" id="{2FB5D391-9EAE-461E-A572-CE93A0135ABF}"/>
              </a:ext>
            </a:extLst>
          </p:cNvPr>
          <p:cNvSpPr/>
          <p:nvPr/>
        </p:nvSpPr>
        <p:spPr>
          <a:xfrm>
            <a:off x="2474521" y="341255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che</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6" name="Picture 35">
            <a:extLst>
              <a:ext uri="{FF2B5EF4-FFF2-40B4-BE49-F238E27FC236}">
                <a16:creationId xmlns:a16="http://schemas.microsoft.com/office/drawing/2014/main" id="{3E07001E-EEA3-48F3-967C-A1B1702BC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473" y="3647654"/>
            <a:ext cx="505337" cy="364321"/>
          </a:xfrm>
          <a:prstGeom prst="rect">
            <a:avLst/>
          </a:prstGeom>
        </p:spPr>
      </p:pic>
      <p:pic>
        <p:nvPicPr>
          <p:cNvPr id="37" name="Picture 36">
            <a:extLst>
              <a:ext uri="{FF2B5EF4-FFF2-40B4-BE49-F238E27FC236}">
                <a16:creationId xmlns:a16="http://schemas.microsoft.com/office/drawing/2014/main" id="{8D0CF3BA-55E6-426C-AED3-C793B1FFE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269" y="2355344"/>
            <a:ext cx="505337" cy="364321"/>
          </a:xfrm>
          <a:prstGeom prst="rect">
            <a:avLst/>
          </a:prstGeom>
        </p:spPr>
      </p:pic>
      <p:sp>
        <p:nvSpPr>
          <p:cNvPr id="38" name="Rounded Rectangle 24">
            <a:extLst>
              <a:ext uri="{FF2B5EF4-FFF2-40B4-BE49-F238E27FC236}">
                <a16:creationId xmlns:a16="http://schemas.microsoft.com/office/drawing/2014/main" id="{ED3C06D3-0095-434C-BC55-F8F1401F3E0E}"/>
              </a:ext>
            </a:extLst>
          </p:cNvPr>
          <p:cNvSpPr/>
          <p:nvPr/>
        </p:nvSpPr>
        <p:spPr>
          <a:xfrm>
            <a:off x="4886437" y="2114550"/>
            <a:ext cx="1904888"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thủy</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9" name="Picture 38">
            <a:extLst>
              <a:ext uri="{FF2B5EF4-FFF2-40B4-BE49-F238E27FC236}">
                <a16:creationId xmlns:a16="http://schemas.microsoft.com/office/drawing/2014/main" id="{6333D3DB-40E6-40FF-800F-C99855F7AC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4623" y="2267490"/>
            <a:ext cx="505337" cy="364321"/>
          </a:xfrm>
          <a:prstGeom prst="rect">
            <a:avLst/>
          </a:prstGeom>
        </p:spPr>
      </p:pic>
      <p:sp>
        <p:nvSpPr>
          <p:cNvPr id="40" name="Rounded Rectangle 40">
            <a:extLst>
              <a:ext uri="{FF2B5EF4-FFF2-40B4-BE49-F238E27FC236}">
                <a16:creationId xmlns:a16="http://schemas.microsoft.com/office/drawing/2014/main" id="{8784B002-0B8E-457E-9F8F-4512AE82D7B2}"/>
              </a:ext>
            </a:extLst>
          </p:cNvPr>
          <p:cNvSpPr/>
          <p:nvPr/>
        </p:nvSpPr>
        <p:spPr>
          <a:xfrm>
            <a:off x="4797509" y="3405155"/>
            <a:ext cx="1993816"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lang="en-US" sz="2800" dirty="0" err="1">
                <a:solidFill>
                  <a:prstClr val="black"/>
                </a:solidFill>
                <a:cs typeface="Arial" pitchFamily="34" charset="0"/>
              </a:rPr>
              <a:t>thành</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1" name="Picture 40">
            <a:extLst>
              <a:ext uri="{FF2B5EF4-FFF2-40B4-BE49-F238E27FC236}">
                <a16:creationId xmlns:a16="http://schemas.microsoft.com/office/drawing/2014/main" id="{50D2C0F4-AFEF-466D-8523-6179EF9D16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0105" y="3569239"/>
            <a:ext cx="505337" cy="364321"/>
          </a:xfrm>
          <a:prstGeom prst="rect">
            <a:avLst/>
          </a:prstGeom>
        </p:spPr>
      </p:pic>
      <p:sp>
        <p:nvSpPr>
          <p:cNvPr id="42" name="Rounded Rectangle 42">
            <a:extLst>
              <a:ext uri="{FF2B5EF4-FFF2-40B4-BE49-F238E27FC236}">
                <a16:creationId xmlns:a16="http://schemas.microsoft.com/office/drawing/2014/main" id="{63F3D359-3CC4-4381-9AB9-6563D29E45F2}"/>
              </a:ext>
            </a:extLst>
          </p:cNvPr>
          <p:cNvSpPr/>
          <p:nvPr/>
        </p:nvSpPr>
        <p:spPr>
          <a:xfrm>
            <a:off x="7222817" y="2144087"/>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lang="en-US" sz="2800" dirty="0">
                <a:solidFill>
                  <a:prstClr val="black"/>
                </a:solidFill>
                <a:cs typeface="Arial" pitchFamily="34" charset="0"/>
              </a:rPr>
              <a:t>           </a:t>
            </a:r>
            <a:r>
              <a:rPr lang="en-US" sz="2800" dirty="0" err="1">
                <a:solidFill>
                  <a:prstClr val="black"/>
                </a:solidFill>
                <a:cs typeface="Arial" pitchFamily="34" charset="0"/>
              </a:rPr>
              <a:t>đại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3" name="Picture 42">
            <a:extLst>
              <a:ext uri="{FF2B5EF4-FFF2-40B4-BE49-F238E27FC236}">
                <a16:creationId xmlns:a16="http://schemas.microsoft.com/office/drawing/2014/main" id="{6A9BCAB7-63D3-4C3C-A113-430794D680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74" y="2328955"/>
            <a:ext cx="505337" cy="364321"/>
          </a:xfrm>
          <a:prstGeom prst="rect">
            <a:avLst/>
          </a:prstGeom>
        </p:spPr>
      </p:pic>
      <p:sp>
        <p:nvSpPr>
          <p:cNvPr id="44" name="Rounded Rectangle 44">
            <a:extLst>
              <a:ext uri="{FF2B5EF4-FFF2-40B4-BE49-F238E27FC236}">
                <a16:creationId xmlns:a16="http://schemas.microsoft.com/office/drawing/2014/main" id="{F521CE9B-2FA7-4BCB-A6D1-1AB16BE9FEE3}"/>
              </a:ext>
            </a:extLst>
          </p:cNvPr>
          <p:cNvSpPr/>
          <p:nvPr/>
        </p:nvSpPr>
        <p:spPr>
          <a:xfrm>
            <a:off x="7239546" y="3384373"/>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hàng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5" name="Rounded Rectangle 45">
            <a:extLst>
              <a:ext uri="{FF2B5EF4-FFF2-40B4-BE49-F238E27FC236}">
                <a16:creationId xmlns:a16="http://schemas.microsoft.com/office/drawing/2014/main" id="{40B28CE1-E7AF-4E9E-98D6-C80D192356D0}"/>
              </a:ext>
            </a:extLst>
          </p:cNvPr>
          <p:cNvSpPr/>
          <p:nvPr/>
        </p:nvSpPr>
        <p:spPr>
          <a:xfrm>
            <a:off x="9420225" y="2134562"/>
            <a:ext cx="2286000"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noProof="0" dirty="0">
                <a:ln>
                  <a:noFill/>
                </a:ln>
                <a:solidFill>
                  <a:prstClr val="black"/>
                </a:solidFill>
                <a:effectLst/>
                <a:uLnTx/>
                <a:uFillTx/>
                <a:cs typeface="Arial" pitchFamily="34" charset="0"/>
              </a:rPr>
              <a:t>          </a:t>
            </a:r>
            <a:r>
              <a:rPr kumimoji="0" lang="en-US" sz="2800" b="0" i="0" u="none" strike="noStrike" kern="1200" cap="none" spc="0" normalizeH="0" noProof="0" dirty="0" err="1">
                <a:ln>
                  <a:noFill/>
                </a:ln>
                <a:solidFill>
                  <a:prstClr val="black"/>
                </a:solidFill>
                <a:effectLst/>
                <a:uLnTx/>
                <a:uFillTx/>
                <a:cs typeface="Arial" pitchFamily="34" charset="0"/>
              </a:rPr>
              <a:t>chuộng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6" name="Rounded Rectangle 46">
            <a:extLst>
              <a:ext uri="{FF2B5EF4-FFF2-40B4-BE49-F238E27FC236}">
                <a16:creationId xmlns:a16="http://schemas.microsoft.com/office/drawing/2014/main" id="{59820371-9114-4D86-8A1E-542C8F62A6DC}"/>
              </a:ext>
            </a:extLst>
          </p:cNvPr>
          <p:cNvSpPr/>
          <p:nvPr/>
        </p:nvSpPr>
        <p:spPr>
          <a:xfrm>
            <a:off x="9753292" y="338658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ngại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7" name="Picture 46">
            <a:extLst>
              <a:ext uri="{FF2B5EF4-FFF2-40B4-BE49-F238E27FC236}">
                <a16:creationId xmlns:a16="http://schemas.microsoft.com/office/drawing/2014/main" id="{C2245076-2011-43E5-B18C-AF9406FBB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0730" y="3606946"/>
            <a:ext cx="505337" cy="364321"/>
          </a:xfrm>
          <a:prstGeom prst="rect">
            <a:avLst/>
          </a:prstGeom>
        </p:spPr>
      </p:pic>
      <p:pic>
        <p:nvPicPr>
          <p:cNvPr id="48" name="Picture 47">
            <a:extLst>
              <a:ext uri="{FF2B5EF4-FFF2-40B4-BE49-F238E27FC236}">
                <a16:creationId xmlns:a16="http://schemas.microsoft.com/office/drawing/2014/main" id="{99DDE8D2-D740-4576-9990-CF487F776D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7828" y="2341389"/>
            <a:ext cx="505337" cy="364321"/>
          </a:xfrm>
          <a:prstGeom prst="rect">
            <a:avLst/>
          </a:prstGeom>
        </p:spPr>
      </p:pic>
      <p:pic>
        <p:nvPicPr>
          <p:cNvPr id="49" name="Picture 48">
            <a:extLst>
              <a:ext uri="{FF2B5EF4-FFF2-40B4-BE49-F238E27FC236}">
                <a16:creationId xmlns:a16="http://schemas.microsoft.com/office/drawing/2014/main" id="{BE44DCBA-2E15-4259-9A05-537C8743AB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5411" y="3578764"/>
            <a:ext cx="505337" cy="364321"/>
          </a:xfrm>
          <a:prstGeom prst="rect">
            <a:avLst/>
          </a:prstGeom>
        </p:spPr>
      </p:pic>
      <p:sp>
        <p:nvSpPr>
          <p:cNvPr id="50" name="TextBox 49">
            <a:extLst>
              <a:ext uri="{FF2B5EF4-FFF2-40B4-BE49-F238E27FC236}">
                <a16:creationId xmlns:a16="http://schemas.microsoft.com/office/drawing/2014/main" id="{E4DCE41C-18A4-4B76-9F32-3A39DBBA0356}"/>
              </a:ext>
            </a:extLst>
          </p:cNvPr>
          <p:cNvSpPr txBox="1"/>
          <p:nvPr/>
        </p:nvSpPr>
        <p:spPr>
          <a:xfrm>
            <a:off x="3295650" y="2202741"/>
            <a:ext cx="153487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6" name="TextBox 75">
            <a:extLst>
              <a:ext uri="{FF2B5EF4-FFF2-40B4-BE49-F238E27FC236}">
                <a16:creationId xmlns:a16="http://schemas.microsoft.com/office/drawing/2014/main" id="{17609BF2-5DF5-456B-AC27-0A31B01685B7}"/>
              </a:ext>
            </a:extLst>
          </p:cNvPr>
          <p:cNvSpPr txBox="1"/>
          <p:nvPr/>
        </p:nvSpPr>
        <p:spPr>
          <a:xfrm>
            <a:off x="3164112" y="35189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7" name="TextBox 76">
            <a:extLst>
              <a:ext uri="{FF2B5EF4-FFF2-40B4-BE49-F238E27FC236}">
                <a16:creationId xmlns:a16="http://schemas.microsoft.com/office/drawing/2014/main" id="{E0CDACD9-9C3D-4306-81AA-2B360A9D3111}"/>
              </a:ext>
            </a:extLst>
          </p:cNvPr>
          <p:cNvSpPr txBox="1"/>
          <p:nvPr/>
        </p:nvSpPr>
        <p:spPr>
          <a:xfrm>
            <a:off x="5651910" y="2196413"/>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8" name="TextBox 77">
            <a:extLst>
              <a:ext uri="{FF2B5EF4-FFF2-40B4-BE49-F238E27FC236}">
                <a16:creationId xmlns:a16="http://schemas.microsoft.com/office/drawing/2014/main" id="{0C84A099-6E01-4A17-BC15-A06C1198515D}"/>
              </a:ext>
            </a:extLst>
          </p:cNvPr>
          <p:cNvSpPr txBox="1"/>
          <p:nvPr/>
        </p:nvSpPr>
        <p:spPr>
          <a:xfrm>
            <a:off x="5068746" y="3516051"/>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9" name="TextBox 78">
            <a:extLst>
              <a:ext uri="{FF2B5EF4-FFF2-40B4-BE49-F238E27FC236}">
                <a16:creationId xmlns:a16="http://schemas.microsoft.com/office/drawing/2014/main" id="{4B5D45E7-5311-4DE6-9B35-8E0C5038C362}"/>
              </a:ext>
            </a:extLst>
          </p:cNvPr>
          <p:cNvSpPr txBox="1"/>
          <p:nvPr/>
        </p:nvSpPr>
        <p:spPr>
          <a:xfrm>
            <a:off x="7348849" y="2243536"/>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0" name="TextBox 79">
            <a:extLst>
              <a:ext uri="{FF2B5EF4-FFF2-40B4-BE49-F238E27FC236}">
                <a16:creationId xmlns:a16="http://schemas.microsoft.com/office/drawing/2014/main" id="{B16C6064-D0F9-4244-A35D-97DDD72773F7}"/>
              </a:ext>
            </a:extLst>
          </p:cNvPr>
          <p:cNvSpPr txBox="1"/>
          <p:nvPr/>
        </p:nvSpPr>
        <p:spPr>
          <a:xfrm>
            <a:off x="7374476" y="3490369"/>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1" name="TextBox 80">
            <a:extLst>
              <a:ext uri="{FF2B5EF4-FFF2-40B4-BE49-F238E27FC236}">
                <a16:creationId xmlns:a16="http://schemas.microsoft.com/office/drawing/2014/main" id="{CF637B7B-6E37-41B2-85F3-00394FDFBB2A}"/>
              </a:ext>
            </a:extLst>
          </p:cNvPr>
          <p:cNvSpPr txBox="1"/>
          <p:nvPr/>
        </p:nvSpPr>
        <p:spPr>
          <a:xfrm>
            <a:off x="9442190" y="2234052"/>
            <a:ext cx="1454410"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2" name="TextBox 81">
            <a:extLst>
              <a:ext uri="{FF2B5EF4-FFF2-40B4-BE49-F238E27FC236}">
                <a16:creationId xmlns:a16="http://schemas.microsoft.com/office/drawing/2014/main" id="{F289AED5-D80A-4FCA-979B-FAB5F06733AF}"/>
              </a:ext>
            </a:extLst>
          </p:cNvPr>
          <p:cNvSpPr txBox="1"/>
          <p:nvPr/>
        </p:nvSpPr>
        <p:spPr>
          <a:xfrm>
            <a:off x="9991951" y="34935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arn(inVertical)">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arn(inVertic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inVertical)">
                                      <p:cBhvr>
                                        <p:cTn id="39" dur="500"/>
                                        <p:tgtEl>
                                          <p:spTgt spid="76"/>
                                        </p:tgtEl>
                                      </p:cBhvr>
                                    </p:animEffect>
                                  </p:childTnLst>
                                </p:cTn>
                              </p:par>
                              <p:par>
                                <p:cTn id="40" presetID="14" presetClass="exit" presetSubtype="10" fill="hold" nodeType="withEffect">
                                  <p:stCondLst>
                                    <p:cond delay="0"/>
                                  </p:stCondLst>
                                  <p:childTnLst>
                                    <p:animEffect transition="out" filter="randombar(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barn(inVertical)">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nodeType="clickEffect">
                                  <p:stCondLst>
                                    <p:cond delay="0"/>
                                  </p:stCondLst>
                                  <p:childTnLst>
                                    <p:animEffect transition="out" filter="randombar(horizontal)">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par>
                                <p:cTn id="64" presetID="16" presetClass="entr" presetSubtype="21"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inVertical)">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6" grpId="0"/>
      <p:bldP spid="77" grpId="0"/>
      <p:bldP spid="7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2D354D-E064-44AE-B426-8C8A83A639B6}"/>
              </a:ext>
            </a:extLst>
          </p:cNvPr>
          <p:cNvPicPr>
            <a:picLocks noChangeAspect="1"/>
          </p:cNvPicPr>
          <p:nvPr/>
        </p:nvPicPr>
        <p:blipFill>
          <a:blip r:embed="rId6"/>
          <a:stretch>
            <a:fillRect/>
          </a:stretch>
        </p:blipFill>
        <p:spPr>
          <a:xfrm>
            <a:off x="2279560" y="991188"/>
            <a:ext cx="7937680" cy="3999323"/>
          </a:xfrm>
          <a:prstGeom prst="rect">
            <a:avLst/>
          </a:prstGeom>
        </p:spPr>
      </p:pic>
    </p:spTree>
    <p:extLst>
      <p:ext uri="{BB962C8B-B14F-4D97-AF65-F5344CB8AC3E}">
        <p14:creationId xmlns:p14="http://schemas.microsoft.com/office/powerpoint/2010/main" val="3401499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1" y="293371"/>
            <a:ext cx="5272196"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rPr>
              <a:t>Trò chơi  tiếp sức trước lớp </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155072" y="-178432"/>
            <a:ext cx="2212879" cy="2273935"/>
          </a:xfrm>
          <a:prstGeom prst="rect">
            <a:avLst/>
          </a:prstGeom>
        </p:spPr>
      </p:pic>
      <p:sp>
        <p:nvSpPr>
          <p:cNvPr id="33" name="Rectangle 32">
            <a:extLst>
              <a:ext uri="{FF2B5EF4-FFF2-40B4-BE49-F238E27FC236}">
                <a16:creationId xmlns:a16="http://schemas.microsoft.com/office/drawing/2014/main" id="{3C6C8B37-5E12-4845-B105-36E6D8C48948}"/>
              </a:ext>
            </a:extLst>
          </p:cNvPr>
          <p:cNvSpPr/>
          <p:nvPr/>
        </p:nvSpPr>
        <p:spPr>
          <a:xfrm>
            <a:off x="1282703" y="13625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Chọn</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FF0000"/>
                </a:solidFill>
                <a:effectLst/>
                <a:uLnTx/>
                <a:uFillTx/>
                <a:latin typeface="Arial" pitchFamily="34" charset="0"/>
                <a:ea typeface="微软雅黑"/>
                <a:cs typeface="Arial" pitchFamily="34" charset="0"/>
              </a:rPr>
              <a:t>ch</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hoặc</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tr</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thay</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cho</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ô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vuông</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t>
            </a:r>
          </a:p>
        </p:txBody>
      </p:sp>
      <p:pic>
        <p:nvPicPr>
          <p:cNvPr id="84" name="Picture 2">
            <a:extLst>
              <a:ext uri="{FF2B5EF4-FFF2-40B4-BE49-F238E27FC236}">
                <a16:creationId xmlns:a16="http://schemas.microsoft.com/office/drawing/2014/main" id="{D7D46C69-2773-4DB3-91A2-B80E67DACA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130" y="4376293"/>
            <a:ext cx="3170395" cy="163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8AAAAE8-D908-4612-A188-31A4DE2ACD6D}"/>
              </a:ext>
            </a:extLst>
          </p:cNvPr>
          <p:cNvSpPr txBox="1"/>
          <p:nvPr/>
        </p:nvSpPr>
        <p:spPr>
          <a:xfrm>
            <a:off x="1009650" y="2314575"/>
            <a:ext cx="9867900" cy="2062103"/>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Sông Bạch Đằng đã đi vào trang sử chống giặc ngoại xâm của dân tộc ta. Ai đã đi qua nơi này cũng cảm thấy tự hào về truyền thống giữ nước của cha ông ta.</a:t>
            </a:r>
            <a:endParaRPr lang="en-US" sz="3200" dirty="0">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(Theo </a:t>
            </a:r>
            <a:r>
              <a:rPr lang="en-US" sz="3200" dirty="0" err="1">
                <a:latin typeface="Calibri" panose="020F0502020204030204" pitchFamily="34" charset="0"/>
                <a:cs typeface="Calibri" panose="020F0502020204030204" pitchFamily="34" charset="0"/>
              </a:rPr>
              <a:t>Đoàn</a:t>
            </a:r>
            <a:r>
              <a:rPr lang="en-US" sz="3200" dirty="0">
                <a:latin typeface="Calibri" panose="020F0502020204030204" pitchFamily="34" charset="0"/>
                <a:cs typeface="Calibri" panose="020F0502020204030204" pitchFamily="34" charset="0"/>
              </a:rPr>
              <a:t> Minh </a:t>
            </a:r>
            <a:r>
              <a:rPr lang="en-US" sz="3200" dirty="0" err="1">
                <a:latin typeface="Calibri" panose="020F0502020204030204" pitchFamily="34" charset="0"/>
                <a:cs typeface="Calibri" panose="020F0502020204030204" pitchFamily="34" charset="0"/>
              </a:rPr>
              <a:t>Tuấn</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2D893A85-BB5A-439D-A20A-A581AFA6F342}"/>
              </a:ext>
            </a:extLst>
          </p:cNvPr>
          <p:cNvSpPr/>
          <p:nvPr/>
        </p:nvSpPr>
        <p:spPr>
          <a:xfrm>
            <a:off x="5572125" y="237172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7AF78CF-9B0F-414A-A2F1-3A885EFDFC86}"/>
              </a:ext>
            </a:extLst>
          </p:cNvPr>
          <p:cNvSpPr/>
          <p:nvPr/>
        </p:nvSpPr>
        <p:spPr>
          <a:xfrm>
            <a:off x="7181850" y="2381250"/>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FAE3D1D-B76D-491A-A486-1FC0AA413006}"/>
              </a:ext>
            </a:extLst>
          </p:cNvPr>
          <p:cNvSpPr/>
          <p:nvPr/>
        </p:nvSpPr>
        <p:spPr>
          <a:xfrm>
            <a:off x="1514475" y="338137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91398EA-A84E-4409-BB97-A662CD9C490D}"/>
              </a:ext>
            </a:extLst>
          </p:cNvPr>
          <p:cNvSpPr/>
          <p:nvPr/>
        </p:nvSpPr>
        <p:spPr>
          <a:xfrm>
            <a:off x="6057900" y="3362325"/>
            <a:ext cx="39052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C6C8B37-5E12-4845-B105-36E6D8C48948}"/>
              </a:ext>
            </a:extLst>
          </p:cNvPr>
          <p:cNvSpPr/>
          <p:nvPr/>
        </p:nvSpPr>
        <p:spPr>
          <a:xfrm>
            <a:off x="1387478" y="11720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b. Chọn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ươc</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hoặc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ươt</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thay cho ô vuông.</a:t>
            </a:r>
          </a:p>
        </p:txBody>
      </p:sp>
      <p:sp>
        <p:nvSpPr>
          <p:cNvPr id="2" name="TextBox 1">
            <a:extLst>
              <a:ext uri="{FF2B5EF4-FFF2-40B4-BE49-F238E27FC236}">
                <a16:creationId xmlns:a16="http://schemas.microsoft.com/office/drawing/2014/main" id="{F8AAAAE8-D908-4612-A188-31A4DE2ACD6D}"/>
              </a:ext>
            </a:extLst>
          </p:cNvPr>
          <p:cNvSpPr txBox="1"/>
          <p:nvPr/>
        </p:nvSpPr>
        <p:spPr>
          <a:xfrm>
            <a:off x="981075" y="2238375"/>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ngược về xuôi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trước về sau</a:t>
            </a:r>
          </a:p>
        </p:txBody>
      </p:sp>
      <p:sp>
        <p:nvSpPr>
          <p:cNvPr id="13" name="TextBox 12">
            <a:extLst>
              <a:ext uri="{FF2B5EF4-FFF2-40B4-BE49-F238E27FC236}">
                <a16:creationId xmlns:a16="http://schemas.microsoft.com/office/drawing/2014/main" id="{231BA394-11D5-41DD-ACDB-8ED1DA10ADCC}"/>
              </a:ext>
            </a:extLst>
          </p:cNvPr>
          <p:cNvSpPr txBox="1"/>
          <p:nvPr/>
        </p:nvSpPr>
        <p:spPr>
          <a:xfrm>
            <a:off x="5600700" y="2228850"/>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 xanh nước biếc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Vượt núi băng rừng</a:t>
            </a:r>
          </a:p>
        </p:txBody>
      </p:sp>
      <p:sp>
        <p:nvSpPr>
          <p:cNvPr id="14" name="Rectangle 13">
            <a:extLst>
              <a:ext uri="{FF2B5EF4-FFF2-40B4-BE49-F238E27FC236}">
                <a16:creationId xmlns:a16="http://schemas.microsoft.com/office/drawing/2014/main" id="{914F65B5-5538-47D0-9F1C-0481D56805F1}"/>
              </a:ext>
            </a:extLst>
          </p:cNvPr>
          <p:cNvSpPr/>
          <p:nvPr/>
        </p:nvSpPr>
        <p:spPr>
          <a:xfrm>
            <a:off x="2162175" y="237172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CEBD2C-DBB4-41BC-A3B9-68CA01CDB421}"/>
              </a:ext>
            </a:extLst>
          </p:cNvPr>
          <p:cNvSpPr/>
          <p:nvPr/>
        </p:nvSpPr>
        <p:spPr>
          <a:xfrm>
            <a:off x="2019300" y="2819400"/>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DFA91D-00D7-483C-908C-0A57F827B30A}"/>
              </a:ext>
            </a:extLst>
          </p:cNvPr>
          <p:cNvSpPr/>
          <p:nvPr/>
        </p:nvSpPr>
        <p:spPr>
          <a:xfrm>
            <a:off x="7820025" y="22764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EE7D9E-12E6-492F-BACC-09D2381BA622}"/>
              </a:ext>
            </a:extLst>
          </p:cNvPr>
          <p:cNvSpPr/>
          <p:nvPr/>
        </p:nvSpPr>
        <p:spPr>
          <a:xfrm>
            <a:off x="6134100" y="28098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410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334DD0-B2D3-432A-9B03-FC43CA6DFEA5}"/>
              </a:ext>
            </a:extLst>
          </p:cNvPr>
          <p:cNvPicPr>
            <a:picLocks noChangeAspect="1"/>
          </p:cNvPicPr>
          <p:nvPr/>
        </p:nvPicPr>
        <p:blipFill>
          <a:blip r:embed="rId6"/>
          <a:stretch>
            <a:fillRect/>
          </a:stretch>
        </p:blipFill>
        <p:spPr>
          <a:xfrm>
            <a:off x="979072" y="1047750"/>
            <a:ext cx="9403186" cy="4400550"/>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445691" y="1108391"/>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viết đúng chính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404128" y="4453349"/>
            <a:ext cx="2510772"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45691" y="267829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2" y="265751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678884" y="4580063"/>
            <a:ext cx="2331266"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232313" y="2814506"/>
            <a:ext cx="2216362"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236641" y="4538496"/>
            <a:ext cx="2078183"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524125" y="2801999"/>
            <a:ext cx="2055165"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667000" y="4552950"/>
            <a:ext cx="504826"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2618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8"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150416" y="1289366"/>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viết</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sai</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chính</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571037" y="2632417"/>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78648" y="4386221"/>
            <a:ext cx="3091063"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1" y="2657516"/>
            <a:ext cx="2832527"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845793" y="275913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546638" y="2776406"/>
            <a:ext cx="2832527"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484291" y="4509921"/>
            <a:ext cx="3783659"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lang="en-US" sz="3200" dirty="0" err="1">
                <a:solidFill>
                  <a:prstClr val="black"/>
                </a:solidFill>
                <a:cs typeface="Times New Roman" pitchFamily="18" charset="0"/>
              </a:rPr>
              <a:t>trở</a:t>
            </a:r>
            <a:r>
              <a:rPr lang="en-US" sz="3200" dirty="0">
                <a:solidFill>
                  <a:prstClr val="black"/>
                </a:solidFill>
                <a:cs typeface="Times New Roman" pitchFamily="18" charset="0"/>
              </a:rPr>
              <a:t> </a:t>
            </a:r>
            <a:r>
              <a:rPr lang="en-US" sz="3200" dirty="0" err="1">
                <a:solidFill>
                  <a:prstClr val="black"/>
                </a:solidFill>
                <a:cs typeface="Times New Roman" pitchFamily="18" charset="0"/>
              </a:rPr>
              <a:t>mặt</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845793" y="450992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hàng</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752725" y="2714625"/>
            <a:ext cx="6096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58552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0"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2360612" y="55441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4DC1A030-A1F5-43D5-A688-E479110C5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8861" y="519051"/>
            <a:ext cx="3937613" cy="1538207"/>
          </a:xfrm>
          <a:prstGeom prst="rect">
            <a:avLst/>
          </a:prstGeom>
        </p:spPr>
      </p:pic>
      <p:pic>
        <p:nvPicPr>
          <p:cNvPr id="3" name="Picture 2">
            <a:extLst>
              <a:ext uri="{FF2B5EF4-FFF2-40B4-BE49-F238E27FC236}">
                <a16:creationId xmlns:a16="http://schemas.microsoft.com/office/drawing/2014/main" id="{4D3A32CC-9EE1-4515-86E6-C3272EDD62E4}"/>
              </a:ext>
            </a:extLst>
          </p:cNvPr>
          <p:cNvPicPr>
            <a:picLocks noChangeAspect="1"/>
          </p:cNvPicPr>
          <p:nvPr/>
        </p:nvPicPr>
        <p:blipFill>
          <a:blip r:embed="rId7"/>
          <a:stretch>
            <a:fillRect/>
          </a:stretch>
        </p:blipFill>
        <p:spPr>
          <a:xfrm>
            <a:off x="2165077" y="1435038"/>
            <a:ext cx="8602202" cy="2353260"/>
          </a:xfrm>
          <a:prstGeom prst="rect">
            <a:avLst/>
          </a:prstGeom>
        </p:spPr>
      </p:pic>
    </p:spTree>
    <p:extLst>
      <p:ext uri="{BB962C8B-B14F-4D97-AF65-F5344CB8AC3E}">
        <p14:creationId xmlns:p14="http://schemas.microsoft.com/office/powerpoint/2010/main" val="3553254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3" name="TextBox 2">
            <a:extLst>
              <a:ext uri="{FF2B5EF4-FFF2-40B4-BE49-F238E27FC236}">
                <a16:creationId xmlns:a16="http://schemas.microsoft.com/office/drawing/2014/main" id="{2F1374D4-5FD5-ADFB-1AE6-DCA85112C0E7}"/>
              </a:ext>
            </a:extLst>
          </p:cNvPr>
          <p:cNvSpPr txBox="1"/>
          <p:nvPr/>
        </p:nvSpPr>
        <p:spPr>
          <a:xfrm>
            <a:off x="650703" y="2143746"/>
            <a:ext cx="10746016" cy="2410916"/>
          </a:xfrm>
          <a:prstGeom prst="rect">
            <a:avLst/>
          </a:prstGeom>
          <a:solidFill>
            <a:schemeClr val="bg1"/>
          </a:solidFill>
          <a:ln>
            <a:noFill/>
          </a:ln>
        </p:spPr>
        <p:txBody>
          <a:bodyPr wrap="square">
            <a:spAutoFit/>
          </a:bodyPr>
          <a:lstStyle/>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HP001 4H" panose="020B0603050302020204" pitchFamily="34" charset="0"/>
                <a:ea typeface="Times New Roman" panose="02020603050405020304" pitchFamily="18" charset="0"/>
                <a:cs typeface="+mn-cs"/>
              </a:rPr>
              <a:t>1. </a:t>
            </a:r>
            <a:r>
              <a:rPr kumimoji="0" lang="nl-NL"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Viết đúng chính tả bài</a:t>
            </a:r>
            <a:r>
              <a:rPr kumimoji="0" lang="nl-NL" sz="4000" b="1" i="0" u="none" strike="noStrike" kern="1200" cap="none" spc="0" normalizeH="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 thơ </a:t>
            </a:r>
            <a:r>
              <a:rPr kumimoji="0" lang="nl-NL"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“Bản</a:t>
            </a:r>
            <a:r>
              <a:rPr kumimoji="0" lang="nl-NL" sz="4000" b="1" i="0" u="none" strike="noStrike" kern="1200" cap="none" spc="0" normalizeH="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 em</a:t>
            </a:r>
            <a:r>
              <a:rPr kumimoji="0" lang="nl-NL"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2. Phân biệt đúng các từ ngữ có chứa tiếng tr/ch.</a:t>
            </a:r>
            <a:endParaRPr kumimoji="0" lang="en-US"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7796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1456102" y="106101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04;p20">
            <a:extLst>
              <a:ext uri="{FF2B5EF4-FFF2-40B4-BE49-F238E27FC236}">
                <a16:creationId xmlns:a16="http://schemas.microsoft.com/office/drawing/2014/main" id="{6D3E7782-01F2-4822-B24B-220FD694CF2F}"/>
              </a:ext>
            </a:extLst>
          </p:cNvPr>
          <p:cNvSpPr txBox="1">
            <a:spLocks/>
          </p:cNvSpPr>
          <p:nvPr/>
        </p:nvSpPr>
        <p:spPr>
          <a:xfrm>
            <a:off x="1864031" y="3429000"/>
            <a:ext cx="7721758" cy="637707"/>
          </a:xfrm>
          <a:prstGeom prst="rect">
            <a:avLst/>
          </a:prstGeom>
          <a:noFill/>
          <a:ln>
            <a:noFill/>
          </a:ln>
        </p:spPr>
        <p:txBody>
          <a:bodyPr spcFirstLastPara="1" wrap="square" lIns="162483" tIns="162483" rIns="162483" bIns="16248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defTabSz="1218804">
              <a:defRPr/>
            </a:pPr>
            <a:r>
              <a:rPr lang="en-US" sz="4400" b="1" kern="0" dirty="0" err="1">
                <a:solidFill>
                  <a:srgbClr val="FF0000"/>
                </a:solidFill>
                <a:latin typeface="Calibri" panose="020F0502020204030204" pitchFamily="34" charset="0"/>
                <a:cs typeface="Calibri" panose="020F0502020204030204" pitchFamily="34" charset="0"/>
              </a:rPr>
              <a:t>Hoạt</a:t>
            </a:r>
            <a:r>
              <a:rPr lang="en-US" sz="4400" b="1" kern="0" dirty="0">
                <a:solidFill>
                  <a:srgbClr val="FF0000"/>
                </a:solidFill>
                <a:latin typeface="Calibri" panose="020F0502020204030204" pitchFamily="34" charset="0"/>
                <a:cs typeface="Calibri" panose="020F0502020204030204" pitchFamily="34" charset="0"/>
              </a:rPr>
              <a:t> </a:t>
            </a:r>
            <a:r>
              <a:rPr lang="en-US" sz="4400" b="1" kern="0" dirty="0" err="1">
                <a:solidFill>
                  <a:srgbClr val="FF0000"/>
                </a:solidFill>
                <a:latin typeface="Calibri" panose="020F0502020204030204" pitchFamily="34" charset="0"/>
                <a:cs typeface="Calibri" panose="020F0502020204030204" pitchFamily="34" charset="0"/>
              </a:rPr>
              <a:t>động</a:t>
            </a:r>
            <a:r>
              <a:rPr lang="en-US" sz="4400" b="1" kern="0" dirty="0">
                <a:solidFill>
                  <a:srgbClr val="FF0000"/>
                </a:solidFill>
                <a:latin typeface="Calibri" panose="020F0502020204030204" pitchFamily="34" charset="0"/>
                <a:cs typeface="Calibri" panose="020F0502020204030204" pitchFamily="34" charset="0"/>
              </a:rPr>
              <a:t> </a:t>
            </a:r>
            <a:r>
              <a:rPr lang="en-US" sz="4400" b="1" kern="0" dirty="0" err="1">
                <a:solidFill>
                  <a:srgbClr val="FF0000"/>
                </a:solidFill>
                <a:latin typeface="Calibri" panose="020F0502020204030204" pitchFamily="34" charset="0"/>
                <a:cs typeface="Calibri" panose="020F0502020204030204" pitchFamily="34" charset="0"/>
              </a:rPr>
              <a:t>nối</a:t>
            </a:r>
            <a:r>
              <a:rPr lang="en-US" sz="4400" b="1" kern="0" dirty="0">
                <a:solidFill>
                  <a:srgbClr val="FF0000"/>
                </a:solidFill>
                <a:latin typeface="Calibri" panose="020F0502020204030204" pitchFamily="34" charset="0"/>
                <a:cs typeface="Calibri" panose="020F0502020204030204" pitchFamily="34" charset="0"/>
              </a:rPr>
              <a:t> </a:t>
            </a:r>
            <a:r>
              <a:rPr lang="en-US" sz="4400" b="1" kern="0" dirty="0" err="1">
                <a:solidFill>
                  <a:srgbClr val="FF0000"/>
                </a:solidFill>
                <a:latin typeface="Calibri" panose="020F0502020204030204" pitchFamily="34" charset="0"/>
                <a:cs typeface="Calibri" panose="020F0502020204030204" pitchFamily="34" charset="0"/>
              </a:rPr>
              <a:t>tiếp</a:t>
            </a:r>
            <a:r>
              <a:rPr lang="en-US" sz="4400" b="1" kern="0" dirty="0">
                <a:solidFill>
                  <a:srgbClr val="FF0000"/>
                </a:solidFill>
                <a:latin typeface="Calibri" panose="020F0502020204030204" pitchFamily="34" charset="0"/>
                <a:cs typeface="Calibri" panose="020F0502020204030204" pitchFamily="34" charset="0"/>
              </a:rPr>
              <a:t>:</a:t>
            </a:r>
          </a:p>
          <a:p>
            <a:pPr lvl="0" defTabSz="1218804">
              <a:defRPr/>
            </a:pPr>
            <a:r>
              <a:rPr lang="vi-VN" sz="4400" kern="0" dirty="0">
                <a:solidFill>
                  <a:srgbClr val="002060"/>
                </a:solidFill>
                <a:latin typeface="Calibri" panose="020F0502020204030204" pitchFamily="34" charset="0"/>
                <a:cs typeface="Calibri" panose="020F0502020204030204" pitchFamily="34" charset="0"/>
              </a:rPr>
              <a:t>Tìm đọc bài văn, bài thơ viết về cảnh vật quê hương, đất nước Việt Nam. </a:t>
            </a:r>
          </a:p>
        </p:txBody>
      </p:sp>
    </p:spTree>
    <p:extLst>
      <p:ext uri="{BB962C8B-B14F-4D97-AF65-F5344CB8AC3E}">
        <p14:creationId xmlns:p14="http://schemas.microsoft.com/office/powerpoint/2010/main" val="2458318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4212824" y="119082"/>
            <a:ext cx="7783641" cy="4063206"/>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rot="21079683">
            <a:off x="4890544" y="587882"/>
            <a:ext cx="6428198" cy="276612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3" name="TextBox 2">
            <a:extLst>
              <a:ext uri="{FF2B5EF4-FFF2-40B4-BE49-F238E27FC236}">
                <a16:creationId xmlns:a16="http://schemas.microsoft.com/office/drawing/2014/main" id="{2F1374D4-5FD5-ADFB-1AE6-DCA85112C0E7}"/>
              </a:ext>
            </a:extLst>
          </p:cNvPr>
          <p:cNvSpPr txBox="1"/>
          <p:nvPr/>
        </p:nvSpPr>
        <p:spPr>
          <a:xfrm>
            <a:off x="650703" y="2143746"/>
            <a:ext cx="10746016" cy="2410916"/>
          </a:xfrm>
          <a:prstGeom prst="rect">
            <a:avLst/>
          </a:prstGeom>
          <a:solidFill>
            <a:schemeClr val="bg1"/>
          </a:solidFill>
          <a:ln>
            <a:noFill/>
          </a:ln>
        </p:spPr>
        <p:txBody>
          <a:bodyPr wrap="square">
            <a:spAutoFit/>
          </a:bodyPr>
          <a:lstStyle/>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HP001 4H" panose="020B0603050302020204" pitchFamily="34" charset="0"/>
                <a:ea typeface="Times New Roman" panose="02020603050405020304" pitchFamily="18" charset="0"/>
                <a:cs typeface="+mn-cs"/>
              </a:rPr>
              <a:t>1. </a:t>
            </a:r>
            <a:r>
              <a:rPr kumimoji="0" lang="nl-NL"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Viết đúng chính tả bài</a:t>
            </a:r>
            <a:r>
              <a:rPr kumimoji="0" lang="nl-NL" sz="4000" b="1" i="0" u="none" strike="noStrike" kern="1200" cap="none" spc="0" normalizeH="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 thơ </a:t>
            </a:r>
            <a:r>
              <a:rPr kumimoji="0" lang="nl-NL"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“Bản</a:t>
            </a:r>
            <a:r>
              <a:rPr kumimoji="0" lang="nl-NL" sz="4000" b="1" i="0" u="none" strike="noStrike" kern="1200" cap="none" spc="0" normalizeH="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 em</a:t>
            </a:r>
            <a:r>
              <a:rPr kumimoji="0" lang="nl-NL"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rPr>
              <a:t>2. Phân biệt đúng các từ ngữ có chứa tiếng tr/ch.</a:t>
            </a:r>
            <a:endParaRPr kumimoji="0" lang="en-US" sz="4000" b="1" i="0" u="none" strike="noStrike" kern="1200" cap="none" spc="0" normalizeH="0" baseline="0" noProof="0" dirty="0">
              <a:ln>
                <a:noFill/>
              </a:ln>
              <a:solidFill>
                <a:srgbClr val="002060"/>
              </a:solidFill>
              <a:effectLst/>
              <a:uLnTx/>
              <a:uFillTx/>
              <a:latin typeface="HP001 4H" panose="020B06030503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398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1" y="102742"/>
            <a:ext cx="10877550" cy="61837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ACD18EB-29D6-45C8-9C12-E47000979428}"/>
              </a:ext>
            </a:extLst>
          </p:cNvPr>
          <p:cNvPicPr>
            <a:picLocks noChangeAspect="1"/>
          </p:cNvPicPr>
          <p:nvPr/>
        </p:nvPicPr>
        <p:blipFill>
          <a:blip r:embed="rId3"/>
          <a:stretch>
            <a:fillRect/>
          </a:stretch>
        </p:blipFill>
        <p:spPr>
          <a:xfrm>
            <a:off x="1029424" y="645174"/>
            <a:ext cx="9656901" cy="5529551"/>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787059" y="404630"/>
            <a:ext cx="157927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Bản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em</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1" y="1023274"/>
            <a:ext cx="3695700"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Bản em Λłn εģ wúi</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E38C71F7-5C03-4C2D-AF17-C4C1538162F7}"/>
              </a:ext>
            </a:extLst>
          </p:cNvPr>
          <p:cNvSpPr txBox="1"/>
          <p:nvPr/>
        </p:nvSpPr>
        <p:spPr>
          <a:xfrm>
            <a:off x="1028701" y="1518574"/>
            <a:ext cx="5076824"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Sĥ bŬg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χϙζ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jây</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081DDEEA-1549-4BC1-8289-3146492DA7CF}"/>
              </a:ext>
            </a:extLst>
          </p:cNvPr>
          <p:cNvSpPr txBox="1"/>
          <p:nvPr/>
        </p:nvSpPr>
        <p:spPr>
          <a:xfrm>
            <a:off x="1000126" y="20614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SưΩg ǟΠ ηư jưa dĖ</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080FBEDF-06E4-4A42-8B26-8646847ABBA5}"/>
              </a:ext>
            </a:extLst>
          </p:cNvPr>
          <p:cNvSpPr txBox="1"/>
          <p:nvPr/>
        </p:nvSpPr>
        <p:spPr>
          <a:xfrm>
            <a:off x="1000126" y="26329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Tǟưa jƞ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ấy jặt ǇrƟ.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B91B6272-7168-4835-B4C5-B7529B98C4A3}"/>
              </a:ext>
            </a:extLst>
          </p:cNvPr>
          <p:cNvSpPr txBox="1"/>
          <p:nvPr/>
        </p:nvSpPr>
        <p:spPr>
          <a:xfrm>
            <a:off x="962026" y="36997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Cây pơ-mu đầu dǬ</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7CC6DB23-D612-4B85-AF84-A75C40900F46}"/>
              </a:ext>
            </a:extLst>
          </p:cNvPr>
          <p:cNvSpPr txBox="1"/>
          <p:nvPr/>
        </p:nvSpPr>
        <p:spPr>
          <a:xfrm>
            <a:off x="933451" y="420462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Im ηư wgưƟ líζ caζ</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D355E6F7-C5E8-4960-B0BE-A391C13FCDA4}"/>
              </a:ext>
            </a:extLst>
          </p:cNvPr>
          <p:cNvSpPr txBox="1"/>
          <p:nvPr/>
        </p:nvSpPr>
        <p:spPr>
          <a:xfrm>
            <a:off x="971551" y="475707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Ngựa Ǉuần Ǉra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λμ</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giƞ</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AF949A6-9245-4F4F-95BE-36750D0D348C}"/>
              </a:ext>
            </a:extLst>
          </p:cNvPr>
          <p:cNvSpPr txBox="1"/>
          <p:nvPr/>
        </p:nvSpPr>
        <p:spPr>
          <a:xfrm>
            <a:off x="990601" y="529047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Dừng đỉ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Α∆</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o hí vang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01E2664F-241A-45F7-8B2B-775DABA8AD99}"/>
              </a:ext>
            </a:extLst>
          </p:cNvPr>
          <p:cNvSpPr txBox="1"/>
          <p:nvPr/>
        </p:nvSpPr>
        <p:spPr>
          <a:xfrm>
            <a:off x="5638800" y="1032799"/>
            <a:ext cx="4743449"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Nǖìn xuūg sâu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ung lũng</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1A49448E-AC58-4677-AEBA-BEC941313F1E}"/>
              </a:ext>
            </a:extLst>
          </p:cNvPr>
          <p:cNvSpPr txBox="1"/>
          <p:nvPr/>
        </p:nvSpPr>
        <p:spPr>
          <a:xfrm>
            <a:off x="5619751" y="15280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Nắng ηư ǟĝ jật vàng</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D38A2CAE-03A4-4DF0-A943-84B2A8F060E4}"/>
              </a:ext>
            </a:extLst>
          </p:cNvPr>
          <p:cNvSpPr txBox="1"/>
          <p:nvPr/>
        </p:nvSpPr>
        <p:spPr>
          <a:xfrm>
            <a:off x="5591176" y="207102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Thác Ǉrắng Ǉung dải lụa</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08472D86-D029-4AAD-B0D7-E3FEA212917E}"/>
              </a:ext>
            </a:extLst>
          </p:cNvPr>
          <p:cNvSpPr txBox="1"/>
          <p:nvPr/>
        </p:nvSpPr>
        <p:spPr>
          <a:xfrm>
            <a:off x="5591176" y="261394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Ngô xa</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hai ǧ</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ΰ</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Ŋ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36DC1652-82ED-4F25-AED1-D27CE908C5B2}"/>
              </a:ext>
            </a:extLst>
          </p:cNvPr>
          <p:cNvSpPr txBox="1"/>
          <p:nvPr/>
        </p:nvSpPr>
        <p:spPr>
          <a:xfrm>
            <a:off x="7277101" y="3147349"/>
            <a:ext cx="47339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(Nguyễn Thái Vận)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774078"/>
            <a:chOff x="1337230" y="1698713"/>
            <a:chExt cx="6587674" cy="2774078"/>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796059" y="2300862"/>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srgbClr val="0070C0"/>
                  </a:solidFill>
                  <a:latin typeface="Calibri" panose="020F0502020204030204" pitchFamily="34" charset="0"/>
                  <a:cs typeface="Calibri" panose="020F0502020204030204" pitchFamily="34" charset="0"/>
                </a:rPr>
                <a:t>Nội</a:t>
              </a:r>
              <a:r>
                <a:rPr lang="en-US" sz="3600" b="1" dirty="0">
                  <a:solidFill>
                    <a:srgbClr val="0070C0"/>
                  </a:solidFill>
                  <a:latin typeface="Calibri" panose="020F0502020204030204" pitchFamily="34" charset="0"/>
                  <a:cs typeface="Calibri" panose="020F0502020204030204" pitchFamily="34" charset="0"/>
                </a:rPr>
                <a:t> dung </a:t>
              </a:r>
              <a:r>
                <a:rPr lang="en-US" sz="3600" b="1" dirty="0" err="1">
                  <a:solidFill>
                    <a:srgbClr val="0070C0"/>
                  </a:solidFill>
                  <a:latin typeface="Calibri" panose="020F0502020204030204" pitchFamily="34" charset="0"/>
                  <a:cs typeface="Calibri" panose="020F0502020204030204" pitchFamily="34" charset="0"/>
                </a:rPr>
                <a:t>bài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thơ</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gì</a:t>
              </a:r>
              <a:r>
                <a:rPr lang="en-US" sz="3600" b="1" dirty="0">
                  <a:solidFill>
                    <a:srgbClr val="0070C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623431" y="4150748"/>
            <a:ext cx="7198458" cy="2081263"/>
            <a:chOff x="1796059" y="4931211"/>
            <a:chExt cx="5261610"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796059" y="5146833"/>
              <a:ext cx="5107781" cy="799068"/>
            </a:xfrm>
            <a:prstGeom prst="rect">
              <a:avLst/>
            </a:prstGeom>
          </p:spPr>
          <p:txBody>
            <a:bodyPr wrap="square" lIns="91436" tIns="45718" rIns="91436" bIns="4571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Bài</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thơ</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miêu</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tả</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vẻ</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đẹp</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của</a:t>
              </a:r>
              <a:r>
                <a:rPr kumimoji="0" lang="vi-VN"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cảnh vật miền núi.</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chóp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pơ</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-mu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471934" y="3623433"/>
            <a:ext cx="4182198" cy="2025487"/>
            <a:chOff x="-978" y="16"/>
            <a:chExt cx="7394"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b</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ồng</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bềnh</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978" y="16"/>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164001" y="3487938"/>
            <a:ext cx="3743278" cy="2025487"/>
            <a:chOff x="-202" y="-90"/>
            <a:chExt cx="6618"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21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hí</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202" y="-90"/>
              <a:ext cx="2841" cy="3581"/>
            </a:xfrm>
            <a:prstGeom prst="rect">
              <a:avLst/>
            </a:prstGeom>
          </p:spPr>
        </p:pic>
      </p:grpSp>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498</Words>
  <Application>Microsoft Office PowerPoint</Application>
  <PresentationFormat>Widescreen</PresentationFormat>
  <Paragraphs>107</Paragraphs>
  <Slides>22</Slides>
  <Notes>19</Notes>
  <HiddenSlides>0</HiddenSlides>
  <MMClips>8</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等线</vt:lpstr>
      <vt:lpstr>微软雅黑</vt:lpstr>
      <vt:lpstr>Aharoni</vt:lpstr>
      <vt:lpstr>Arial</vt:lpstr>
      <vt:lpstr>Calibri</vt:lpstr>
      <vt:lpstr>Calibri Light</vt:lpstr>
      <vt:lpstr>Gloria Hallelujah</vt:lpstr>
      <vt:lpstr>HP001 4 hàng</vt:lpstr>
      <vt:lpstr>HP001 4H</vt:lpstr>
      <vt:lpstr>Odibee Sans</vt:lpstr>
      <vt:lpstr>字魂189号-星岩乐黑体</vt:lpstr>
      <vt:lpstr>字魂70号-灵悦黑体</vt:lpstr>
      <vt:lpstr>思源黑体 CN Light</vt:lpstr>
      <vt:lpstr>Custom Design</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ADMIN88</cp:lastModifiedBy>
  <cp:revision>21</cp:revision>
  <dcterms:created xsi:type="dcterms:W3CDTF">2023-01-04T11:29:02Z</dcterms:created>
  <dcterms:modified xsi:type="dcterms:W3CDTF">2023-03-27T02:17:34Z</dcterms:modified>
</cp:coreProperties>
</file>