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89" r:id="rId3"/>
    <p:sldMasterId id="2147483717" r:id="rId4"/>
    <p:sldMasterId id="2147483745" r:id="rId5"/>
    <p:sldMasterId id="2147483748" r:id="rId6"/>
    <p:sldMasterId id="2147483776" r:id="rId7"/>
    <p:sldMasterId id="2147483779" r:id="rId8"/>
    <p:sldMasterId id="2147483807" r:id="rId9"/>
  </p:sldMasterIdLst>
  <p:notesMasterIdLst>
    <p:notesMasterId r:id="rId34"/>
  </p:notesMasterIdLst>
  <p:sldIdLst>
    <p:sldId id="270" r:id="rId10"/>
    <p:sldId id="707" r:id="rId11"/>
    <p:sldId id="708" r:id="rId12"/>
    <p:sldId id="709" r:id="rId13"/>
    <p:sldId id="710" r:id="rId14"/>
    <p:sldId id="711" r:id="rId15"/>
    <p:sldId id="712" r:id="rId16"/>
    <p:sldId id="714" r:id="rId17"/>
    <p:sldId id="467" r:id="rId18"/>
    <p:sldId id="715" r:id="rId19"/>
    <p:sldId id="690" r:id="rId20"/>
    <p:sldId id="697" r:id="rId21"/>
    <p:sldId id="696" r:id="rId22"/>
    <p:sldId id="698" r:id="rId23"/>
    <p:sldId id="699" r:id="rId24"/>
    <p:sldId id="700" r:id="rId25"/>
    <p:sldId id="702" r:id="rId26"/>
    <p:sldId id="703" r:id="rId27"/>
    <p:sldId id="704" r:id="rId28"/>
    <p:sldId id="705" r:id="rId29"/>
    <p:sldId id="694" r:id="rId30"/>
    <p:sldId id="716" r:id="rId31"/>
    <p:sldId id="310" r:id="rId32"/>
    <p:sldId id="70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381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925" autoAdjust="0"/>
  </p:normalViewPr>
  <p:slideViewPr>
    <p:cSldViewPr snapToGrid="0">
      <p:cViewPr varScale="1">
        <p:scale>
          <a:sx n="43" d="100"/>
          <a:sy n="43" d="100"/>
        </p:scale>
        <p:origin x="888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46F3-2BD1-4883-9E55-D2A5A43D3049}" type="datetimeFigureOut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ja-JP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36A50-8A3B-45D5-86C1-3D55ABFE0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42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25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70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5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754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7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1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2: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1,2.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54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16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hyperlink" Target="https://www.facebook.com/groups/629898828017053" TargetMode="Externa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9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1282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407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5895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09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83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49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62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13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54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78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8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38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5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11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96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16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20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2060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7569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648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4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7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7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0549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327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7468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004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5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106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6963-95AA-434D-0F9D-A20E84099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E76B0-997F-085E-0BF8-927565773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1AA08-1A36-2C1B-72F4-76DF556A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07BBC-97E7-D1B8-BAF0-A9AE66C2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A2A81-26DE-5B67-7783-0C841983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92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111682" y="90742"/>
              <a:ext cx="8934596" cy="496986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711201" y="279400"/>
            <a:ext cx="18293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33" dirty="0">
                <a:solidFill>
                  <a:schemeClr val="accent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成功在于坚持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877" y="234648"/>
            <a:ext cx="601524" cy="5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464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0BA9F-DD45-D9EA-FAC4-CFCF5D73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C8DCD-B73F-907F-CC2F-363FA3688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7023B-4E43-84D9-53BB-78B69DF9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0089A-207C-C504-9657-CFE3B380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C6CC9-7843-643F-EBA4-08A41195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58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BBAD-D93C-097B-45FD-ED9ED1DA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C941E-41B9-5516-7F51-CC0DAA4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C51A-12FB-D923-0A7D-DFBFEE2C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9B93-8D29-869F-4188-F85A5376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C75C-D290-8F00-720F-8054FEF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7922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500FF-7D99-2811-9926-A54B9CFE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5DE5C-8A17-E38C-0941-3D4F728BA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9DF13-EBE6-C92A-93FD-BF1022C2F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D63FE-1DE5-1FE9-AD8E-2F823220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12AF1-C2CA-007C-D1ED-8EE963E2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5ECD4-FBBF-10BB-00EA-4FD6E23FB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640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650D-DF77-B40E-21D0-592984037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D9781-EC3F-2A56-D574-32976D0C3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DE6F2-DC0C-9D3F-F9AC-CDE75F0CB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C6228-07E9-FDAE-143D-E685397D8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96AFF-E59B-7FDA-40EE-8594D77DD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F025B-F4DB-D465-C883-E3FC4BB0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71C879-B193-666C-7D14-11802394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3E7E8-F968-C9E9-2F39-31F898F5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5519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F054-0FD0-74C8-8345-13EEB884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38DA67-FE06-4EBE-4DD6-54FAC0AAB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354C9-AD3D-93C0-DD05-A9EF66BD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8A0AE-8D08-EDE4-123A-A448BB32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5716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533ED-189D-E42C-39D3-1F242C17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88724-7AAB-95B2-EB71-5BED9567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DFDFB-FD9E-27C3-2DE7-9967A61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2329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5C3A1-A0B0-B10B-BB6C-EB359366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3C7E0-DE73-65DE-8940-50008C8A7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FA355-F93A-3A35-3387-459F08BF7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E564F-FF47-48E7-1B99-F364CCC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1A687-EBFB-9632-FE9B-CDDA976C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30F20-F96B-B259-0FEE-FB3DE395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4628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92C6-06B6-1A4F-21B6-556DDA4B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C1EFFC-26E8-8398-E595-A82A4EB2B0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A7391-327D-AB03-B247-422DBE56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3FB70-E07A-3D8D-B2ED-7C28B5029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1326F-A90F-90E9-63E0-A7EAB284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AA54F-6343-E210-480E-199DB9E5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151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8F43-06A0-9519-EDE4-AABCD8A4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7A05C-B949-9DA1-A835-E58A0CA38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78CD8-1594-5F11-F6BB-17B84AC9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A9135-9E07-6DBC-A396-C8D8EDE15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E4BDA-22A8-FD52-7A03-97CEF1DD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0812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822C2-AB41-C4BE-A299-C2526C1BD7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ACE70-3DFD-AF09-6DEF-9C385DAF7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969AE-8FF7-C021-BAC6-2B0FAC6E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17213-85C2-D08D-428F-61918CBD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B5673-077A-590A-3D22-CC8BF676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51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07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514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963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775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476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27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15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620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429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36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17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7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78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45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127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69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98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62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04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67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4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2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7881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6687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54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42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6536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972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6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855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01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62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00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83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41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7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27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971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24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18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01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38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3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7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21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6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942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5133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7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65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0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2604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35B8E5D-3675-4189-91CE-16FFD1C1D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467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45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138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5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845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2719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73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1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1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01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79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10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2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70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36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5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16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63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913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357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60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46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8311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2811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83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5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3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2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9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07F15-FFDF-F670-A558-19134513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B25B-77EC-3CA3-F4C2-366B61DA1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E5B7-630C-F2BF-145B-1C55E93D1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8F8A2-5AC0-9291-E180-C55A4BE7E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C9A54-1DD2-DAFC-D711-660327463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1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23.png"/><Relationship Id="rId10" Type="http://schemas.openxmlformats.org/officeDocument/2006/relationships/image" Target="../media/image52.png"/><Relationship Id="rId4" Type="http://schemas.openxmlformats.org/officeDocument/2006/relationships/image" Target="../media/image22.pn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3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svg"/><Relationship Id="rId11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23.png"/><Relationship Id="rId10" Type="http://schemas.openxmlformats.org/officeDocument/2006/relationships/image" Target="../media/image68.png"/><Relationship Id="rId4" Type="http://schemas.openxmlformats.org/officeDocument/2006/relationships/image" Target="../media/image22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18" Type="http://schemas.openxmlformats.org/officeDocument/2006/relationships/image" Target="../media/image8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84.sv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19" Type="http://schemas.openxmlformats.org/officeDocument/2006/relationships/image" Target="../media/image86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4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0.png"/><Relationship Id="rId11" Type="http://schemas.openxmlformats.org/officeDocument/2006/relationships/image" Target="../media/image61.png"/><Relationship Id="rId5" Type="http://schemas.openxmlformats.org/officeDocument/2006/relationships/image" Target="../media/image89.svg"/><Relationship Id="rId15" Type="http://schemas.openxmlformats.org/officeDocument/2006/relationships/image" Target="../media/image96.png"/><Relationship Id="rId10" Type="http://schemas.openxmlformats.org/officeDocument/2006/relationships/image" Target="../media/image54.svg"/><Relationship Id="rId4" Type="http://schemas.openxmlformats.org/officeDocument/2006/relationships/image" Target="../media/image88.png"/><Relationship Id="rId9" Type="http://schemas.openxmlformats.org/officeDocument/2006/relationships/image" Target="../media/image53.png"/><Relationship Id="rId14" Type="http://schemas.openxmlformats.org/officeDocument/2006/relationships/image" Target="../media/image9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53.png"/><Relationship Id="rId7" Type="http://schemas.openxmlformats.org/officeDocument/2006/relationships/image" Target="../media/image8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2.svg"/><Relationship Id="rId11" Type="http://schemas.openxmlformats.org/officeDocument/2006/relationships/image" Target="../media/image95.svg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54.sv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4.svg"/><Relationship Id="rId7" Type="http://schemas.openxmlformats.org/officeDocument/2006/relationships/image" Target="../media/image89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8.png"/><Relationship Id="rId5" Type="http://schemas.openxmlformats.org/officeDocument/2006/relationships/image" Target="../media/image92.svg"/><Relationship Id="rId10" Type="http://schemas.openxmlformats.org/officeDocument/2006/relationships/image" Target="../media/image95.sv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31.xml"/><Relationship Id="rId7" Type="http://schemas.openxmlformats.org/officeDocument/2006/relationships/slide" Target="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3.png"/><Relationship Id="rId3" Type="http://schemas.openxmlformats.org/officeDocument/2006/relationships/image" Target="../media/image47.svg"/><Relationship Id="rId7" Type="http://schemas.openxmlformats.org/officeDocument/2006/relationships/image" Target="../media/image82.svg"/><Relationship Id="rId12" Type="http://schemas.openxmlformats.org/officeDocument/2006/relationships/image" Target="../media/image11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1.png"/><Relationship Id="rId11" Type="http://schemas.openxmlformats.org/officeDocument/2006/relationships/image" Target="../media/image111.png"/><Relationship Id="rId5" Type="http://schemas.openxmlformats.org/officeDocument/2006/relationships/image" Target="../media/image80.svg"/><Relationship Id="rId10" Type="http://schemas.openxmlformats.org/officeDocument/2006/relationships/image" Target="../media/image110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7.xml"/><Relationship Id="rId3" Type="http://schemas.openxmlformats.org/officeDocument/2006/relationships/image" Target="../media/image25.png"/><Relationship Id="rId7" Type="http://schemas.openxmlformats.org/officeDocument/2006/relationships/slide" Target="slide4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29.png"/><Relationship Id="rId11" Type="http://schemas.openxmlformats.org/officeDocument/2006/relationships/slide" Target="slide6.xml"/><Relationship Id="rId5" Type="http://schemas.openxmlformats.org/officeDocument/2006/relationships/image" Target="../media/image28.png"/><Relationship Id="rId15" Type="http://schemas.openxmlformats.org/officeDocument/2006/relationships/slide" Target="slide8.xml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slide" Target="slide5.xml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1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1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3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3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2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3AE642-696B-447B-BABC-37B24974A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898" y="-2462999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C237EB6-695F-4126-9A27-B982D7AD6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32" y="-2612674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A8C50D-B1FA-4248-A833-2DD098F72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3" y="-2772171"/>
            <a:ext cx="685800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4B8F048B-C524-4EA2-89BC-933E7CB800B9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A8B8CE6-2F24-438B-80A1-301CD9614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92C97AD-A7C6-49C4-9640-C47C5737C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pic>
        <p:nvPicPr>
          <p:cNvPr id="14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45195" y="966001"/>
            <a:ext cx="3674616" cy="5836807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07072" y="1747174"/>
            <a:ext cx="3960433" cy="4130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0375" y="883250"/>
            <a:ext cx="7177083" cy="68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87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1C9457C1-1ACD-4017-A634-52A6091E3F65}"/>
              </a:ext>
            </a:extLst>
          </p:cNvPr>
          <p:cNvSpPr txBox="1">
            <a:spLocks/>
          </p:cNvSpPr>
          <p:nvPr/>
        </p:nvSpPr>
        <p:spPr>
          <a:xfrm>
            <a:off x="3826650" y="739163"/>
            <a:ext cx="6737568" cy="86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Yêu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cầu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cần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đạt</a:t>
            </a:r>
            <a:endParaRPr lang="en-US" altLang="zh-CN" sz="5400" b="1" dirty="0">
              <a:solidFill>
                <a:schemeClr val="accent3">
                  <a:lumMod val="75000"/>
                </a:schemeClr>
              </a:solidFill>
              <a:latin typeface="SVN-Poky's" panose="020B0606040200020203" pitchFamily="34" charset="0"/>
              <a:ea typeface="字魂131号-酷乐潮玩体" panose="00000500000000000000" pitchFamily="2" charset="-122"/>
              <a:cs typeface="+mn-ea"/>
              <a:sym typeface="字魂131号-酷乐潮玩体" panose="000005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09B2529-5D5C-49EF-A67F-1F32FE448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80" y="-1228074"/>
            <a:ext cx="3206662" cy="3206662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DE89790F-C316-4DFC-9AD0-F7112753A623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A203E5E3-F000-48E8-8623-C5406337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6CFEF7F-59C8-45AB-AFCA-19870F66D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02650" y="1712522"/>
            <a:ext cx="11562248" cy="34778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Thực hiện được phép trừ trong phạm vi 100 000.</a:t>
            </a:r>
          </a:p>
          <a:p>
            <a:pPr algn="just"/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 - Tính nhẩm được phép trừ các số tròn nghìn, tròn chục nghìn trong phạm vi 100 000.</a:t>
            </a:r>
          </a:p>
          <a:p>
            <a:pPr algn="just"/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- Giải được bài toán thực tế liên quan đến phép trừ trong phạm vi 100 000.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B6295B-E7D9-4B11-A510-4C3BC93189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0883" y="4067429"/>
            <a:ext cx="4612943" cy="28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5611" y="433767"/>
            <a:ext cx="8181541" cy="73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6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7977" y="258646"/>
            <a:ext cx="10809276" cy="61126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0502" y="4782119"/>
            <a:ext cx="1156454" cy="12702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611418" y="5043134"/>
            <a:ext cx="2360271" cy="25305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76939" y="-1235873"/>
            <a:ext cx="2388489" cy="260325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534512">
            <a:off x="10665281" y="933061"/>
            <a:ext cx="1696107" cy="109610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538032">
            <a:off x="993574" y="1799603"/>
            <a:ext cx="1410341" cy="91143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38088" y="5242395"/>
            <a:ext cx="3107825" cy="2273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583" y="902792"/>
            <a:ext cx="9713475" cy="4824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825724" y="5485538"/>
            <a:ext cx="1419148" cy="1315937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282302" y="302964"/>
            <a:ext cx="2075959" cy="22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42329" y="457139"/>
            <a:ext cx="7326199" cy="62031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610" y="4498470"/>
            <a:ext cx="1156454" cy="12702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32252">
            <a:off x="-622264" y="4713299"/>
            <a:ext cx="2360271" cy="25305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376939" y="-1235873"/>
            <a:ext cx="2388489" cy="26032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38088" y="5242395"/>
            <a:ext cx="3107825" cy="22738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128" y="5479285"/>
            <a:ext cx="6099747" cy="707886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23 285 – 12 967 = 10 318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90972" y="2042523"/>
            <a:ext cx="2827455" cy="1846660"/>
            <a:chOff x="2804782" y="1921757"/>
            <a:chExt cx="2827455" cy="1846660"/>
          </a:xfrm>
        </p:grpSpPr>
        <p:sp>
          <p:nvSpPr>
            <p:cNvPr id="3" name="TextBox 2"/>
            <p:cNvSpPr txBox="1"/>
            <p:nvPr/>
          </p:nvSpPr>
          <p:spPr>
            <a:xfrm>
              <a:off x="3234180" y="1921757"/>
              <a:ext cx="23887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23 285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43442" y="2845087"/>
              <a:ext cx="23887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12 967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2868420" y="2829847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804782" y="3768417"/>
              <a:ext cx="2743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181323" y="3904422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70457" y="1491786"/>
            <a:ext cx="5312354" cy="4524315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7, 7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2; 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1;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534512">
            <a:off x="10793527" y="33487"/>
            <a:ext cx="1696107" cy="109610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6284" y="659498"/>
            <a:ext cx="469712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23 285 – 12 967 = 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9324" y="391966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08821" y="3913728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59529" y="391796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8478" y="3904422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8850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2123" y="-172630"/>
            <a:ext cx="8657070" cy="82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0396" y="1679052"/>
            <a:ext cx="3390170" cy="4190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82931" y="1738515"/>
            <a:ext cx="3390170" cy="4130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72085" y="1622743"/>
            <a:ext cx="3510930" cy="43029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04897">
            <a:off x="4712979" y="555471"/>
            <a:ext cx="828567" cy="13893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386675" flipH="1">
            <a:off x="8358557" y="441701"/>
            <a:ext cx="828567" cy="13893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60444">
            <a:off x="8894450" y="186424"/>
            <a:ext cx="3374733" cy="167611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96488" y="233474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84 758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43 265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041074">
            <a:off x="39243" y="772943"/>
            <a:ext cx="2438400" cy="9296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900478">
            <a:off x="10413440" y="5264499"/>
            <a:ext cx="2481188" cy="1815403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82951" y="230842"/>
            <a:ext cx="2617507" cy="1019311"/>
          </a:xfrm>
          <a:prstGeom prst="rect">
            <a:avLst/>
          </a:prstGeom>
        </p:spPr>
      </p:pic>
      <p:sp>
        <p:nvSpPr>
          <p:cNvPr id="26" name="TextBox 18"/>
          <p:cNvSpPr txBox="1"/>
          <p:nvPr/>
        </p:nvSpPr>
        <p:spPr>
          <a:xfrm>
            <a:off x="774759" y="701765"/>
            <a:ext cx="1682448" cy="322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4F3B20"/>
                </a:solidFill>
                <a:latin typeface="#9Slide07 SVNCinnamoncake" panose="02000000000000000000" pitchFamily="2" charset="0"/>
              </a:rPr>
              <a:t>Bài</a:t>
            </a:r>
            <a:r>
              <a:rPr lang="en-US" sz="4800" dirty="0">
                <a:solidFill>
                  <a:srgbClr val="4F3B20"/>
                </a:solidFill>
                <a:latin typeface="#9Slide07 SVNCinnamoncake" panose="02000000000000000000" pitchFamily="2" charset="0"/>
              </a:rPr>
              <a:t>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#9Slide07 SVNCinnamoncake" panose="02000000000000000000" pitchFamily="2" charset="0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3121842" y="793710"/>
            <a:ext cx="1682448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4284848" y="2398401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79 363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5 819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7954949" y="231431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34 635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281065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969149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702172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606531" y="396895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294611" y="4031412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989452" y="3939972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5"/>
          <p:cNvSpPr txBox="1"/>
          <p:nvPr/>
        </p:nvSpPr>
        <p:spPr>
          <a:xfrm>
            <a:off x="730063" y="395084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41 493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15"/>
          <p:cNvSpPr txBox="1"/>
          <p:nvPr/>
        </p:nvSpPr>
        <p:spPr>
          <a:xfrm>
            <a:off x="4390028" y="3996740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73 544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15"/>
          <p:cNvSpPr txBox="1"/>
          <p:nvPr/>
        </p:nvSpPr>
        <p:spPr>
          <a:xfrm>
            <a:off x="7957086" y="4009519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33 708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5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  <p:bldP spid="28" grpId="0"/>
      <p:bldP spid="29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32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41576">
            <a:off x="502115" y="121319"/>
            <a:ext cx="2183931" cy="23770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0256" y="1164240"/>
            <a:ext cx="2633671" cy="1678132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0" y="1883039"/>
            <a:ext cx="3106720" cy="409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76497" y="2945483"/>
            <a:ext cx="295372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20992" y="1026171"/>
            <a:ext cx="8623377" cy="5255125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648561">
            <a:off x="2377909" y="219979"/>
            <a:ext cx="2355917" cy="1522511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950766" y="1587084"/>
            <a:ext cx="634163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97 358 – 89 263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75 046 – 32 638</a:t>
            </a:r>
          </a:p>
        </p:txBody>
      </p:sp>
      <p:sp>
        <p:nvSpPr>
          <p:cNvPr id="23" name="TextBox 16"/>
          <p:cNvSpPr txBox="1"/>
          <p:nvPr/>
        </p:nvSpPr>
        <p:spPr>
          <a:xfrm>
            <a:off x="6312621" y="3709503"/>
            <a:ext cx="634163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56 492 - 56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16 519 – 8 245</a:t>
            </a:r>
          </a:p>
        </p:txBody>
      </p:sp>
      <p:pic>
        <p:nvPicPr>
          <p:cNvPr id="24" name="Picture 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2891498" y="3713088"/>
            <a:ext cx="2045574" cy="296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5976" y="1311973"/>
            <a:ext cx="11119529" cy="47992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532" y="147829"/>
            <a:ext cx="2633671" cy="16781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32252">
            <a:off x="-720909" y="4540384"/>
            <a:ext cx="2486161" cy="2665474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-138724" y="866628"/>
            <a:ext cx="31067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2218007" y="338162"/>
            <a:ext cx="707439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79481" y="1999543"/>
            <a:ext cx="63416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97 358 – 89 263</a:t>
            </a:r>
          </a:p>
        </p:txBody>
      </p:sp>
      <p:sp>
        <p:nvSpPr>
          <p:cNvPr id="2" name="Rectangle 1"/>
          <p:cNvSpPr/>
          <p:nvPr/>
        </p:nvSpPr>
        <p:spPr>
          <a:xfrm>
            <a:off x="5954526" y="1953376"/>
            <a:ext cx="46762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75 046 – 32 638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2388" y="2803126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97 358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89 263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738111" y="3657999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12431" y="4437333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5"/>
          <p:cNvSpPr txBox="1"/>
          <p:nvPr/>
        </p:nvSpPr>
        <p:spPr>
          <a:xfrm>
            <a:off x="1135963" y="4419222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8 095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433" y="273820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046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32 638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548362" y="3657999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4476" y="437241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5"/>
          <p:cNvSpPr txBox="1"/>
          <p:nvPr/>
        </p:nvSpPr>
        <p:spPr>
          <a:xfrm>
            <a:off x="6118008" y="435430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42 408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4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6" grpId="0"/>
      <p:bldP spid="25" grpId="0"/>
      <p:bldP spid="26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5976" y="1311973"/>
            <a:ext cx="11119529" cy="47992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532" y="147829"/>
            <a:ext cx="2633671" cy="16781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720909" y="4540384"/>
            <a:ext cx="2486161" cy="2665474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-138724" y="866628"/>
            <a:ext cx="31067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2218007" y="338162"/>
            <a:ext cx="707439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79481" y="1999543"/>
            <a:ext cx="63416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56 492 - 56</a:t>
            </a:r>
          </a:p>
        </p:txBody>
      </p:sp>
      <p:sp>
        <p:nvSpPr>
          <p:cNvPr id="2" name="Rectangle 1"/>
          <p:cNvSpPr/>
          <p:nvPr/>
        </p:nvSpPr>
        <p:spPr>
          <a:xfrm>
            <a:off x="6136469" y="1953376"/>
            <a:ext cx="43123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16 519 – 8 245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2388" y="2803126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56 492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609475" y="3565009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12431" y="4437333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5"/>
          <p:cNvSpPr txBox="1"/>
          <p:nvPr/>
        </p:nvSpPr>
        <p:spPr>
          <a:xfrm>
            <a:off x="1135963" y="4419222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56 436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346793" y="3555597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4476" y="437241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5"/>
          <p:cNvSpPr txBox="1"/>
          <p:nvPr/>
        </p:nvSpPr>
        <p:spPr>
          <a:xfrm>
            <a:off x="6118008" y="435430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8 274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3484D0-EE48-03D2-1199-84E71943F451}"/>
              </a:ext>
            </a:extLst>
          </p:cNvPr>
          <p:cNvSpPr txBox="1"/>
          <p:nvPr/>
        </p:nvSpPr>
        <p:spPr>
          <a:xfrm>
            <a:off x="6130357" y="2722856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16 519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8 245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31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34158" y="1157637"/>
            <a:ext cx="4983480" cy="56083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53917" y="662874"/>
            <a:ext cx="59719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400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34511" y="171492"/>
            <a:ext cx="1501083" cy="155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72" y="7345"/>
            <a:ext cx="3974937" cy="18167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4281" y="2602840"/>
            <a:ext cx="6579271" cy="258634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13 000 – 6 000 = ?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b="1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</a:t>
            </a:r>
            <a:r>
              <a:rPr lang="en-US" sz="3200" b="1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3200" b="1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3200" b="1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b="1" dirty="0">
              <a:solidFill>
                <a:srgbClr val="4F3B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13 000 – 6 000 = 7 000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75439" y="2502363"/>
            <a:ext cx="6579271" cy="26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– 7 000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– 5 000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221516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4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10B0F5-EAB8-EF11-D701-A321C41EFA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4187F1-D503-7AD4-285D-F3253FC0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55AC22-5A63-4481-A313-888602C0B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29325" cy="885754"/>
            </a:xfrm>
            <a:prstGeom prst="rect">
              <a:avLst/>
            </a:prstGeom>
          </p:spPr>
        </p:pic>
      </p:grpSp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6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53917" y="662874"/>
            <a:ext cx="59719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34511" y="171492"/>
            <a:ext cx="1501083" cy="155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72" y="7345"/>
            <a:ext cx="3974937" cy="18167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133199" y="1900278"/>
            <a:ext cx="6579271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– 7 000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– 5 000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 – 8 000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7117103" y="1839381"/>
            <a:ext cx="28007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17104" y="2977824"/>
            <a:ext cx="28007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78151" y="4116267"/>
            <a:ext cx="28007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9 000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2954"/>
            <a:ext cx="12192000" cy="13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1.48148E-6 L -0.48269 -0.0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8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135053"/>
            <a:ext cx="9988296" cy="3172027"/>
          </a:xfrm>
          <a:prstGeom prst="rect">
            <a:avLst/>
          </a:prstGeom>
        </p:spPr>
      </p:pic>
      <p:sp>
        <p:nvSpPr>
          <p:cNvPr id="18" name="TextBox 16"/>
          <p:cNvSpPr txBox="1"/>
          <p:nvPr/>
        </p:nvSpPr>
        <p:spPr>
          <a:xfrm>
            <a:off x="2625524" y="351554"/>
            <a:ext cx="874961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24 500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10 600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9 500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5595" y="273731"/>
            <a:ext cx="2434155" cy="875800"/>
          </a:xfrm>
          <a:prstGeom prst="rect">
            <a:avLst/>
          </a:prstGeom>
        </p:spPr>
      </p:pic>
      <p:sp>
        <p:nvSpPr>
          <p:cNvPr id="15" name="TextBox 16"/>
          <p:cNvSpPr txBox="1"/>
          <p:nvPr/>
        </p:nvSpPr>
        <p:spPr>
          <a:xfrm>
            <a:off x="-178046" y="614774"/>
            <a:ext cx="310783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549639" y="1426464"/>
            <a:ext cx="283464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694431" y="856488"/>
            <a:ext cx="49377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65391" y="1987296"/>
            <a:ext cx="475488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85287" y="1987296"/>
            <a:ext cx="155448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172199" y="2542032"/>
            <a:ext cx="42976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685287" y="2542032"/>
            <a:ext cx="15544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694431" y="3072775"/>
            <a:ext cx="786384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637522" y="2542032"/>
            <a:ext cx="73152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625524" y="3736317"/>
            <a:ext cx="8183679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24 500- 10 600= 13 900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13 900 - 9 500 = 4 400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4 400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-311193" y="3945947"/>
            <a:ext cx="310783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49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4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B580BCA3-946A-0011-EE18-6CF3C786ED25}"/>
              </a:ext>
            </a:extLst>
          </p:cNvPr>
          <p:cNvSpPr txBox="1">
            <a:spLocks/>
          </p:cNvSpPr>
          <p:nvPr/>
        </p:nvSpPr>
        <p:spPr>
          <a:xfrm>
            <a:off x="3826650" y="739163"/>
            <a:ext cx="6737568" cy="86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Yêu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cầu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cần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đạt</a:t>
            </a:r>
            <a:endParaRPr lang="en-US" altLang="zh-CN" sz="5400" b="1" dirty="0">
              <a:solidFill>
                <a:schemeClr val="accent3">
                  <a:lumMod val="75000"/>
                </a:schemeClr>
              </a:solidFill>
              <a:latin typeface="SVN-Poky's" panose="020B0606040200020203" pitchFamily="34" charset="0"/>
              <a:ea typeface="字魂131号-酷乐潮玩体" panose="00000500000000000000" pitchFamily="2" charset="-122"/>
              <a:cs typeface="+mn-ea"/>
              <a:sym typeface="字魂131号-酷乐潮玩体" panose="00000500000000000000" pitchFamily="2" charset="-122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43A47A11-9D7C-1390-89C8-1E9726E6F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80" y="-1228074"/>
            <a:ext cx="3206662" cy="3206662"/>
          </a:xfrm>
          <a:prstGeom prst="rect">
            <a:avLst/>
          </a:prstGeom>
        </p:spPr>
      </p:pic>
      <p:grpSp>
        <p:nvGrpSpPr>
          <p:cNvPr id="4" name="组合 30">
            <a:extLst>
              <a:ext uri="{FF2B5EF4-FFF2-40B4-BE49-F238E27FC236}">
                <a16:creationId xmlns:a16="http://schemas.microsoft.com/office/drawing/2014/main" id="{F684FC5F-4D44-90D7-E649-0FFC0072F6FF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5" name="图片 31">
              <a:extLst>
                <a:ext uri="{FF2B5EF4-FFF2-40B4-BE49-F238E27FC236}">
                  <a16:creationId xmlns:a16="http://schemas.microsoft.com/office/drawing/2014/main" id="{147C84F4-2243-7082-2297-C8AFC865F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6" name="图片 32">
              <a:extLst>
                <a:ext uri="{FF2B5EF4-FFF2-40B4-BE49-F238E27FC236}">
                  <a16:creationId xmlns:a16="http://schemas.microsoft.com/office/drawing/2014/main" id="{5450C5EA-0919-EFFE-C272-B0CA32D8A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4E3C18A-A4EB-26E8-39B4-80BD5B90CBAC}"/>
              </a:ext>
            </a:extLst>
          </p:cNvPr>
          <p:cNvSpPr/>
          <p:nvPr/>
        </p:nvSpPr>
        <p:spPr>
          <a:xfrm>
            <a:off x="302650" y="1712522"/>
            <a:ext cx="11562248" cy="34778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Thực hiện được phép trừ trong phạm vi 100 000.</a:t>
            </a:r>
          </a:p>
          <a:p>
            <a:pPr algn="just"/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 - Tính nhẩm được phép trừ các số tròn nghìn, tròn chục nghìn trong phạm vi 100 000.</a:t>
            </a:r>
          </a:p>
          <a:p>
            <a:pPr algn="just"/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- Giải được bài toán thực tế liên quan đến phép trừ trong phạm vi 100 000.</a:t>
            </a: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9A5DD74F-D45F-7879-534B-EFF60AA60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0883" y="4067429"/>
            <a:ext cx="4612943" cy="28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2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EE4FCAB-1856-411E-BAD0-39A6E281A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01" y="-2003287"/>
            <a:ext cx="11185774" cy="111857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43649" y="2435438"/>
            <a:ext cx="6022915" cy="199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Hoàn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thành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tập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131号-酷乐潮玩体" panose="00000500000000000000" pitchFamily="2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Chuẩn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bị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sau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131号-酷乐潮玩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F327C6-7874-4BB0-8EE1-EDC7DD914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48" y="0"/>
            <a:ext cx="3043451" cy="30434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EB91F9-87CC-42A8-80C0-27BB49E6F8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33" y="5111519"/>
            <a:ext cx="2761348" cy="2211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FB1A0F-9D93-431A-8415-555E774154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4" y="2874809"/>
            <a:ext cx="3393237" cy="4799734"/>
          </a:xfrm>
          <a:prstGeom prst="rect">
            <a:avLst/>
          </a:prstGeom>
        </p:spPr>
      </p:pic>
      <p:sp>
        <p:nvSpPr>
          <p:cNvPr id="10" name="PA-文本框 54">
            <a:extLst>
              <a:ext uri="{FF2B5EF4-FFF2-40B4-BE49-F238E27FC236}">
                <a16:creationId xmlns:a16="http://schemas.microsoft.com/office/drawing/2014/main" id="{144FF45D-1489-3BBD-B313-C9D308334F3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93862" y="1094735"/>
            <a:ext cx="11143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 err="1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Dặn</a:t>
            </a:r>
            <a:r>
              <a:rPr kumimoji="0" lang="en-US" altLang="zh-CN" sz="8000" b="0" i="0" u="none" strike="noStrike" kern="1200" cap="none" spc="-300" normalizeH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8000" b="0" i="0" u="none" strike="noStrike" kern="1200" cap="none" spc="-300" normalizeH="0" noProof="0" dirty="0" err="1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dò</a:t>
            </a:r>
            <a:endParaRPr kumimoji="0" lang="zh-CN" altLang="en-US" sz="8000" b="0" i="0" u="none" strike="noStrike" kern="1200" cap="none" spc="-300" normalizeH="0" baseline="0" noProof="0" dirty="0">
              <a:ln>
                <a:noFill/>
              </a:ln>
              <a:solidFill>
                <a:srgbClr val="E94E1B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93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5148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5492" y="0"/>
            <a:ext cx="6797993" cy="6858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60444">
            <a:off x="8894450" y="186424"/>
            <a:ext cx="3374733" cy="16761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41074">
            <a:off x="39243" y="772943"/>
            <a:ext cx="2438400" cy="9296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00478">
            <a:off x="10413440" y="5264499"/>
            <a:ext cx="2481188" cy="1815403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53B29B98-9274-47C2-B8A2-261F3FD928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845" y="2395744"/>
            <a:ext cx="3346692" cy="4462256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EEB149C9-E82E-492B-BA00-2C5898F2FF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0" y="4122236"/>
            <a:ext cx="2967064" cy="2252406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85BBE742-31F2-4A4E-AD9D-EF684BD4C9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3" y="2933133"/>
            <a:ext cx="3523260" cy="3467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33" y="102448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89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01059" y="558063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i="0" u="none" strike="noStrike" kern="1200" cap="none" spc="-300" normalizeH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nhẩm</a:t>
            </a:r>
            <a:r>
              <a:rPr kumimoji="0" lang="en-US" altLang="zh-CN" sz="4800" i="0" u="none" strike="noStrike" kern="1200" cap="none" spc="-300" normalizeH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noProof="0" dirty="0">
                <a:solidFill>
                  <a:srgbClr val="E35F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50 000 + 7 000 = ?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43 000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5 700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57</a:t>
                </a: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 000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570 000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pic>
        <p:nvPicPr>
          <p:cNvPr id="44" name="Picture 43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7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64 390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64 350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64 930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64 430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74544" y="681305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dirty="0">
                <a:solidFill>
                  <a:srgbClr val="E35F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38 950 + 25 440 = ?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45" name="Picture 44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5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FB7B52-D078-A853-4A68-DC23739DA7F6}"/>
              </a:ext>
            </a:extLst>
          </p:cNvPr>
          <p:cNvGrpSpPr/>
          <p:nvPr/>
        </p:nvGrpSpPr>
        <p:grpSpPr>
          <a:xfrm>
            <a:off x="-103830" y="0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20 000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50 000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15 000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98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Điền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thích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hợp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vào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chỗ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chấm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…… - 15 000 = 35 000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65 000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7" name="Picture 46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6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0" spc="-3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Tính</a:t>
            </a:r>
            <a:r>
              <a:rPr lang="en-US" altLang="zh-CN" sz="4800" b="0" spc="-3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nhẩm</a:t>
            </a:r>
            <a:endParaRPr lang="en-US" altLang="zh-CN" sz="4800" b="0" spc="-3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80</a:t>
            </a:r>
            <a:r>
              <a:rPr kumimoji="0" lang="en-US" altLang="zh-CN" sz="4800" i="0" u="none" strike="noStrike" kern="1200" cap="none" spc="-300" normalizeH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000 </a:t>
            </a:r>
            <a:r>
              <a:rPr lang="en-US" altLang="zh-CN" sz="4800" spc="-300" dirty="0">
                <a:solidFill>
                  <a:srgbClr val="E35F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+ </a:t>
            </a:r>
            <a:r>
              <a:rPr kumimoji="0" lang="en-US" altLang="zh-CN" sz="4800" i="0" u="none" strike="noStrike" kern="1200" cap="none" spc="-300" normalizeH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 80  = ?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88 000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80 800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80 080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80 008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0" name="Picture 49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05AA3C-4F1E-26C9-967B-FBAE56FF72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-1302610" y="7004241"/>
            <a:ext cx="3249827" cy="24095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7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57045 -0.3513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09B2529-5D5C-49EF-A67F-1F32FE448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80" y="-1228074"/>
            <a:ext cx="3206662" cy="3206662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DE89790F-C316-4DFC-9AD0-F7112753A623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A203E5E3-F000-48E8-8623-C5406337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6CFEF7F-59C8-45AB-AFCA-19870F66D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88B6295B-E7D9-4B11-A510-4C3BC93189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0883" y="4067429"/>
            <a:ext cx="4612943" cy="2830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4404" y="353436"/>
            <a:ext cx="9778236" cy="41648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94" y="2719643"/>
            <a:ext cx="4359018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1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E7792A"/>
      </a:dk2>
      <a:lt2>
        <a:srgbClr val="E7E6E6"/>
      </a:lt2>
      <a:accent1>
        <a:srgbClr val="E7792A"/>
      </a:accent1>
      <a:accent2>
        <a:srgbClr val="F2C521"/>
      </a:accent2>
      <a:accent3>
        <a:srgbClr val="E7792A"/>
      </a:accent3>
      <a:accent4>
        <a:srgbClr val="F2C521"/>
      </a:accent4>
      <a:accent5>
        <a:srgbClr val="E7792A"/>
      </a:accent5>
      <a:accent6>
        <a:srgbClr val="F2C521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719</Words>
  <Application>Microsoft Office PowerPoint</Application>
  <PresentationFormat>Widescreen</PresentationFormat>
  <Paragraphs>126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52" baseType="lpstr">
      <vt:lpstr>游ゴシック</vt:lpstr>
      <vt:lpstr>#9Slide07 HoneyCream</vt:lpstr>
      <vt:lpstr>#9Slide07 SVNCinnamoncake</vt:lpstr>
      <vt:lpstr>Arial</vt:lpstr>
      <vt:lpstr>Bahnschrift SemiBold Condensed</vt:lpstr>
      <vt:lpstr>Calibri</vt:lpstr>
      <vt:lpstr>Calibri Light</vt:lpstr>
      <vt:lpstr>Cambria</vt:lpstr>
      <vt:lpstr>Poppins Light</vt:lpstr>
      <vt:lpstr>SVN-Cookies</vt:lpstr>
      <vt:lpstr>SVN-Newton</vt:lpstr>
      <vt:lpstr>SVN-Poky's</vt:lpstr>
      <vt:lpstr>Times New Roman</vt:lpstr>
      <vt:lpstr>UTM Aquarelle</vt:lpstr>
      <vt:lpstr>UTM Avo</vt:lpstr>
      <vt:lpstr>Wingdings</vt:lpstr>
      <vt:lpstr>思源黑体 CN Bold</vt:lpstr>
      <vt:lpstr>思源黑体 CN Light</vt:lpstr>
      <vt:lpstr>站酷快乐体2016修订版</vt:lpstr>
      <vt:lpstr>Office 主题</vt:lpstr>
      <vt:lpstr>2_Office Theme</vt:lpstr>
      <vt:lpstr>PPTMON theme</vt:lpstr>
      <vt:lpstr>1_PPTMON theme</vt:lpstr>
      <vt:lpstr>1_Office 主题​​</vt:lpstr>
      <vt:lpstr>2_PPTMON theme</vt:lpstr>
      <vt:lpstr>2_Office 主题​​</vt:lpstr>
      <vt:lpstr>3_PPTMON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1250</dc:title>
  <dc:creator>ADMIN</dc:creator>
  <cp:lastModifiedBy>Dell</cp:lastModifiedBy>
  <cp:revision>52</cp:revision>
  <dcterms:modified xsi:type="dcterms:W3CDTF">2023-03-27T10:13:24Z</dcterms:modified>
</cp:coreProperties>
</file>