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Lst>
  <p:notesMasterIdLst>
    <p:notesMasterId r:id="rId35"/>
  </p:notesMasterIdLst>
  <p:sldIdLst>
    <p:sldId id="269" r:id="rId8"/>
    <p:sldId id="296" r:id="rId9"/>
    <p:sldId id="295" r:id="rId10"/>
    <p:sldId id="298" r:id="rId11"/>
    <p:sldId id="268" r:id="rId12"/>
    <p:sldId id="297" r:id="rId13"/>
    <p:sldId id="315" r:id="rId14"/>
    <p:sldId id="316" r:id="rId15"/>
    <p:sldId id="276" r:id="rId16"/>
    <p:sldId id="277" r:id="rId17"/>
    <p:sldId id="278" r:id="rId18"/>
    <p:sldId id="327" r:id="rId19"/>
    <p:sldId id="317" r:id="rId20"/>
    <p:sldId id="289" r:id="rId21"/>
    <p:sldId id="321" r:id="rId22"/>
    <p:sldId id="322" r:id="rId23"/>
    <p:sldId id="323" r:id="rId24"/>
    <p:sldId id="328" r:id="rId25"/>
    <p:sldId id="325" r:id="rId26"/>
    <p:sldId id="331" r:id="rId27"/>
    <p:sldId id="326" r:id="rId28"/>
    <p:sldId id="332" r:id="rId29"/>
    <p:sldId id="305" r:id="rId30"/>
    <p:sldId id="329" r:id="rId31"/>
    <p:sldId id="270" r:id="rId32"/>
    <p:sldId id="330" r:id="rId33"/>
    <p:sldId id="30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2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5221E-070B-4C97-88F4-3EDF4C7ADCA6}"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9FBDE-244A-4D1C-BABC-E1E39CE61077}" type="slidenum">
              <a:rPr lang="en-US" smtClean="0"/>
              <a:t>‹#›</a:t>
            </a:fld>
            <a:endParaRPr lang="en-US"/>
          </a:p>
        </p:txBody>
      </p:sp>
    </p:spTree>
    <p:extLst>
      <p:ext uri="{BB962C8B-B14F-4D97-AF65-F5344CB8AC3E}">
        <p14:creationId xmlns:p14="http://schemas.microsoft.com/office/powerpoint/2010/main" val="401717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339FBDE-244A-4D1C-BABC-E1E39CE61077}" type="slidenum">
              <a:rPr lang="en-US" smtClean="0"/>
              <a:t>3</a:t>
            </a:fld>
            <a:endParaRPr lang="en-US"/>
          </a:p>
        </p:txBody>
      </p:sp>
    </p:spTree>
    <p:extLst>
      <p:ext uri="{BB962C8B-B14F-4D97-AF65-F5344CB8AC3E}">
        <p14:creationId xmlns:p14="http://schemas.microsoft.com/office/powerpoint/2010/main" val="81504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20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299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82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44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5882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6191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2799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208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1861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0460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3835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379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122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7455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5029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62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533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4/5/2025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2738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4/5/2025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636731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4/5/2025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113458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4/5/2025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49483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4/5/2025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351040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4/5/2025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43682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4/5/2025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1237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6265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4/5/2025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58475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4/5/2025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1847672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4/5/2025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995525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4/5/2025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79557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03513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43503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49567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96577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617154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133539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0455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885030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18920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73032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49753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48472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799790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4049137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65640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583346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95485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08526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28222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1262256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445262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939516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055076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4483080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4415219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9039579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51726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3942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43690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431254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188256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667210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35256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4609586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7958886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4/5/2025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611745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3208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1891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1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48926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11469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430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8499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5034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33150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460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1245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2328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0452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561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818E355-33C8-B2D0-10D7-3DD74A2C09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37393920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5882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7506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570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961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DE133A2-F1DF-83EB-2051-90AF8AE35A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8423220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69E1920-5DC1-A3B7-980F-7B172621C481}"/>
              </a:ext>
            </a:extLst>
          </p:cNvPr>
          <p:cNvSpPr/>
          <p:nvPr userDrawn="1"/>
        </p:nvSpPr>
        <p:spPr>
          <a:xfrm>
            <a:off x="0" y="0"/>
            <a:ext cx="12192000" cy="6784134"/>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spTree>
    <p:extLst>
      <p:ext uri="{BB962C8B-B14F-4D97-AF65-F5344CB8AC3E}">
        <p14:creationId xmlns:p14="http://schemas.microsoft.com/office/powerpoint/2010/main" val="143206816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46.xml"/><Relationship Id="rId5" Type="http://schemas.openxmlformats.org/officeDocument/2006/relationships/image" Target="../media/image24.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7.xml"/><Relationship Id="rId5" Type="http://schemas.openxmlformats.org/officeDocument/2006/relationships/image" Target="../media/image1.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0.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20.pn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0.pn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0.pn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20.pn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33.png"/><Relationship Id="rId5" Type="http://schemas.openxmlformats.org/officeDocument/2006/relationships/image" Target="../media/image1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5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4.png"/><Relationship Id="rId2" Type="http://schemas.openxmlformats.org/officeDocument/2006/relationships/image" Target="../media/image19.jpg"/><Relationship Id="rId1" Type="http://schemas.openxmlformats.org/officeDocument/2006/relationships/slideLayout" Target="../slideLayouts/slideLayout5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media3.mp3"/><Relationship Id="rId7" Type="http://schemas.openxmlformats.org/officeDocument/2006/relationships/image" Target="../media/image30.png"/><Relationship Id="rId2" Type="http://schemas.microsoft.com/office/2007/relationships/media" Target="../media/media3.mp3"/><Relationship Id="rId1" Type="http://schemas.openxmlformats.org/officeDocument/2006/relationships/vmlDrawing" Target="../drawings/vmlDrawing1.vml"/><Relationship Id="rId6" Type="http://schemas.openxmlformats.org/officeDocument/2006/relationships/image" Target="../media/image36.jpg"/><Relationship Id="rId5" Type="http://schemas.openxmlformats.org/officeDocument/2006/relationships/slideLayout" Target="../slideLayouts/slideLayout57.xml"/><Relationship Id="rId10" Type="http://schemas.openxmlformats.org/officeDocument/2006/relationships/image" Target="../media/image35.wmf"/><Relationship Id="rId4" Type="http://schemas.openxmlformats.org/officeDocument/2006/relationships/control" Target="../activeX/activeX1.xml"/><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9.png"/><Relationship Id="rId2" Type="http://schemas.openxmlformats.org/officeDocument/2006/relationships/image" Target="../media/image19.jpg"/><Relationship Id="rId1" Type="http://schemas.openxmlformats.org/officeDocument/2006/relationships/slideLayout" Target="../slideLayouts/slideLayout35.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56.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3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46.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C51C2-7A55-461F-8449-055F83EFA3C6}"/>
              </a:ext>
            </a:extLst>
          </p:cNvPr>
          <p:cNvPicPr>
            <a:picLocks noChangeAspect="1"/>
          </p:cNvPicPr>
          <p:nvPr/>
        </p:nvPicPr>
        <p:blipFill>
          <a:blip r:embed="rId2"/>
          <a:stretch>
            <a:fillRect/>
          </a:stretch>
        </p:blipFill>
        <p:spPr>
          <a:xfrm>
            <a:off x="-152400" y="-1"/>
            <a:ext cx="12344400" cy="757645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DFEA0883-DEC9-7513-B437-C6FF5DA03F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674370"/>
            <a:ext cx="2692184" cy="1611630"/>
          </a:xfrm>
          <a:prstGeom prst="rect">
            <a:avLst/>
          </a:prstGeom>
        </p:spPr>
      </p:pic>
      <p:pic>
        <p:nvPicPr>
          <p:cNvPr id="15" name="Picture 14">
            <a:extLst>
              <a:ext uri="{FF2B5EF4-FFF2-40B4-BE49-F238E27FC236}">
                <a16:creationId xmlns:a16="http://schemas.microsoft.com/office/drawing/2014/main" id="{CAB6562D-437F-3F4B-7809-A23921AF8E2D}"/>
              </a:ext>
            </a:extLst>
          </p:cNvPr>
          <p:cNvPicPr>
            <a:picLocks noChangeAspect="1"/>
          </p:cNvPicPr>
          <p:nvPr/>
        </p:nvPicPr>
        <p:blipFill>
          <a:blip r:embed="rId4"/>
          <a:stretch>
            <a:fillRect/>
          </a:stretch>
        </p:blipFill>
        <p:spPr>
          <a:xfrm>
            <a:off x="2704041" y="237535"/>
            <a:ext cx="6852498" cy="4828450"/>
          </a:xfrm>
          <a:prstGeom prst="rect">
            <a:avLst/>
          </a:prstGeom>
        </p:spPr>
      </p:pic>
    </p:spTree>
    <p:extLst>
      <p:ext uri="{BB962C8B-B14F-4D97-AF65-F5344CB8AC3E}">
        <p14:creationId xmlns:p14="http://schemas.microsoft.com/office/powerpoint/2010/main" val="27396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3010AE8C-9A62-7597-D2F8-52A31F298A33}"/>
              </a:ext>
            </a:extLst>
          </p:cNvPr>
          <p:cNvGrpSpPr/>
          <p:nvPr/>
        </p:nvGrpSpPr>
        <p:grpSpPr>
          <a:xfrm>
            <a:off x="591404" y="1897749"/>
            <a:ext cx="6692578" cy="3947808"/>
            <a:chOff x="6290338" y="3266869"/>
            <a:chExt cx="5779742" cy="3174571"/>
          </a:xfrm>
        </p:grpSpPr>
        <p:sp>
          <p:nvSpPr>
            <p:cNvPr id="53"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 name="Picture 53">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55" name="Group 54">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56" name="Picture 55"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57" name="TextBox 56">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grpSp>
        <p:nvGrpSpPr>
          <p:cNvPr id="58" name="Group 57">
            <a:extLst>
              <a:ext uri="{FF2B5EF4-FFF2-40B4-BE49-F238E27FC236}">
                <a16:creationId xmlns:a16="http://schemas.microsoft.com/office/drawing/2014/main" id="{861391E4-E533-DCFA-6B39-478F1D270B5D}"/>
              </a:ext>
            </a:extLst>
          </p:cNvPr>
          <p:cNvGrpSpPr/>
          <p:nvPr/>
        </p:nvGrpSpPr>
        <p:grpSpPr>
          <a:xfrm>
            <a:off x="2446944" y="81867"/>
            <a:ext cx="7193902" cy="1832519"/>
            <a:chOff x="3324715" y="7922107"/>
            <a:chExt cx="7193902" cy="1832519"/>
          </a:xfrm>
        </p:grpSpPr>
        <p:sp>
          <p:nvSpPr>
            <p:cNvPr id="59" name="TextBox 58">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Luyện</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đọc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trước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lớp</a:t>
              </a: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p:txBody>
        </p:sp>
        <p:sp>
          <p:nvSpPr>
            <p:cNvPr id="60" name="TextBox 59">
              <a:extLst>
                <a:ext uri="{FF2B5EF4-FFF2-40B4-BE49-F238E27FC236}">
                  <a16:creationId xmlns:a16="http://schemas.microsoft.com/office/drawing/2014/main" id="{D8B1C5AC-42CC-1F77-81F2-B3F5AEBEC61D}"/>
                </a:ext>
              </a:extLst>
            </p:cNvPr>
            <p:cNvSpPr txBox="1"/>
            <p:nvPr/>
          </p:nvSpPr>
          <p:spPr>
            <a:xfrm>
              <a:off x="3324715" y="7938744"/>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13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Luyện</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đọc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trước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00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lớp</a:t>
              </a:r>
              <a:endParaRPr kumimoji="0" lang="en-US" sz="41300" b="1" i="0" u="none" strike="noStrike" kern="1200" cap="none" spc="0" normalizeH="0" baseline="0" noProof="0" dirty="0">
                <a:ln w="28575">
                  <a:solidFill>
                    <a:srgbClr val="002060"/>
                  </a:solidFill>
                  <a:prstDash val="solid"/>
                </a:ln>
                <a:solidFill>
                  <a:srgbClr val="00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pic>
        <p:nvPicPr>
          <p:cNvPr id="11" name="图片 2">
            <a:extLst>
              <a:ext uri="{FF2B5EF4-FFF2-40B4-BE49-F238E27FC236}">
                <a16:creationId xmlns:a16="http://schemas.microsoft.com/office/drawing/2014/main" id="{4B863E70-0F66-47BF-822E-004215EA0BBB}"/>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855394" y="914666"/>
            <a:ext cx="3138388" cy="5745474"/>
          </a:xfrm>
          <a:prstGeom prst="rect">
            <a:avLst/>
          </a:prstGeom>
        </p:spPr>
      </p:pic>
    </p:spTree>
    <p:extLst>
      <p:ext uri="{BB962C8B-B14F-4D97-AF65-F5344CB8AC3E}">
        <p14:creationId xmlns:p14="http://schemas.microsoft.com/office/powerpoint/2010/main" val="3355024928"/>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68000">
                                          <p:cBhvr additive="base">
                                            <p:cTn id="7" dur="1000" fill="hold"/>
                                            <p:tgtEl>
                                              <p:spTgt spid="5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7" presetClass="entr" presetSubtype="10"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7" presetClass="entr" presetSubtype="10"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2DD8A48-308B-4A72-AE8E-2F3B5BC9D307}"/>
              </a:ext>
            </a:extLst>
          </p:cNvPr>
          <p:cNvSpPr/>
          <p:nvPr/>
        </p:nvSpPr>
        <p:spPr>
          <a:xfrm>
            <a:off x="463617" y="225893"/>
            <a:ext cx="11476234" cy="619865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grpSp>
        <p:nvGrpSpPr>
          <p:cNvPr id="4" name="Group 3">
            <a:extLst>
              <a:ext uri="{FF2B5EF4-FFF2-40B4-BE49-F238E27FC236}">
                <a16:creationId xmlns:a16="http://schemas.microsoft.com/office/drawing/2014/main" id="{7072C6DF-4FAE-4357-B877-FD2111961EE4}"/>
              </a:ext>
            </a:extLst>
          </p:cNvPr>
          <p:cNvGrpSpPr/>
          <p:nvPr/>
        </p:nvGrpSpPr>
        <p:grpSpPr>
          <a:xfrm>
            <a:off x="907849" y="1927649"/>
            <a:ext cx="11032001" cy="3238425"/>
            <a:chOff x="1664414" y="1627805"/>
            <a:chExt cx="5270642" cy="3238425"/>
          </a:xfrm>
        </p:grpSpPr>
        <p:sp>
          <p:nvSpPr>
            <p:cNvPr id="2" name="Rectangle: Rounded Corners 1">
              <a:extLst>
                <a:ext uri="{FF2B5EF4-FFF2-40B4-BE49-F238E27FC236}">
                  <a16:creationId xmlns:a16="http://schemas.microsoft.com/office/drawing/2014/main" id="{71E89B7A-FF78-45F0-B985-99059F6DEA1A}"/>
                </a:ext>
              </a:extLst>
            </p:cNvPr>
            <p:cNvSpPr/>
            <p:nvPr/>
          </p:nvSpPr>
          <p:spPr>
            <a:xfrm>
              <a:off x="1664414" y="1627805"/>
              <a:ext cx="5270642" cy="3238425"/>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AE08F0-63E9-4939-BD58-6E3965057679}"/>
                </a:ext>
              </a:extLst>
            </p:cNvPr>
            <p:cNvSpPr txBox="1"/>
            <p:nvPr/>
          </p:nvSpPr>
          <p:spPr>
            <a:xfrm>
              <a:off x="1741470" y="2520872"/>
              <a:ext cx="511653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Arial-ItalicMT"/>
                  <a:ea typeface="+mn-ea"/>
                  <a:cs typeface="+mn-cs"/>
                </a:rPr>
                <a:t>Lưu luyến, </a:t>
              </a:r>
              <a:r>
                <a:rPr kumimoji="0" lang="vi-VN" sz="6000" b="0" i="0" u="none" strike="noStrike" kern="1200" cap="none" spc="0" normalizeH="0" baseline="0" noProof="0">
                  <a:ln>
                    <a:noFill/>
                  </a:ln>
                  <a:solidFill>
                    <a:prstClr val="black"/>
                  </a:solidFill>
                  <a:effectLst/>
                  <a:uLnTx/>
                  <a:uFillTx/>
                  <a:latin typeface="Arial-ItalicMT"/>
                  <a:ea typeface="+mn-ea"/>
                  <a:cs typeface="+mn-cs"/>
                </a:rPr>
                <a:t>không </a:t>
              </a:r>
              <a:r>
                <a:rPr kumimoji="0" lang="vi-VN" sz="6000" b="0" i="0" u="none" strike="noStrike" kern="1200" cap="none" spc="0" normalizeH="0" baseline="0" noProof="0" smtClean="0">
                  <a:ln>
                    <a:noFill/>
                  </a:ln>
                  <a:solidFill>
                    <a:prstClr val="black"/>
                  </a:solidFill>
                  <a:effectLst/>
                  <a:uLnTx/>
                  <a:uFillTx/>
                  <a:latin typeface="Arial-ItalicMT"/>
                  <a:ea typeface="+mn-ea"/>
                  <a:cs typeface="+mn-cs"/>
                </a:rPr>
                <a:t>mu</a:t>
              </a:r>
              <a:r>
                <a:rPr lang="en-US" sz="6000" noProof="0" smtClean="0">
                  <a:solidFill>
                    <a:prstClr val="black"/>
                  </a:solidFill>
                  <a:latin typeface="Arial-ItalicMT"/>
                </a:rPr>
                <a:t>ố</a:t>
              </a:r>
              <a:r>
                <a:rPr kumimoji="0" lang="vi-VN" sz="6000" b="0" i="0" u="none" strike="noStrike" kern="1200" cap="none" spc="0" normalizeH="0" baseline="0" noProof="0" smtClean="0">
                  <a:ln>
                    <a:noFill/>
                  </a:ln>
                  <a:solidFill>
                    <a:prstClr val="black"/>
                  </a:solidFill>
                  <a:effectLst/>
                  <a:uLnTx/>
                  <a:uFillTx/>
                  <a:latin typeface="Arial-ItalicMT"/>
                  <a:ea typeface="+mn-ea"/>
                  <a:cs typeface="+mn-cs"/>
                </a:rPr>
                <a:t>n </a:t>
              </a:r>
              <a:r>
                <a:rPr kumimoji="0" lang="vi-VN" sz="6000" b="0" i="0" u="none" strike="noStrike" kern="1200" cap="none" spc="0" normalizeH="0" baseline="0" noProof="0" dirty="0">
                  <a:ln>
                    <a:noFill/>
                  </a:ln>
                  <a:solidFill>
                    <a:prstClr val="black"/>
                  </a:solidFill>
                  <a:effectLst/>
                  <a:uLnTx/>
                  <a:uFillTx/>
                  <a:latin typeface="Arial-ItalicMT"/>
                  <a:ea typeface="+mn-ea"/>
                  <a:cs typeface="+mn-cs"/>
                </a:rPr>
                <a:t>rời xa.</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74F393-BE01-44D2-B251-C34A8DAADB77}"/>
                </a:ext>
              </a:extLst>
            </p:cNvPr>
            <p:cNvSpPr txBox="1"/>
            <p:nvPr/>
          </p:nvSpPr>
          <p:spPr>
            <a:xfrm>
              <a:off x="3594989" y="1652254"/>
              <a:ext cx="308920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ItalicMT"/>
                  <a:ea typeface="+mn-ea"/>
                  <a:cs typeface="+mn-cs"/>
                </a:rPr>
                <a:t>Bịn</a:t>
              </a:r>
              <a:r>
                <a:rPr kumimoji="0" lang="en-US" sz="5400" b="1" i="0" u="none" strike="noStrike" kern="1200" cap="none" spc="0" normalizeH="0" baseline="0" noProof="0" dirty="0">
                  <a:ln>
                    <a:noFill/>
                  </a:ln>
                  <a:solidFill>
                    <a:srgbClr val="0070C0"/>
                  </a:solidFill>
                  <a:effectLst/>
                  <a:uLnTx/>
                  <a:uFillTx/>
                  <a:latin typeface="Arial-ItalicMT"/>
                  <a:ea typeface="+mn-ea"/>
                  <a:cs typeface="+mn-cs"/>
                </a:rPr>
                <a:t> </a:t>
              </a:r>
              <a:r>
                <a:rPr kumimoji="0" lang="en-US" sz="5400" b="1" i="0" u="none" strike="noStrike" kern="1200" cap="none" spc="0" normalizeH="0" baseline="0" noProof="0" dirty="0" err="1">
                  <a:ln>
                    <a:noFill/>
                  </a:ln>
                  <a:solidFill>
                    <a:srgbClr val="0070C0"/>
                  </a:solidFill>
                  <a:effectLst/>
                  <a:uLnTx/>
                  <a:uFillTx/>
                  <a:latin typeface="Arial-ItalicMT"/>
                  <a:ea typeface="+mn-ea"/>
                  <a:cs typeface="+mn-cs"/>
                </a:rPr>
                <a:t>rịn</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F98862B-7128-3CE4-2326-215432BD6627}"/>
              </a:ext>
            </a:extLst>
          </p:cNvPr>
          <p:cNvPicPr>
            <a:picLocks noChangeAspect="1"/>
          </p:cNvPicPr>
          <p:nvPr/>
        </p:nvPicPr>
        <p:blipFill>
          <a:blip r:embed="rId4"/>
          <a:stretch>
            <a:fillRect/>
          </a:stretch>
        </p:blipFill>
        <p:spPr>
          <a:xfrm>
            <a:off x="907850" y="230055"/>
            <a:ext cx="10467739" cy="159729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B2EECD6F-BCE7-65CF-7394-979122092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403213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2DD8A48-308B-4A72-AE8E-2F3B5BC9D307}"/>
              </a:ext>
            </a:extLst>
          </p:cNvPr>
          <p:cNvSpPr/>
          <p:nvPr/>
        </p:nvSpPr>
        <p:spPr>
          <a:xfrm>
            <a:off x="463617" y="225893"/>
            <a:ext cx="11476234" cy="619865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grpSp>
        <p:nvGrpSpPr>
          <p:cNvPr id="4" name="Group 3">
            <a:extLst>
              <a:ext uri="{FF2B5EF4-FFF2-40B4-BE49-F238E27FC236}">
                <a16:creationId xmlns:a16="http://schemas.microsoft.com/office/drawing/2014/main" id="{7072C6DF-4FAE-4357-B877-FD2111961EE4}"/>
              </a:ext>
            </a:extLst>
          </p:cNvPr>
          <p:cNvGrpSpPr/>
          <p:nvPr/>
        </p:nvGrpSpPr>
        <p:grpSpPr>
          <a:xfrm>
            <a:off x="1454727" y="1927649"/>
            <a:ext cx="9529503" cy="3238425"/>
            <a:chOff x="1664414" y="1627805"/>
            <a:chExt cx="5270642" cy="3238425"/>
          </a:xfrm>
        </p:grpSpPr>
        <p:sp>
          <p:nvSpPr>
            <p:cNvPr id="2" name="Rectangle: Rounded Corners 1">
              <a:extLst>
                <a:ext uri="{FF2B5EF4-FFF2-40B4-BE49-F238E27FC236}">
                  <a16:creationId xmlns:a16="http://schemas.microsoft.com/office/drawing/2014/main" id="{71E89B7A-FF78-45F0-B985-99059F6DEA1A}"/>
                </a:ext>
              </a:extLst>
            </p:cNvPr>
            <p:cNvSpPr/>
            <p:nvPr/>
          </p:nvSpPr>
          <p:spPr>
            <a:xfrm>
              <a:off x="1664414" y="1627805"/>
              <a:ext cx="5270642" cy="3238425"/>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AE08F0-63E9-4939-BD58-6E3965057679}"/>
                </a:ext>
              </a:extLst>
            </p:cNvPr>
            <p:cNvSpPr txBox="1"/>
            <p:nvPr/>
          </p:nvSpPr>
          <p:spPr>
            <a:xfrm>
              <a:off x="1796888" y="2783762"/>
              <a:ext cx="51165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Arial-ItalicMT"/>
                  <a:ea typeface="+mn-ea"/>
                  <a:cs typeface="+mn-cs"/>
                </a:rPr>
                <a:t>Đơn giản và sơ sài</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74F393-BE01-44D2-B251-C34A8DAADB77}"/>
                </a:ext>
              </a:extLst>
            </p:cNvPr>
            <p:cNvSpPr txBox="1"/>
            <p:nvPr/>
          </p:nvSpPr>
          <p:spPr>
            <a:xfrm>
              <a:off x="3499986" y="1800844"/>
              <a:ext cx="308920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ItalicMT"/>
                </a:rPr>
                <a:t>Đơn</a:t>
              </a:r>
              <a:r>
                <a:rPr lang="en-US" sz="5400" b="1" dirty="0">
                  <a:solidFill>
                    <a:srgbClr val="0070C0"/>
                  </a:solidFill>
                  <a:latin typeface="Arial-ItalicMT"/>
                </a:rPr>
                <a:t> </a:t>
              </a:r>
              <a:r>
                <a:rPr lang="en-US" sz="5400" b="1" dirty="0" err="1">
                  <a:solidFill>
                    <a:srgbClr val="0070C0"/>
                  </a:solidFill>
                  <a:latin typeface="Arial-ItalicMT"/>
                </a:rPr>
                <a:t>sơ</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F98862B-7128-3CE4-2326-215432BD6627}"/>
              </a:ext>
            </a:extLst>
          </p:cNvPr>
          <p:cNvPicPr>
            <a:picLocks noChangeAspect="1"/>
          </p:cNvPicPr>
          <p:nvPr/>
        </p:nvPicPr>
        <p:blipFill>
          <a:blip r:embed="rId4"/>
          <a:stretch>
            <a:fillRect/>
          </a:stretch>
        </p:blipFill>
        <p:spPr>
          <a:xfrm>
            <a:off x="907850" y="230055"/>
            <a:ext cx="10467739" cy="1597290"/>
          </a:xfrm>
          <a:prstGeom prst="rect">
            <a:avLst/>
          </a:prstGeom>
        </p:spPr>
      </p:pic>
    </p:spTree>
    <p:extLst>
      <p:ext uri="{BB962C8B-B14F-4D97-AF65-F5344CB8AC3E}">
        <p14:creationId xmlns:p14="http://schemas.microsoft.com/office/powerpoint/2010/main" val="27541561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486801" y="3772241"/>
            <a:ext cx="1975893" cy="2921023"/>
          </a:xfrm>
          <a:prstGeom prst="rect">
            <a:avLst/>
          </a:prstGeom>
        </p:spPr>
      </p:pic>
      <p:pic>
        <p:nvPicPr>
          <p:cNvPr id="2" name="Picture 1">
            <a:extLst>
              <a:ext uri="{FF2B5EF4-FFF2-40B4-BE49-F238E27FC236}">
                <a16:creationId xmlns:a16="http://schemas.microsoft.com/office/drawing/2014/main" id="{04ABCE2C-E115-EC12-8523-146526317313}"/>
              </a:ext>
            </a:extLst>
          </p:cNvPr>
          <p:cNvPicPr>
            <a:picLocks noChangeAspect="1"/>
          </p:cNvPicPr>
          <p:nvPr/>
        </p:nvPicPr>
        <p:blipFill>
          <a:blip r:embed="rId7"/>
          <a:stretch>
            <a:fillRect/>
          </a:stretch>
        </p:blipFill>
        <p:spPr>
          <a:xfrm>
            <a:off x="2093641" y="1786748"/>
            <a:ext cx="7730398" cy="3261643"/>
          </a:xfrm>
          <a:prstGeom prst="rect">
            <a:avLst/>
          </a:prstGeom>
        </p:spPr>
      </p:pic>
    </p:spTree>
    <p:extLst>
      <p:ext uri="{BB962C8B-B14F-4D97-AF65-F5344CB8AC3E}">
        <p14:creationId xmlns:p14="http://schemas.microsoft.com/office/powerpoint/2010/main" val="829874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72763" y="1095386"/>
            <a:ext cx="10497987" cy="1362064"/>
          </a:xfrm>
          <a:prstGeom prst="roundRect">
            <a:avLst>
              <a:gd name="adj" fmla="val 24421"/>
            </a:avLst>
          </a:prstGeom>
          <a:solidFill>
            <a:schemeClr val="bg1"/>
          </a:solidFill>
          <a:ln w="28575">
            <a:solidFill>
              <a:srgbClr val="002060"/>
            </a:solidFill>
            <a:extLst>
              <a:ext uri="{C807C97D-BFC1-408E-A445-0C87EB9F89A2}">
                <ask:lineSketchStyleProps xmln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600" b="1" dirty="0">
                <a:solidFill>
                  <a:srgbClr val="ED7D31">
                    <a:lumMod val="75000"/>
                  </a:srgbClr>
                </a:solidFill>
                <a:latin typeface="Calibri" panose="020F0502020204030204" pitchFamily="34" charset="0"/>
                <a:cs typeface="Calibri" panose="020F0502020204030204" pitchFamily="34" charset="0"/>
              </a:rPr>
              <a:t>1. </a:t>
            </a:r>
            <a:r>
              <a:rPr lang="vi-VN" sz="3600" b="1" dirty="0">
                <a:solidFill>
                  <a:srgbClr val="ED7D31">
                    <a:lumMod val="75000"/>
                  </a:srgbClr>
                </a:solidFill>
                <a:latin typeface="Calibri" panose="020F0502020204030204" pitchFamily="34" charset="0"/>
                <a:cs typeface="Calibri" panose="020F0502020204030204" pitchFamily="34" charset="0"/>
              </a:rPr>
              <a:t>Tìm những từ ngữ thể hiện nỗi niềm mong nhớ các anh bộ đội của dân làng.</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557213" y="2740273"/>
            <a:ext cx="11155328" cy="3569766"/>
            <a:chOff x="4828852" y="2329306"/>
            <a:chExt cx="6852865" cy="3569766"/>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433308"/>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029583" y="2482752"/>
              <a:ext cx="635970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Những từ ngữ thể hiện nỗi niềm mong nhớ các anh bộ đội của dân làng: </a:t>
              </a: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đã lâu rồi, nhớ mãi, chờ mong, mái ấm nhà vui, hát, cười, rộn ràng, tưng bừng, hớn hở, bịn rịn, vui.</a:t>
              </a:r>
              <a:endParaRPr kumimoji="0" lang="en-US" sz="3600" b="0"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D231FC94-A1B7-B539-AFA8-ED1A2C98FCAF}"/>
              </a:ext>
            </a:extLst>
          </p:cNvPr>
          <p:cNvPicPr>
            <a:picLocks noChangeAspect="1"/>
          </p:cNvPicPr>
          <p:nvPr/>
        </p:nvPicPr>
        <p:blipFill>
          <a:blip r:embed="rId7"/>
          <a:stretch>
            <a:fillRect/>
          </a:stretch>
        </p:blipFill>
        <p:spPr>
          <a:xfrm>
            <a:off x="0" y="0"/>
            <a:ext cx="12034547" cy="1390008"/>
          </a:xfrm>
          <a:prstGeom prst="rect">
            <a:avLst/>
          </a:prstGeom>
        </p:spPr>
      </p:pic>
    </p:spTree>
    <p:extLst>
      <p:ext uri="{BB962C8B-B14F-4D97-AF65-F5344CB8AC3E}">
        <p14:creationId xmlns:p14="http://schemas.microsoft.com/office/powerpoint/2010/main" val="1708020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3940" y="4447389"/>
            <a:ext cx="3300934" cy="2077258"/>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497399" y="162912"/>
            <a:ext cx="10441112" cy="1174398"/>
          </a:xfrm>
          <a:prstGeom prst="roundRect">
            <a:avLst>
              <a:gd name="adj" fmla="val 24421"/>
            </a:avLst>
          </a:prstGeom>
          <a:solidFill>
            <a:schemeClr val="bg1"/>
          </a:solidFill>
          <a:ln w="28575">
            <a:solidFill>
              <a:srgbClr val="002060"/>
            </a:solidFill>
            <a:extLst>
              <a:ext uri="{C807C97D-BFC1-408E-A445-0C87EB9F89A2}">
                <ask:lineSketchStyleProps xmln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dirty="0">
                <a:solidFill>
                  <a:srgbClr val="00B050"/>
                </a:solidFill>
                <a:latin typeface="Calibri" panose="020F0502020204030204" pitchFamily="34" charset="0"/>
                <a:cs typeface="Calibri" panose="020F0502020204030204" pitchFamily="34" charset="0"/>
              </a:rPr>
              <a:t>2. </a:t>
            </a:r>
            <a:r>
              <a:rPr lang="vi-VN" sz="3200" b="1" dirty="0">
                <a:solidFill>
                  <a:srgbClr val="00B050"/>
                </a:solidFill>
                <a:latin typeface="Calibri" panose="020F0502020204030204" pitchFamily="34" charset="0"/>
                <a:cs typeface="Calibri" panose="020F0502020204030204" pitchFamily="34" charset="0"/>
              </a:rPr>
              <a:t>Không khí xóm làng thay đổi như thế nào khi các anh bộ đội trở về?</a:t>
            </a:r>
            <a:endPar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77464" y="1554149"/>
            <a:ext cx="8940856" cy="4401205"/>
            <a:chOff x="4828852" y="2329066"/>
            <a:chExt cx="6852865" cy="3184388"/>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155990"/>
            </a:xfrm>
            <a:prstGeom prst="roundRect">
              <a:avLst/>
            </a:prstGeom>
            <a:solidFill>
              <a:srgbClr val="FFFFFF">
                <a:alpha val="89804"/>
              </a:srgbClr>
            </a:solidFill>
            <a:ln w="38100">
              <a:solidFill>
                <a:srgbClr val="FF9933"/>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200015" y="2329066"/>
              <a:ext cx="6359705" cy="31843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các anh bộ đội trở về, xóm làng mang không khí tưng bừng, rộn ràng, người dân ai cũng hớn hở. Hình ảnh giúp em cảm nhận được điều đó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mái ấm nhà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Tiếng hát câu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Rộn ràng xóm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tưng bừng trước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Lớp lớp đàn em hớn hở theo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Mẹ già bịn rịn áo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Vui đàn con ở rừng sâu mới về.</a:t>
              </a:r>
            </a:p>
          </p:txBody>
        </p:sp>
      </p:grpSp>
    </p:spTree>
    <p:extLst>
      <p:ext uri="{BB962C8B-B14F-4D97-AF65-F5344CB8AC3E}">
        <p14:creationId xmlns:p14="http://schemas.microsoft.com/office/powerpoint/2010/main" val="364631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60289" y="742950"/>
            <a:ext cx="10510462" cy="1219344"/>
          </a:xfrm>
          <a:prstGeom prst="roundRect">
            <a:avLst>
              <a:gd name="adj" fmla="val 24421"/>
            </a:avLst>
          </a:prstGeom>
          <a:solidFill>
            <a:schemeClr val="bg1"/>
          </a:solidFill>
          <a:ln w="28575">
            <a:solidFill>
              <a:srgbClr val="002060"/>
            </a:solidFill>
            <a:extLst>
              <a:ext uri="{C807C97D-BFC1-408E-A445-0C87EB9F89A2}">
                <ask:lineSketchStyleProps xmln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r>
              <a:rPr lang="en-US" sz="3600" b="1" dirty="0">
                <a:solidFill>
                  <a:srgbClr val="ED7D31">
                    <a:lumMod val="75000"/>
                  </a:srgbClr>
                </a:solidFill>
                <a:latin typeface="Calibri" panose="020F0502020204030204" pitchFamily="34" charset="0"/>
                <a:cs typeface="Calibri" panose="020F0502020204030204" pitchFamily="34" charset="0"/>
              </a:rPr>
              <a:t>3. </a:t>
            </a:r>
            <a:r>
              <a:rPr lang="vi-VN" sz="3600" b="1" dirty="0">
                <a:solidFill>
                  <a:srgbClr val="ED7D31">
                    <a:lumMod val="75000"/>
                  </a:srgbClr>
                </a:solidFill>
                <a:latin typeface="Calibri" panose="020F0502020204030204" pitchFamily="34" charset="0"/>
                <a:cs typeface="Calibri" panose="020F0502020204030204" pitchFamily="34" charset="0"/>
              </a:rPr>
              <a:t>Năm dòng thơ cuối gợi cho em những cảm xúc, suy nghĩ gì?</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760289" y="2236340"/>
            <a:ext cx="10726861" cy="3754754"/>
            <a:chOff x="4495562" y="2055187"/>
            <a:chExt cx="7206703" cy="4188207"/>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495562" y="2055187"/>
              <a:ext cx="7206703" cy="4188207"/>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4659339" y="2311776"/>
              <a:ext cx="6893961" cy="3647152"/>
            </a:xfrm>
            <a:prstGeom prst="rect">
              <a:avLst/>
            </a:prstGeom>
            <a:noFill/>
          </p:spPr>
          <p:txBody>
            <a:bodyPr wrap="square" rtlCol="0">
              <a:spAutoFit/>
            </a:bodyPr>
            <a:lstStyle/>
            <a:p>
              <a:pPr lvl="0" algn="ju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Năm dòng thơ cuối gợi cho em những cảm xúc, suy nghĩ: con người ở làng hiền hoà, tình cảm. Họ </a:t>
              </a:r>
              <a:r>
                <a:rPr kumimoji="0" lang="vi-VN" sz="33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dù </a:t>
              </a:r>
              <a:r>
                <a:rPr kumimoji="0" lang="vi-VN" sz="33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đời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sống vật </a:t>
              </a:r>
              <a:r>
                <a:rPr kumimoji="0" lang="vi-VN" sz="33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chất </a:t>
              </a:r>
              <a:r>
                <a:rPr lang="vi-VN" sz="3300" b="1">
                  <a:solidFill>
                    <a:prstClr val="black"/>
                  </a:solidFill>
                  <a:latin typeface="Calibri" panose="020F0502020204030204" pitchFamily="34" charset="0"/>
                  <a:cs typeface="Calibri" panose="020F0502020204030204" pitchFamily="34" charset="0"/>
                </a:rPr>
                <a:t>không có đủ nhưng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tấm lòng luôn thơm thảo, bao dung, nhân ái. Ở quê luôn có người nhớ mong, thiết tha người nơi xa trở về.</a:t>
              </a:r>
              <a:endParaRPr kumimoji="0" lang="en-US" sz="33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6436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657484" y="800100"/>
            <a:ext cx="10752291" cy="1198232"/>
          </a:xfrm>
          <a:prstGeom prst="roundRect">
            <a:avLst>
              <a:gd name="adj" fmla="val 24421"/>
            </a:avLst>
          </a:prstGeom>
          <a:solidFill>
            <a:schemeClr val="bg1"/>
          </a:solidFill>
          <a:ln w="28575">
            <a:solidFill>
              <a:srgbClr val="002060"/>
            </a:solidFill>
            <a:extLst>
              <a:ext uri="{C807C97D-BFC1-408E-A445-0C87EB9F89A2}">
                <ask:lineSketchStyleProps xmln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dirty="0">
                <a:solidFill>
                  <a:srgbClr val="00B050"/>
                </a:solidFill>
                <a:latin typeface="Calibri" panose="020F0502020204030204" pitchFamily="34" charset="0"/>
                <a:cs typeface="Calibri" panose="020F0502020204030204" pitchFamily="34" charset="0"/>
              </a:rPr>
              <a:t>4. </a:t>
            </a:r>
            <a:r>
              <a:rPr lang="vi-VN" sz="3600" b="1" dirty="0">
                <a:solidFill>
                  <a:srgbClr val="00B050"/>
                </a:solidFill>
                <a:latin typeface="Calibri" panose="020F0502020204030204" pitchFamily="34" charset="0"/>
                <a:cs typeface="Calibri" panose="020F0502020204030204" pitchFamily="34" charset="0"/>
              </a:rPr>
              <a:t>Theo em, người dân đã dành tình cảm gì cho các anh bộ đội? Vì sao?</a:t>
            </a:r>
            <a:endParaRPr kumimoji="0" lang="vi-VN"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657484" y="2407178"/>
            <a:ext cx="10752291" cy="3583915"/>
            <a:chOff x="5390152" y="1935956"/>
            <a:chExt cx="8957991" cy="3910415"/>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5390152" y="1935956"/>
              <a:ext cx="8957991" cy="3910415"/>
            </a:xfrm>
            <a:prstGeom prst="roundRect">
              <a:avLst/>
            </a:prstGeom>
            <a:solidFill>
              <a:srgbClr val="FFFFFF">
                <a:alpha val="89804"/>
              </a:srgbClr>
            </a:solidFill>
            <a:ln w="38100">
              <a:solidFill>
                <a:srgbClr val="FF99FF"/>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608663" y="2353290"/>
              <a:ext cx="8624894"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panose="020F0502020204030204" pitchFamily="34" charset="0"/>
                  <a:cs typeface="Calibri" panose="020F0502020204030204" pitchFamily="34" charset="0"/>
                </a:rPr>
                <a:t>N</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gười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dân đã dành cho các anh bộ đội tình cảm yêu mến, ngưỡng mộ và thán phục. Vì các anh trở về chứng tỏ kháng chiến thành công, chứng tỏ hoà bình đang được duy trì nên anh được trở về làng lại, chứng tỏ qua những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gian </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khó</a:t>
              </a:r>
              <a:r>
                <a:rPr kumimoji="0" lang="en-US"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 hiểm</a:t>
              </a:r>
              <a:r>
                <a:rPr kumimoji="0" lang="en-US" sz="3200" b="1" i="0" u="none" strike="noStrike" kern="1200" cap="none" spc="0" normalizeH="0" noProof="0" smtClean="0">
                  <a:ln>
                    <a:noFill/>
                  </a:ln>
                  <a:solidFill>
                    <a:prstClr val="black"/>
                  </a:solidFill>
                  <a:effectLst/>
                  <a:uLnTx/>
                  <a:uFillTx/>
                  <a:latin typeface="Calibri" panose="020F0502020204030204" pitchFamily="34" charset="0"/>
                  <a:ea typeface="+mn-ea"/>
                  <a:cs typeface="Calibri" panose="020F0502020204030204" pitchFamily="34" charset="0"/>
                </a:rPr>
                <a:t> nguy, </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anh đều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vượt </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qua</a:t>
              </a:r>
              <a:r>
                <a:rPr kumimoji="0" lang="en-US"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toàn </a:t>
              </a:r>
              <a:r>
                <a:rPr lang="en-US" sz="3200" b="1" smtClean="0">
                  <a:solidFill>
                    <a:prstClr val="black"/>
                  </a:solidFill>
                  <a:latin typeface="Calibri" panose="020F0502020204030204" pitchFamily="34" charset="0"/>
                  <a:cs typeface="Calibri" panose="020F0502020204030204" pitchFamily="34" charset="0"/>
                </a:rPr>
                <a:t>trở</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về </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quê </a:t>
              </a:r>
              <a:r>
                <a:rPr kumimoji="0" lang="en-US"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vi-VN" sz="3200" b="1" i="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66991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657484" y="800100"/>
            <a:ext cx="11081126" cy="4789170"/>
          </a:xfrm>
          <a:prstGeom prst="roundRect">
            <a:avLst>
              <a:gd name="adj" fmla="val 20602"/>
            </a:avLst>
          </a:prstGeom>
          <a:solidFill>
            <a:schemeClr val="bg1"/>
          </a:solidFill>
          <a:ln w="28575">
            <a:solidFill>
              <a:srgbClr val="002060"/>
            </a:solidFill>
            <a:extLst>
              <a:ext uri="{C807C97D-BFC1-408E-A445-0C87EB9F89A2}">
                <ask:lineSketchStyleProps xmln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200" b="1" dirty="0">
                <a:solidFill>
                  <a:srgbClr val="002060"/>
                </a:solidFill>
                <a:latin typeface="Calibri" panose="020F0502020204030204" pitchFamily="34" charset="0"/>
                <a:cs typeface="Calibri" panose="020F0502020204030204" pitchFamily="34" charset="0"/>
              </a:rPr>
              <a:t>5. </a:t>
            </a:r>
            <a:r>
              <a:rPr lang="vi-VN" sz="3200" b="1" dirty="0">
                <a:solidFill>
                  <a:srgbClr val="002060"/>
                </a:solidFill>
                <a:latin typeface="Calibri" panose="020F0502020204030204" pitchFamily="34" charset="0"/>
                <a:cs typeface="Calibri" panose="020F0502020204030204" pitchFamily="34" charset="0"/>
              </a:rPr>
              <a:t>Nêu chủ đề của bài thơ. Chọn câu trả lời dưới đây hoặc nêu ý kiến của em.</a:t>
            </a:r>
          </a:p>
          <a:p>
            <a:pPr lvl="0"/>
            <a:r>
              <a:rPr lang="vi-VN" sz="3200" b="1" dirty="0">
                <a:solidFill>
                  <a:srgbClr val="002060"/>
                </a:solidFill>
                <a:latin typeface="Calibri" panose="020F0502020204030204" pitchFamily="34" charset="0"/>
                <a:cs typeface="Calibri" panose="020F0502020204030204" pitchFamily="34" charset="0"/>
              </a:rPr>
              <a:t>A. Các anh bộ đội cụ Hồ đã để lại ấn tượng rất đẹp với người dân.</a:t>
            </a:r>
          </a:p>
          <a:p>
            <a:pPr lvl="0"/>
            <a:r>
              <a:rPr lang="vi-VN" sz="3200" b="1" dirty="0">
                <a:solidFill>
                  <a:srgbClr val="002060"/>
                </a:solidFill>
                <a:latin typeface="Calibri" panose="020F0502020204030204" pitchFamily="34" charset="0"/>
                <a:cs typeface="Calibri" panose="020F0502020204030204" pitchFamily="34" charset="0"/>
              </a:rPr>
              <a:t>B. Tình quân dân thắm thiết, sự gắn bó bền chặt giữa hậu phương và tiền tuyến tạo nên sức mạnh của dân tộc Việt Nam.</a:t>
            </a:r>
          </a:p>
          <a:p>
            <a:pPr lvl="0"/>
            <a:r>
              <a:rPr lang="vi-VN" sz="3200" b="1" dirty="0">
                <a:solidFill>
                  <a:srgbClr val="002060"/>
                </a:solidFill>
                <a:latin typeface="Calibri" panose="020F0502020204030204" pitchFamily="34" charset="0"/>
                <a:cs typeface="Calibri" panose="020F0502020204030204" pitchFamily="34" charset="0"/>
              </a:rPr>
              <a:t>C. Trong những tháng năm chiến tranh chống giặc xâm lược, mỗi làng quê Việt Nam đều là quê hương của các anh bộ đội.</a:t>
            </a: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sp>
        <p:nvSpPr>
          <p:cNvPr id="5" name="Oval 4">
            <a:extLst>
              <a:ext uri="{FF2B5EF4-FFF2-40B4-BE49-F238E27FC236}">
                <a16:creationId xmlns:a16="http://schemas.microsoft.com/office/drawing/2014/main" id="{5D16D015-5712-07D1-ECC4-FBA00F05FB7C}"/>
              </a:ext>
            </a:extLst>
          </p:cNvPr>
          <p:cNvSpPr/>
          <p:nvPr/>
        </p:nvSpPr>
        <p:spPr>
          <a:xfrm>
            <a:off x="902970" y="2960370"/>
            <a:ext cx="480060" cy="51435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95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672"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6"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2206498" y="805022"/>
            <a:ext cx="9120632" cy="5848107"/>
          </a:xfrm>
          <a:prstGeom prst="rect">
            <a:avLst/>
          </a:prstGeom>
          <a:ln>
            <a:noFill/>
          </a:ln>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928" r="12966"/>
          <a:stretch/>
        </p:blipFill>
        <p:spPr>
          <a:xfrm flipH="1">
            <a:off x="-197231" y="2522087"/>
            <a:ext cx="4191419" cy="4482217"/>
          </a:xfrm>
          <a:prstGeom prst="rect">
            <a:avLst/>
          </a:prstGeom>
        </p:spPr>
      </p:pic>
      <p:sp>
        <p:nvSpPr>
          <p:cNvPr id="11" name="TextBox 10">
            <a:extLst>
              <a:ext uri="{FF2B5EF4-FFF2-40B4-BE49-F238E27FC236}">
                <a16:creationId xmlns:a16="http://schemas.microsoft.com/office/drawing/2014/main" id="{EFB35E11-806B-BABE-5376-699F05587491}"/>
              </a:ext>
            </a:extLst>
          </p:cNvPr>
          <p:cNvSpPr txBox="1"/>
          <p:nvPr/>
        </p:nvSpPr>
        <p:spPr>
          <a:xfrm>
            <a:off x="2809414" y="2240496"/>
            <a:ext cx="7946215" cy="2308324"/>
          </a:xfrm>
          <a:prstGeom prst="rect">
            <a:avLst/>
          </a:prstGeom>
          <a:noFill/>
        </p:spPr>
        <p:txBody>
          <a:bodyPr wrap="square" rtlCol="0">
            <a:spAutoFit/>
          </a:bodyPr>
          <a:lstStyle/>
          <a:p>
            <a:pPr algn="just"/>
            <a:r>
              <a:rPr lang="en-US" sz="3600" b="1">
                <a:solidFill>
                  <a:srgbClr val="FFFF00"/>
                </a:solidFill>
                <a:latin typeface="Calibri" panose="020F0502020204030204" pitchFamily="34" charset="0"/>
                <a:cs typeface="Calibri" panose="020F0502020204030204" pitchFamily="34" charset="0"/>
              </a:rPr>
              <a:t>  </a:t>
            </a:r>
            <a:r>
              <a:rPr lang="vi-VN" sz="3600" b="1">
                <a:solidFill>
                  <a:srgbClr val="FFFF00"/>
                </a:solidFill>
                <a:latin typeface="Calibri" panose="020F0502020204030204" pitchFamily="34" charset="0"/>
                <a:cs typeface="Calibri" panose="020F0502020204030204" pitchFamily="34" charset="0"/>
              </a:rPr>
              <a:t>Tình quân dân thắm thiết, sự gắn bó bền chặt giữa hậu phương và tiền tuyến tạo nên sức mạnh của dân tộc Việt Nam.</a:t>
            </a:r>
          </a:p>
          <a:p>
            <a:pPr lvl="0" algn="just"/>
            <a:r>
              <a:rPr lang="en-US" sz="3600" b="1" smtClean="0">
                <a:solidFill>
                  <a:srgbClr val="FFFF00"/>
                </a:solidFill>
                <a:latin typeface="Calibri" panose="020F0502020204030204" pitchFamily="34" charset="0"/>
                <a:cs typeface="Calibri" panose="020F0502020204030204" pitchFamily="34" charset="0"/>
              </a:rPr>
              <a:t>  </a:t>
            </a:r>
            <a:endParaRPr kumimoji="0" 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D62EBB4-1818-CF5E-F165-87FA56564863}"/>
              </a:ext>
            </a:extLst>
          </p:cNvPr>
          <p:cNvPicPr>
            <a:picLocks noChangeAspect="1"/>
          </p:cNvPicPr>
          <p:nvPr/>
        </p:nvPicPr>
        <p:blipFill>
          <a:blip r:embed="rId6"/>
          <a:stretch>
            <a:fillRect/>
          </a:stretch>
        </p:blipFill>
        <p:spPr>
          <a:xfrm>
            <a:off x="157453" y="505146"/>
            <a:ext cx="12034547" cy="1390008"/>
          </a:xfrm>
          <a:prstGeom prst="rect">
            <a:avLst/>
          </a:prstGeom>
        </p:spPr>
      </p:pic>
    </p:spTree>
    <p:extLst>
      <p:ext uri="{BB962C8B-B14F-4D97-AF65-F5344CB8AC3E}">
        <p14:creationId xmlns:p14="http://schemas.microsoft.com/office/powerpoint/2010/main" val="686523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Bộ Đội  Cao Lê Hà Trang  Nhạc thiếu nhi 2020  Nhạc Thiếu Nhi Hay, Ý Nghĩa Nhất Cho Bé Yêu">
            <a:hlinkClick r:id="" action="ppaction://media"/>
            <a:extLst>
              <a:ext uri="{FF2B5EF4-FFF2-40B4-BE49-F238E27FC236}">
                <a16:creationId xmlns:a16="http://schemas.microsoft.com/office/drawing/2014/main" id="{8413D80F-D01D-512A-35DA-E42D2DE8938B}"/>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7997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1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2">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6"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56" t="25792" r="7243" b="16962"/>
          <a:stretch/>
        </p:blipFill>
        <p:spPr>
          <a:xfrm>
            <a:off x="1468582" y="805022"/>
            <a:ext cx="9858548" cy="5848107"/>
          </a:xfrm>
          <a:prstGeom prst="rect">
            <a:avLst/>
          </a:prstGeom>
          <a:ln>
            <a:noFill/>
          </a:ln>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8" r="12966"/>
          <a:stretch/>
        </p:blipFill>
        <p:spPr>
          <a:xfrm flipH="1">
            <a:off x="-452906" y="2273347"/>
            <a:ext cx="4191419" cy="4482217"/>
          </a:xfrm>
          <a:prstGeom prst="rect">
            <a:avLst/>
          </a:prstGeom>
        </p:spPr>
      </p:pic>
      <p:sp>
        <p:nvSpPr>
          <p:cNvPr id="11" name="TextBox 10">
            <a:extLst>
              <a:ext uri="{FF2B5EF4-FFF2-40B4-BE49-F238E27FC236}">
                <a16:creationId xmlns:a16="http://schemas.microsoft.com/office/drawing/2014/main" id="{EFB35E11-806B-BABE-5376-699F05587491}"/>
              </a:ext>
            </a:extLst>
          </p:cNvPr>
          <p:cNvSpPr txBox="1"/>
          <p:nvPr/>
        </p:nvSpPr>
        <p:spPr>
          <a:xfrm>
            <a:off x="2341418" y="1813951"/>
            <a:ext cx="8261811" cy="4031873"/>
          </a:xfrm>
          <a:prstGeom prst="rect">
            <a:avLst/>
          </a:prstGeom>
          <a:noFill/>
        </p:spPr>
        <p:txBody>
          <a:bodyPr wrap="square" rtlCol="0">
            <a:spAutoFit/>
          </a:bodyPr>
          <a:lstStyle/>
          <a:p>
            <a:pPr algn="just"/>
            <a:r>
              <a:rPr lang="en-US" sz="3200" b="1" smtClean="0">
                <a:solidFill>
                  <a:srgbClr val="FFFF00"/>
                </a:solidFill>
                <a:latin typeface="Calibri" panose="020F0502020204030204" pitchFamily="34" charset="0"/>
                <a:cs typeface="Calibri" panose="020F0502020204030204" pitchFamily="34" charset="0"/>
              </a:rPr>
              <a:t> </a:t>
            </a:r>
            <a:endParaRPr lang="vi-VN" sz="3200" b="1">
              <a:solidFill>
                <a:srgbClr val="FFFF00"/>
              </a:solidFill>
              <a:latin typeface="Calibri" panose="020F0502020204030204" pitchFamily="34" charset="0"/>
              <a:cs typeface="Calibri" panose="020F0502020204030204" pitchFamily="34" charset="0"/>
            </a:endParaRPr>
          </a:p>
          <a:p>
            <a:pPr lvl="0" algn="just"/>
            <a:r>
              <a:rPr lang="en-US" sz="3200" b="1" smtClean="0">
                <a:solidFill>
                  <a:srgbClr val="FFFF00"/>
                </a:solidFill>
                <a:latin typeface="Calibri" panose="020F0502020204030204" pitchFamily="34" charset="0"/>
                <a:cs typeface="Calibri" panose="020F0502020204030204" pitchFamily="34" charset="0"/>
              </a:rPr>
              <a:t> - Xúc động trước tình quân dân thắm thiết: </a:t>
            </a:r>
            <a:r>
              <a:rPr lang="vi-VN" sz="3200" b="1" smtClean="0">
                <a:solidFill>
                  <a:srgbClr val="FFFF00"/>
                </a:solidFill>
                <a:latin typeface="Calibri" panose="020F0502020204030204" pitchFamily="34" charset="0"/>
                <a:cs typeface="Calibri" panose="020F0502020204030204" pitchFamily="34" charset="0"/>
              </a:rPr>
              <a:t>Các </a:t>
            </a:r>
            <a:r>
              <a:rPr lang="vi-VN" sz="3200" b="1" dirty="0">
                <a:solidFill>
                  <a:srgbClr val="FFFF00"/>
                </a:solidFill>
                <a:latin typeface="Calibri" panose="020F0502020204030204" pitchFamily="34" charset="0"/>
                <a:cs typeface="Calibri" panose="020F0502020204030204" pitchFamily="34" charset="0"/>
              </a:rPr>
              <a:t>anh bộ đội chiến đấu xa nhà là niềm mong mỏi, niềm tin cậy rất lớn của dân </a:t>
            </a:r>
            <a:r>
              <a:rPr lang="vi-VN" sz="3200" b="1">
                <a:solidFill>
                  <a:srgbClr val="FFFF00"/>
                </a:solidFill>
                <a:latin typeface="Calibri" panose="020F0502020204030204" pitchFamily="34" charset="0"/>
                <a:cs typeface="Calibri" panose="020F0502020204030204" pitchFamily="34" charset="0"/>
              </a:rPr>
              <a:t>làng </a:t>
            </a:r>
            <a:r>
              <a:rPr lang="en-US" sz="3200" b="1" smtClean="0">
                <a:solidFill>
                  <a:srgbClr val="FFFF00"/>
                </a:solidFill>
                <a:latin typeface="Calibri" panose="020F0502020204030204" pitchFamily="34" charset="0"/>
                <a:cs typeface="Calibri" panose="020F0502020204030204" pitchFamily="34" charset="0"/>
              </a:rPr>
              <a:t>ở </a:t>
            </a:r>
            <a:r>
              <a:rPr lang="vi-VN" sz="3200" b="1" smtClean="0">
                <a:solidFill>
                  <a:srgbClr val="FFFF00"/>
                </a:solidFill>
                <a:latin typeface="Calibri" panose="020F0502020204030204" pitchFamily="34" charset="0"/>
                <a:cs typeface="Calibri" panose="020F0502020204030204" pitchFamily="34" charset="0"/>
              </a:rPr>
              <a:t>hậu </a:t>
            </a:r>
            <a:r>
              <a:rPr lang="vi-VN" sz="3200" b="1" dirty="0">
                <a:solidFill>
                  <a:srgbClr val="FFFF00"/>
                </a:solidFill>
                <a:latin typeface="Calibri" panose="020F0502020204030204" pitchFamily="34" charset="0"/>
                <a:cs typeface="Calibri" panose="020F0502020204030204" pitchFamily="34" charset="0"/>
              </a:rPr>
              <a:t>phương</a:t>
            </a:r>
            <a:r>
              <a:rPr lang="vi-VN" sz="3200" b="1">
                <a:solidFill>
                  <a:srgbClr val="FFFF00"/>
                </a:solidFill>
                <a:latin typeface="Calibri" panose="020F0502020204030204" pitchFamily="34" charset="0"/>
                <a:cs typeface="Calibri" panose="020F0502020204030204" pitchFamily="34" charset="0"/>
              </a:rPr>
              <a:t>. </a:t>
            </a:r>
            <a:endParaRPr lang="en-US" sz="3200" b="1" smtClean="0">
              <a:solidFill>
                <a:srgbClr val="FFFF00"/>
              </a:solidFill>
              <a:latin typeface="Calibri" panose="020F0502020204030204" pitchFamily="34" charset="0"/>
              <a:cs typeface="Calibri" panose="020F0502020204030204" pitchFamily="34" charset="0"/>
            </a:endParaRPr>
          </a:p>
          <a:p>
            <a:pPr lvl="0" algn="just"/>
            <a:r>
              <a:rPr lang="en-US" sz="3200" b="1" smtClean="0">
                <a:solidFill>
                  <a:srgbClr val="FFFF00"/>
                </a:solidFill>
                <a:latin typeface="Calibri" panose="020F0502020204030204" pitchFamily="34" charset="0"/>
                <a:cs typeface="Calibri" panose="020F0502020204030204" pitchFamily="34" charset="0"/>
              </a:rPr>
              <a:t>- Cảm phục, yêu quý, </a:t>
            </a:r>
            <a:r>
              <a:rPr lang="vi-VN" sz="3200" b="1">
                <a:solidFill>
                  <a:srgbClr val="FFFF00"/>
                </a:solidFill>
                <a:latin typeface="Calibri" panose="020F0502020204030204" pitchFamily="34" charset="0"/>
                <a:cs typeface="Calibri" panose="020F0502020204030204" pitchFamily="34" charset="0"/>
              </a:rPr>
              <a:t>tự hào về các </a:t>
            </a:r>
            <a:r>
              <a:rPr lang="vi-VN" sz="3200" b="1" smtClean="0">
                <a:solidFill>
                  <a:srgbClr val="FFFF00"/>
                </a:solidFill>
                <a:latin typeface="Calibri" panose="020F0502020204030204" pitchFamily="34" charset="0"/>
                <a:cs typeface="Calibri" panose="020F0502020204030204" pitchFamily="34" charset="0"/>
              </a:rPr>
              <a:t>anh</a:t>
            </a:r>
            <a:r>
              <a:rPr lang="en-US" sz="3200" b="1" smtClean="0">
                <a:solidFill>
                  <a:srgbClr val="FFFF00"/>
                </a:solidFill>
                <a:latin typeface="Calibri" panose="020F0502020204030204" pitchFamily="34" charset="0"/>
                <a:cs typeface="Calibri" panose="020F0502020204030204" pitchFamily="34" charset="0"/>
              </a:rPr>
              <a:t>  vì đ</a:t>
            </a:r>
            <a:r>
              <a:rPr lang="vi-VN" sz="3200" b="1" smtClean="0">
                <a:solidFill>
                  <a:srgbClr val="FFFF00"/>
                </a:solidFill>
                <a:latin typeface="Calibri" panose="020F0502020204030204" pitchFamily="34" charset="0"/>
                <a:cs typeface="Calibri" panose="020F0502020204030204" pitchFamily="34" charset="0"/>
              </a:rPr>
              <a:t>ược </a:t>
            </a:r>
            <a:r>
              <a:rPr lang="vi-VN" sz="3200" b="1" dirty="0">
                <a:solidFill>
                  <a:srgbClr val="FFFF00"/>
                </a:solidFill>
                <a:latin typeface="Calibri" panose="020F0502020204030204" pitchFamily="34" charset="0"/>
                <a:cs typeface="Calibri" panose="020F0502020204030204" pitchFamily="34" charset="0"/>
              </a:rPr>
              <a:t>thấy các anh là thấy chiến thắng, là thấy quân thù bị đạp đổ, thấy đất nước thêm </a:t>
            </a:r>
            <a:r>
              <a:rPr lang="vi-VN" sz="3200" b="1">
                <a:solidFill>
                  <a:srgbClr val="FFFF00"/>
                </a:solidFill>
                <a:latin typeface="Calibri" panose="020F0502020204030204" pitchFamily="34" charset="0"/>
                <a:cs typeface="Calibri" panose="020F0502020204030204" pitchFamily="34" charset="0"/>
              </a:rPr>
              <a:t>tươi </a:t>
            </a:r>
            <a:r>
              <a:rPr lang="vi-VN" sz="3200" b="1" smtClean="0">
                <a:solidFill>
                  <a:srgbClr val="FFFF00"/>
                </a:solidFill>
                <a:latin typeface="Calibri" panose="020F0502020204030204" pitchFamily="34" charset="0"/>
                <a:cs typeface="Calibri" panose="020F0502020204030204" pitchFamily="34" charset="0"/>
              </a:rPr>
              <a:t>đẹp</a:t>
            </a:r>
            <a:r>
              <a:rPr lang="en-US" sz="3200" b="1">
                <a:solidFill>
                  <a:srgbClr val="FFFF0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
        <p:nvSpPr>
          <p:cNvPr id="7" name="Rectangle: Rounded Corners 1">
            <a:extLst>
              <a:ext uri="{FF2B5EF4-FFF2-40B4-BE49-F238E27FC236}">
                <a16:creationId xmlns:a16="http://schemas.microsoft.com/office/drawing/2014/main" id="{4D03ABFB-D5FD-F40E-F44A-39A425F7023B}"/>
              </a:ext>
            </a:extLst>
          </p:cNvPr>
          <p:cNvSpPr/>
          <p:nvPr/>
        </p:nvSpPr>
        <p:spPr>
          <a:xfrm>
            <a:off x="433646" y="100445"/>
            <a:ext cx="11259589" cy="1506682"/>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err="1">
                <a:solidFill>
                  <a:srgbClr val="F0ECE6"/>
                </a:solidFill>
                <a:latin typeface="Cambria" panose="02040503050406030204" pitchFamily="18" charset="0"/>
                <a:ea typeface="Cambria" panose="02040503050406030204" pitchFamily="18" charset="0"/>
              </a:rPr>
              <a:t>bài</a:t>
            </a:r>
            <a:r>
              <a:rPr lang="en-US" sz="4000">
                <a:solidFill>
                  <a:srgbClr val="F0ECE6"/>
                </a:solidFill>
                <a:latin typeface="Cambria" panose="02040503050406030204" pitchFamily="18" charset="0"/>
                <a:ea typeface="Cambria" panose="02040503050406030204" pitchFamily="18" charset="0"/>
              </a:rPr>
              <a:t> </a:t>
            </a:r>
            <a:r>
              <a:rPr lang="en-US" sz="4000" smtClean="0">
                <a:solidFill>
                  <a:srgbClr val="F0ECE6"/>
                </a:solidFill>
                <a:latin typeface="Cambria" panose="02040503050406030204" pitchFamily="18" charset="0"/>
                <a:ea typeface="Cambria" panose="02040503050406030204" pitchFamily="18" charset="0"/>
              </a:rPr>
              <a:t> thơ?</a:t>
            </a:r>
            <a:endParaRPr lang="en-US" sz="4000" dirty="0">
              <a:solidFill>
                <a:srgbClr val="F0ECE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30190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585223" y="3834812"/>
            <a:ext cx="1975893" cy="2921023"/>
          </a:xfrm>
          <a:prstGeom prst="rect">
            <a:avLst/>
          </a:prstGeom>
        </p:spPr>
      </p:pic>
      <p:pic>
        <p:nvPicPr>
          <p:cNvPr id="2" name="Picture 1">
            <a:extLst>
              <a:ext uri="{FF2B5EF4-FFF2-40B4-BE49-F238E27FC236}">
                <a16:creationId xmlns:a16="http://schemas.microsoft.com/office/drawing/2014/main" id="{A42704ED-05B6-86AD-BCEE-B08E9F77CBCC}"/>
              </a:ext>
            </a:extLst>
          </p:cNvPr>
          <p:cNvPicPr>
            <a:picLocks noChangeAspect="1"/>
          </p:cNvPicPr>
          <p:nvPr/>
        </p:nvPicPr>
        <p:blipFill>
          <a:blip r:embed="rId7"/>
          <a:stretch>
            <a:fillRect/>
          </a:stretch>
        </p:blipFill>
        <p:spPr>
          <a:xfrm>
            <a:off x="3515666" y="1523858"/>
            <a:ext cx="4657748" cy="3261643"/>
          </a:xfrm>
          <a:prstGeom prst="rect">
            <a:avLst/>
          </a:prstGeom>
        </p:spPr>
      </p:pic>
    </p:spTree>
    <p:extLst>
      <p:ext uri="{BB962C8B-B14F-4D97-AF65-F5344CB8AC3E}">
        <p14:creationId xmlns:p14="http://schemas.microsoft.com/office/powerpoint/2010/main" val="1680296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13">
            <a:extLst>
              <a:ext uri="{FF2B5EF4-FFF2-40B4-BE49-F238E27FC236}">
                <a16:creationId xmlns:a16="http://schemas.microsoft.com/office/drawing/2014/main" id="{00F3902F-A979-7CB7-90C6-C2A826A3F217}"/>
              </a:ext>
            </a:extLst>
          </p:cNvPr>
          <p:cNvGrpSpPr/>
          <p:nvPr/>
        </p:nvGrpSpPr>
        <p:grpSpPr>
          <a:xfrm>
            <a:off x="1075349" y="836657"/>
            <a:ext cx="10041301" cy="1223294"/>
            <a:chOff x="1575311" y="330729"/>
            <a:chExt cx="11171227" cy="1223294"/>
          </a:xfrm>
        </p:grpSpPr>
        <p:sp>
          <p:nvSpPr>
            <p:cNvPr id="5" name="TextBox 8">
              <a:extLst>
                <a:ext uri="{FF2B5EF4-FFF2-40B4-BE49-F238E27FC236}">
                  <a16:creationId xmlns:a16="http://schemas.microsoft.com/office/drawing/2014/main" id="{302DE43E-B382-D1B7-10F1-17E5DE6FC32F}"/>
                </a:ext>
              </a:extLst>
            </p:cNvPr>
            <p:cNvSpPr txBox="1"/>
            <p:nvPr/>
          </p:nvSpPr>
          <p:spPr>
            <a:xfrm>
              <a:off x="1575311" y="446027"/>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 CỦA BÀI</a:t>
              </a:r>
            </a:p>
          </p:txBody>
        </p:sp>
        <p:sp>
          <p:nvSpPr>
            <p:cNvPr id="6" name="TextBox 12">
              <a:extLst>
                <a:ext uri="{FF2B5EF4-FFF2-40B4-BE49-F238E27FC236}">
                  <a16:creationId xmlns:a16="http://schemas.microsoft.com/office/drawing/2014/main" id="{849222D2-B623-E403-0FE9-1C2BB1C4B5BE}"/>
                </a:ext>
              </a:extLst>
            </p:cNvPr>
            <p:cNvSpPr txBox="1"/>
            <p:nvPr/>
          </p:nvSpPr>
          <p:spPr>
            <a:xfrm>
              <a:off x="1575311" y="330729"/>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B</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À</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endParaRPr kumimoji="0" lang="sv-SE" sz="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id="{AB0876DE-9C8D-447C-1E87-3C837527F016}"/>
              </a:ext>
            </a:extLst>
          </p:cNvPr>
          <p:cNvSpPr txBox="1"/>
          <p:nvPr/>
        </p:nvSpPr>
        <p:spPr>
          <a:xfrm>
            <a:off x="1225762" y="2244196"/>
            <a:ext cx="997941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spTree>
    <p:extLst>
      <p:ext uri="{BB962C8B-B14F-4D97-AF65-F5344CB8AC3E}">
        <p14:creationId xmlns:p14="http://schemas.microsoft.com/office/powerpoint/2010/main" val="1361078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6" name="Rectangle 5"/>
          <p:cNvSpPr/>
          <p:nvPr/>
        </p:nvSpPr>
        <p:spPr>
          <a:xfrm>
            <a:off x="2338551" y="782688"/>
            <a:ext cx="5368159" cy="1712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2576676" y="1691504"/>
            <a:ext cx="5368159"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234026" y="782688"/>
            <a:ext cx="5368159"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4472151" y="992237"/>
            <a:ext cx="5368159" cy="1836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3243427" y="2196902"/>
            <a:ext cx="5290974" cy="1473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814801" y="3160648"/>
            <a:ext cx="5368159" cy="230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6096000" y="4875158"/>
            <a:ext cx="2476993" cy="631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Nhac-trao-bang-khen-trao-giai-thuong-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525768" y="3995753"/>
            <a:ext cx="410765" cy="410765"/>
          </a:xfrm>
          <a:prstGeom prst="rect">
            <a:avLst/>
          </a:prstGeom>
        </p:spPr>
      </p:pic>
      <p:pic>
        <p:nvPicPr>
          <p:cNvPr id="19" name="Picture 18" descr="Exploding party popper on white background, 3d paper art."/>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237" y="2854457"/>
            <a:ext cx="2282592" cy="22825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EE09B8F-5E86-F994-6BDE-7DBB298305FF}"/>
              </a:ext>
            </a:extLst>
          </p:cNvPr>
          <p:cNvPicPr>
            <a:picLocks noChangeAspect="1"/>
          </p:cNvPicPr>
          <p:nvPr/>
        </p:nvPicPr>
        <p:blipFill>
          <a:blip r:embed="rId9"/>
          <a:stretch>
            <a:fillRect/>
          </a:stretch>
        </p:blipFill>
        <p:spPr>
          <a:xfrm>
            <a:off x="1631823" y="133257"/>
            <a:ext cx="8791194" cy="2133785"/>
          </a:xfrm>
          <a:prstGeom prst="rect">
            <a:avLst/>
          </a:prstGeom>
        </p:spPr>
      </p:pic>
    </p:spTree>
    <p:controls>
      <mc:AlternateContent xmlns:mc="http://schemas.openxmlformats.org/markup-compatibility/2006">
        <mc:Choice xmlns:v="urn:schemas-microsoft-com:vml" Requires="v">
          <p:control spid="1030" name="TextBox1" r:id="rId4" imgW="5057640" imgH="1076400"/>
        </mc:Choice>
        <mc:Fallback>
          <p:control name="TextBox1" r:id="rId4" imgW="5057640" imgH="1076400">
            <p:pic>
              <p:nvPicPr>
                <p:cNvPr id="17" name="TextBox1">
                  <a:extLst>
                    <a:ext uri="{FF2B5EF4-FFF2-40B4-BE49-F238E27FC236}">
                      <a16:creationId xmlns:a16="http://schemas.microsoft.com/office/drawing/2014/main" id="{5504CBDA-16C3-1F24-194F-092EB964A76D}"/>
                    </a:ext>
                  </a:extLst>
                </p:cNvPr>
                <p:cNvPicPr>
                  <a:picLocks/>
                </p:cNvPicPr>
                <p:nvPr/>
              </p:nvPicPr>
              <p:blipFill>
                <a:blip r:embed="rId10"/>
                <a:stretch>
                  <a:fillRect/>
                </a:stretch>
              </p:blipFill>
              <p:spPr>
                <a:xfrm>
                  <a:off x="3178887" y="2023189"/>
                  <a:ext cx="5060731" cy="1079411"/>
                </a:xfrm>
                <a:prstGeom prst="rect">
                  <a:avLst/>
                </a:prstGeom>
              </p:spPr>
            </p:pic>
          </p:control>
        </mc:Fallback>
      </mc:AlternateContent>
    </p:controls>
    <p:extLst>
      <p:ext uri="{BB962C8B-B14F-4D97-AF65-F5344CB8AC3E}">
        <p14:creationId xmlns:p14="http://schemas.microsoft.com/office/powerpoint/2010/main" val="5877549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68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486801" y="3772241"/>
            <a:ext cx="1975893" cy="2921023"/>
          </a:xfrm>
          <a:prstGeom prst="rect">
            <a:avLst/>
          </a:prstGeom>
        </p:spPr>
      </p:pic>
      <p:pic>
        <p:nvPicPr>
          <p:cNvPr id="4" name="Picture 3" descr="A black and orange text&#10;&#10;Description automatically generated">
            <a:extLst>
              <a:ext uri="{FF2B5EF4-FFF2-40B4-BE49-F238E27FC236}">
                <a16:creationId xmlns:a16="http://schemas.microsoft.com/office/drawing/2014/main" id="{B8738DCD-C021-DD3D-7A02-783D79ED12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59140"/>
            <a:ext cx="12192000" cy="2939719"/>
          </a:xfrm>
          <a:prstGeom prst="rect">
            <a:avLst/>
          </a:prstGeom>
        </p:spPr>
      </p:pic>
    </p:spTree>
    <p:extLst>
      <p:ext uri="{BB962C8B-B14F-4D97-AF65-F5344CB8AC3E}">
        <p14:creationId xmlns:p14="http://schemas.microsoft.com/office/powerpoint/2010/main" val="1178900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755650" y="372407"/>
            <a:ext cx="10874199" cy="1035338"/>
            <a:chOff x="-10886" y="3843650"/>
            <a:chExt cx="17501419"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593806" y="4032838"/>
              <a:ext cx="16764002" cy="1061829"/>
            </a:xfrm>
            <a:prstGeom prst="rect">
              <a:avLst/>
            </a:prstGeom>
            <a:noFill/>
          </p:spPr>
          <p:txBody>
            <a:bodyPr wrap="square">
              <a:spAutoFit/>
            </a:bodyPr>
            <a:lstStyle/>
            <a:p>
              <a:pPr algn="just" defTabSz="609630"/>
              <a:r>
                <a:rPr lang="en-US" sz="4000" dirty="0">
                  <a:solidFill>
                    <a:srgbClr val="000000"/>
                  </a:solidFill>
                  <a:latin typeface="Cambria" panose="02040503050406030204" pitchFamily="18" charset="0"/>
                  <a:ea typeface="Cambria" panose="02040503050406030204" pitchFamily="18" charset="0"/>
                </a:rPr>
                <a:t>1. </a:t>
              </a:r>
              <a:r>
                <a:rPr lang="vi-VN" sz="4000" dirty="0">
                  <a:solidFill>
                    <a:srgbClr val="000000"/>
                  </a:solidFill>
                  <a:latin typeface="Cambria" panose="02040503050406030204" pitchFamily="18" charset="0"/>
                  <a:ea typeface="Cambria" panose="02040503050406030204" pitchFamily="18" charset="0"/>
                </a:rPr>
                <a:t>Chọn những từ đồng nghĩa với từ đơn sơ.</a:t>
              </a:r>
            </a:p>
          </p:txBody>
        </p:sp>
      </p:grpSp>
      <p:sp>
        <p:nvSpPr>
          <p:cNvPr id="5" name="Rectangle: Rounded Corners 4">
            <a:extLst>
              <a:ext uri="{FF2B5EF4-FFF2-40B4-BE49-F238E27FC236}">
                <a16:creationId xmlns:a16="http://schemas.microsoft.com/office/drawing/2014/main" id="{6AB5ACEC-3AA3-43CE-71C6-67BFE7D0133F}"/>
              </a:ext>
            </a:extLst>
          </p:cNvPr>
          <p:cNvSpPr/>
          <p:nvPr/>
        </p:nvSpPr>
        <p:spPr>
          <a:xfrm>
            <a:off x="777240" y="186309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đơn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giản</a:t>
            </a:r>
            <a:endParaRPr lang="en-US" sz="3200"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105EC03-62EB-AAD2-4D95-CDF2C3B97099}"/>
              </a:ext>
            </a:extLst>
          </p:cNvPr>
          <p:cNvSpPr/>
          <p:nvPr/>
        </p:nvSpPr>
        <p:spPr>
          <a:xfrm>
            <a:off x="4263390" y="187452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đơn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độc</a:t>
            </a: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52ED0C88-052C-E52D-C711-92322A8C0209}"/>
              </a:ext>
            </a:extLst>
          </p:cNvPr>
          <p:cNvSpPr/>
          <p:nvPr/>
        </p:nvSpPr>
        <p:spPr>
          <a:xfrm>
            <a:off x="7623810" y="185166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mộc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mạc</a:t>
            </a:r>
            <a:endParaRPr lang="en-US" sz="32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D438B8D6-9C61-5DE4-6E04-587FFFF061BF}"/>
              </a:ext>
            </a:extLst>
          </p:cNvPr>
          <p:cNvSpPr/>
          <p:nvPr/>
        </p:nvSpPr>
        <p:spPr>
          <a:xfrm>
            <a:off x="3097530" y="290322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sơ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lược</a:t>
            </a:r>
            <a:endParaRPr lang="en-US" sz="3200"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9ED337F-DFFC-1F09-3FA4-6C21BDE827B4}"/>
              </a:ext>
            </a:extLst>
          </p:cNvPr>
          <p:cNvSpPr/>
          <p:nvPr/>
        </p:nvSpPr>
        <p:spPr>
          <a:xfrm>
            <a:off x="6823710" y="292608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giản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dị</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B67263EF-07CC-B5C0-2FB1-4338A3A0933C}"/>
              </a:ext>
            </a:extLst>
          </p:cNvPr>
          <p:cNvSpPr/>
          <p:nvPr/>
        </p:nvSpPr>
        <p:spPr>
          <a:xfrm>
            <a:off x="628650" y="166878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AF0F347-68B3-6AFB-60D0-3DCD778973EA}"/>
              </a:ext>
            </a:extLst>
          </p:cNvPr>
          <p:cNvSpPr/>
          <p:nvPr/>
        </p:nvSpPr>
        <p:spPr>
          <a:xfrm>
            <a:off x="7315200" y="160020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9589524-8AE5-FFFC-92B9-BCD871B2BA32}"/>
              </a:ext>
            </a:extLst>
          </p:cNvPr>
          <p:cNvSpPr/>
          <p:nvPr/>
        </p:nvSpPr>
        <p:spPr>
          <a:xfrm>
            <a:off x="6446520" y="275463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755650" y="372408"/>
            <a:ext cx="10874199" cy="2062182"/>
            <a:chOff x="-10886" y="3843650"/>
            <a:chExt cx="17501419" cy="217434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593806" y="4032838"/>
              <a:ext cx="16764002" cy="1985159"/>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Đặt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nghĩa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5F56725A-3CB6-F4A6-136E-00927F057E60}"/>
              </a:ext>
            </a:extLst>
          </p:cNvPr>
          <p:cNvPicPr>
            <a:picLocks noChangeAspect="1"/>
          </p:cNvPicPr>
          <p:nvPr/>
        </p:nvPicPr>
        <p:blipFill>
          <a:blip r:embed="rId2"/>
          <a:stretch>
            <a:fillRect/>
          </a:stretch>
        </p:blipFill>
        <p:spPr>
          <a:xfrm>
            <a:off x="2525077" y="2092642"/>
            <a:ext cx="6981825" cy="2809875"/>
          </a:xfrm>
          <a:prstGeom prst="rect">
            <a:avLst/>
          </a:prstGeom>
        </p:spPr>
      </p:pic>
      <p:sp>
        <p:nvSpPr>
          <p:cNvPr id="16" name="TextBox 15">
            <a:extLst>
              <a:ext uri="{FF2B5EF4-FFF2-40B4-BE49-F238E27FC236}">
                <a16:creationId xmlns:a16="http://schemas.microsoft.com/office/drawing/2014/main" id="{09F28971-3651-A6E0-4205-8CD8DA93F548}"/>
              </a:ext>
            </a:extLst>
          </p:cNvPr>
          <p:cNvSpPr txBox="1"/>
          <p:nvPr/>
        </p:nvSpPr>
        <p:spPr>
          <a:xfrm>
            <a:off x="525780" y="4926330"/>
            <a:ext cx="11498580" cy="2074414"/>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Người dân nơi quê tôi đã quen với nếp sống </a:t>
            </a:r>
            <a:r>
              <a:rPr lang="nl-NL" sz="2800" b="1" dirty="0">
                <a:solidFill>
                  <a:srgbClr val="FF0000"/>
                </a:solidFill>
                <a:effectLst/>
                <a:latin typeface="Cambria" panose="02040503050406030204" pitchFamily="18" charset="0"/>
                <a:ea typeface="Cambria" panose="02040503050406030204" pitchFamily="18" charset="0"/>
              </a:rPr>
              <a:t>giản dị.</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Mẹ dạy em những công việc nhà </a:t>
            </a:r>
            <a:r>
              <a:rPr lang="nl-NL" sz="2800" b="1" dirty="0">
                <a:solidFill>
                  <a:srgbClr val="FF0000"/>
                </a:solidFill>
                <a:effectLst/>
                <a:latin typeface="Cambria" panose="02040503050406030204" pitchFamily="18" charset="0"/>
                <a:ea typeface="Cambria" panose="02040503050406030204" pitchFamily="18" charset="0"/>
              </a:rPr>
              <a:t>đơn giản, </a:t>
            </a:r>
            <a:r>
              <a:rPr lang="nl-NL" sz="2800" dirty="0">
                <a:solidFill>
                  <a:srgbClr val="FF0000"/>
                </a:solidFill>
                <a:effectLst/>
                <a:latin typeface="Cambria" panose="02040503050406030204" pitchFamily="18" charset="0"/>
                <a:ea typeface="Cambria" panose="02040503050406030204" pitchFamily="18" charset="0"/>
              </a:rPr>
              <a:t>vừa sức mà em có thể làm.</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Những món quà quê sao mà </a:t>
            </a:r>
            <a:r>
              <a:rPr lang="nl-NL" sz="2800" b="1" dirty="0">
                <a:solidFill>
                  <a:srgbClr val="FF0000"/>
                </a:solidFill>
                <a:effectLst/>
                <a:latin typeface="Cambria" panose="02040503050406030204" pitchFamily="18" charset="0"/>
                <a:ea typeface="Cambria" panose="02040503050406030204" pitchFamily="18" charset="0"/>
              </a:rPr>
              <a:t>mộc mạc</a:t>
            </a:r>
            <a:r>
              <a:rPr lang="nl-NL" sz="2800" dirty="0">
                <a:solidFill>
                  <a:srgbClr val="FF0000"/>
                </a:solidFill>
                <a:effectLst/>
                <a:latin typeface="Cambria" panose="02040503050406030204" pitchFamily="18" charset="0"/>
                <a:ea typeface="Cambria" panose="02040503050406030204" pitchFamily="18" charset="0"/>
              </a:rPr>
              <a:t>, ngon lành.</a:t>
            </a:r>
            <a:endParaRPr lang="en-US" sz="2800" dirty="0">
              <a:solidFill>
                <a:srgbClr val="FF0000"/>
              </a:solidFill>
              <a:effectLst/>
              <a:latin typeface="Cambria" panose="02040503050406030204" pitchFamily="18" charset="0"/>
              <a:ea typeface="Cambria" panose="02040503050406030204" pitchFamily="18" charset="0"/>
            </a:endParaRP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9777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图片 20"/>
          <p:cNvPicPr>
            <a:picLocks noChangeAspect="1"/>
          </p:cNvPicPr>
          <p:nvPr/>
        </p:nvPicPr>
        <p:blipFill rotWithShape="1">
          <a:blip r:embed="rId3" cstate="screen"/>
          <a:srcRect/>
          <a:stretch>
            <a:fillRect/>
          </a:stretch>
        </p:blipFill>
        <p:spPr>
          <a:xfrm>
            <a:off x="178011" y="4071069"/>
            <a:ext cx="11939563" cy="2786931"/>
          </a:xfrm>
          <a:prstGeom prst="rect">
            <a:avLst/>
          </a:prstGeom>
        </p:spPr>
      </p:pic>
      <p:pic>
        <p:nvPicPr>
          <p:cNvPr id="3" name="Picture 2" descr="A group of blue and pink letters&#10;&#10;Description automatically generated">
            <a:extLst>
              <a:ext uri="{FF2B5EF4-FFF2-40B4-BE49-F238E27FC236}">
                <a16:creationId xmlns:a16="http://schemas.microsoft.com/office/drawing/2014/main" id="{10ACCA38-73FB-5E77-CEAC-04982D91A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138" y="1835533"/>
            <a:ext cx="9510584" cy="2889754"/>
          </a:xfrm>
          <a:prstGeom prst="rect">
            <a:avLst/>
          </a:prstGeom>
        </p:spPr>
      </p:pic>
    </p:spTree>
    <p:extLst>
      <p:ext uri="{BB962C8B-B14F-4D97-AF65-F5344CB8AC3E}">
        <p14:creationId xmlns:p14="http://schemas.microsoft.com/office/powerpoint/2010/main" val="159588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89140" y="3274375"/>
            <a:ext cx="2482940" cy="3583625"/>
          </a:xfrm>
          <a:prstGeom prst="rect">
            <a:avLst/>
          </a:prstGeom>
        </p:spPr>
      </p:pic>
      <p:sp>
        <p:nvSpPr>
          <p:cNvPr id="13" name="Speech Bubble: Rectangle with Corners Rounded 12">
            <a:extLst>
              <a:ext uri="{FF2B5EF4-FFF2-40B4-BE49-F238E27FC236}">
                <a16:creationId xmlns:a16="http://schemas.microsoft.com/office/drawing/2014/main" id="{E4009058-943E-499A-CDC4-7432E76C9C78}"/>
              </a:ext>
            </a:extLst>
          </p:cNvPr>
          <p:cNvSpPr/>
          <p:nvPr/>
        </p:nvSpPr>
        <p:spPr>
          <a:xfrm>
            <a:off x="2034540" y="1143000"/>
            <a:ext cx="9281160" cy="1931670"/>
          </a:xfrm>
          <a:prstGeom prst="wedgeRoundRectCallout">
            <a:avLst>
              <a:gd name="adj1" fmla="val -33478"/>
              <a:gd name="adj2" fmla="val 7847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Nói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việc</a:t>
            </a:r>
            <a:r>
              <a:rPr lang="en-US" sz="4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14391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4944020" y="3274375"/>
            <a:ext cx="2482940" cy="3583625"/>
          </a:xfrm>
          <a:prstGeom prst="rect">
            <a:avLst/>
          </a:prstGeom>
        </p:spPr>
      </p:pic>
      <p:pic>
        <p:nvPicPr>
          <p:cNvPr id="6" name="Picture 5">
            <a:extLst>
              <a:ext uri="{FF2B5EF4-FFF2-40B4-BE49-F238E27FC236}">
                <a16:creationId xmlns:a16="http://schemas.microsoft.com/office/drawing/2014/main" id="{028255F2-E726-E95A-F07D-061CC97DAA81}"/>
              </a:ext>
            </a:extLst>
          </p:cNvPr>
          <p:cNvPicPr>
            <a:picLocks noChangeAspect="1"/>
          </p:cNvPicPr>
          <p:nvPr/>
        </p:nvPicPr>
        <p:blipFill>
          <a:blip r:embed="rId6"/>
          <a:stretch>
            <a:fillRect/>
          </a:stretch>
        </p:blipFill>
        <p:spPr>
          <a:xfrm>
            <a:off x="247650" y="1372096"/>
            <a:ext cx="12192000" cy="1554480"/>
          </a:xfrm>
          <a:prstGeom prst="rect">
            <a:avLst/>
          </a:prstGeom>
        </p:spPr>
      </p:pic>
    </p:spTree>
    <p:extLst>
      <p:ext uri="{BB962C8B-B14F-4D97-AF65-F5344CB8AC3E}">
        <p14:creationId xmlns:p14="http://schemas.microsoft.com/office/powerpoint/2010/main" val="391249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13">
            <a:extLst>
              <a:ext uri="{FF2B5EF4-FFF2-40B4-BE49-F238E27FC236}">
                <a16:creationId xmlns:a16="http://schemas.microsoft.com/office/drawing/2014/main" id="{00F3902F-A979-7CB7-90C6-C2A826A3F217}"/>
              </a:ext>
            </a:extLst>
          </p:cNvPr>
          <p:cNvGrpSpPr/>
          <p:nvPr/>
        </p:nvGrpSpPr>
        <p:grpSpPr>
          <a:xfrm>
            <a:off x="1075349" y="836657"/>
            <a:ext cx="10041301" cy="1223294"/>
            <a:chOff x="1575311" y="330729"/>
            <a:chExt cx="11171227" cy="1223294"/>
          </a:xfrm>
        </p:grpSpPr>
        <p:sp>
          <p:nvSpPr>
            <p:cNvPr id="5" name="TextBox 8">
              <a:extLst>
                <a:ext uri="{FF2B5EF4-FFF2-40B4-BE49-F238E27FC236}">
                  <a16:creationId xmlns:a16="http://schemas.microsoft.com/office/drawing/2014/main" id="{302DE43E-B382-D1B7-10F1-17E5DE6FC32F}"/>
                </a:ext>
              </a:extLst>
            </p:cNvPr>
            <p:cNvSpPr txBox="1"/>
            <p:nvPr/>
          </p:nvSpPr>
          <p:spPr>
            <a:xfrm>
              <a:off x="1575311" y="446027"/>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 CỦA BÀI</a:t>
              </a:r>
            </a:p>
          </p:txBody>
        </p:sp>
        <p:sp>
          <p:nvSpPr>
            <p:cNvPr id="6" name="TextBox 12">
              <a:extLst>
                <a:ext uri="{FF2B5EF4-FFF2-40B4-BE49-F238E27FC236}">
                  <a16:creationId xmlns:a16="http://schemas.microsoft.com/office/drawing/2014/main" id="{849222D2-B623-E403-0FE9-1C2BB1C4B5BE}"/>
                </a:ext>
              </a:extLst>
            </p:cNvPr>
            <p:cNvSpPr txBox="1"/>
            <p:nvPr/>
          </p:nvSpPr>
          <p:spPr>
            <a:xfrm>
              <a:off x="1575311" y="330729"/>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B</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À</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endParaRPr kumimoji="0" lang="sv-SE" sz="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id="{AB0876DE-9C8D-447C-1E87-3C837527F016}"/>
              </a:ext>
            </a:extLst>
          </p:cNvPr>
          <p:cNvSpPr txBox="1"/>
          <p:nvPr/>
        </p:nvSpPr>
        <p:spPr>
          <a:xfrm>
            <a:off x="1225762" y="2244196"/>
            <a:ext cx="997941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sp>
        <p:nvSpPr>
          <p:cNvPr id="2" name="Rectangle: Rounded Corners 1">
            <a:extLst>
              <a:ext uri="{FF2B5EF4-FFF2-40B4-BE49-F238E27FC236}">
                <a16:creationId xmlns:a16="http://schemas.microsoft.com/office/drawing/2014/main" id="{04C6E390-4D77-CAD2-9044-51E67E36A71D}"/>
              </a:ext>
            </a:extLst>
          </p:cNvPr>
          <p:cNvSpPr/>
          <p:nvPr/>
        </p:nvSpPr>
        <p:spPr>
          <a:xfrm>
            <a:off x="285750" y="297180"/>
            <a:ext cx="11635740" cy="62407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DF242760-28B8-DB7F-FC58-268BF4F217D0}"/>
              </a:ext>
            </a:extLst>
          </p:cNvPr>
          <p:cNvPicPr>
            <a:picLocks noChangeAspect="1"/>
          </p:cNvPicPr>
          <p:nvPr/>
        </p:nvPicPr>
        <p:blipFill>
          <a:blip r:embed="rId4"/>
          <a:stretch>
            <a:fillRect/>
          </a:stretch>
        </p:blipFill>
        <p:spPr>
          <a:xfrm>
            <a:off x="3641380" y="0"/>
            <a:ext cx="5023539" cy="1609483"/>
          </a:xfrm>
          <a:prstGeom prst="rect">
            <a:avLst/>
          </a:prstGeom>
        </p:spPr>
      </p:pic>
      <p:sp>
        <p:nvSpPr>
          <p:cNvPr id="9" name="TextBox 8">
            <a:extLst>
              <a:ext uri="{FF2B5EF4-FFF2-40B4-BE49-F238E27FC236}">
                <a16:creationId xmlns:a16="http://schemas.microsoft.com/office/drawing/2014/main" id="{FF259A74-F34C-1BAD-182B-65AEF090F2BE}"/>
              </a:ext>
            </a:extLst>
          </p:cNvPr>
          <p:cNvSpPr txBox="1"/>
          <p:nvPr/>
        </p:nvSpPr>
        <p:spPr>
          <a:xfrm>
            <a:off x="5383530" y="925830"/>
            <a:ext cx="3394710"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t>
            </a:r>
            <a:r>
              <a:rPr lang="en-US" sz="3200" b="0" i="0" dirty="0" err="1">
                <a:solidFill>
                  <a:srgbClr val="000000"/>
                </a:solidFill>
                <a:effectLst/>
                <a:latin typeface="Cambria" panose="02040503050406030204" pitchFamily="18" charset="0"/>
                <a:ea typeface="Cambria" panose="02040503050406030204" pitchFamily="18" charset="0"/>
              </a:rPr>
              <a:t>Trích</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6EF84E76-4E23-E931-51E3-E7DD495A35EF}"/>
              </a:ext>
            </a:extLst>
          </p:cNvPr>
          <p:cNvPicPr>
            <a:picLocks noChangeAspect="1"/>
          </p:cNvPicPr>
          <p:nvPr/>
        </p:nvPicPr>
        <p:blipFill>
          <a:blip r:embed="rId5"/>
          <a:stretch>
            <a:fillRect/>
          </a:stretch>
        </p:blipFill>
        <p:spPr>
          <a:xfrm>
            <a:off x="9086850" y="609600"/>
            <a:ext cx="3105150" cy="6248400"/>
          </a:xfrm>
          <a:prstGeom prst="rect">
            <a:avLst/>
          </a:prstGeom>
        </p:spPr>
      </p:pic>
      <p:sp>
        <p:nvSpPr>
          <p:cNvPr id="15" name="TextBox 14">
            <a:extLst>
              <a:ext uri="{FF2B5EF4-FFF2-40B4-BE49-F238E27FC236}">
                <a16:creationId xmlns:a16="http://schemas.microsoft.com/office/drawing/2014/main" id="{AFBE152E-A0E5-370C-AB36-69AA1ADB8D50}"/>
              </a:ext>
            </a:extLst>
          </p:cNvPr>
          <p:cNvSpPr txBox="1"/>
          <p:nvPr/>
        </p:nvSpPr>
        <p:spPr>
          <a:xfrm>
            <a:off x="708660" y="1417320"/>
            <a:ext cx="6423660" cy="4893647"/>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Các anh đi</a:t>
            </a:r>
          </a:p>
          <a:p>
            <a:pPr algn="just"/>
            <a:r>
              <a:rPr lang="vi-VN" sz="2400" b="0" i="0" dirty="0">
                <a:solidFill>
                  <a:srgbClr val="000000"/>
                </a:solidFill>
                <a:effectLst/>
                <a:latin typeface="Cambria" panose="02040503050406030204" pitchFamily="18" charset="0"/>
                <a:ea typeface="Cambria" panose="02040503050406030204" pitchFamily="18" charset="0"/>
              </a:rPr>
              <a:t>Ngày ấy đã lâu rồi</a:t>
            </a:r>
          </a:p>
          <a:p>
            <a:pPr algn="just"/>
            <a:r>
              <a:rPr lang="vi-VN" sz="2400" b="0" i="0" dirty="0">
                <a:solidFill>
                  <a:srgbClr val="000000"/>
                </a:solidFill>
                <a:effectLst/>
                <a:latin typeface="Cambria" panose="02040503050406030204" pitchFamily="18" charset="0"/>
                <a:ea typeface="Cambria" panose="02040503050406030204" pitchFamily="18" charset="0"/>
              </a:rPr>
              <a:t>Xóm làng tôi còn nhớ mãi.</a:t>
            </a:r>
          </a:p>
          <a:p>
            <a:pPr algn="just"/>
            <a:r>
              <a:rPr lang="vi-VN" sz="2400" b="0" i="0" dirty="0">
                <a:solidFill>
                  <a:srgbClr val="000000"/>
                </a:solidFill>
                <a:effectLst/>
                <a:latin typeface="Cambria" panose="02040503050406030204" pitchFamily="18" charset="0"/>
                <a:ea typeface="Cambria" panose="02040503050406030204" pitchFamily="18" charset="0"/>
              </a:rPr>
              <a:t>Các anh đi</a:t>
            </a:r>
          </a:p>
          <a:p>
            <a:pPr algn="just"/>
            <a:r>
              <a:rPr lang="vi-VN" sz="2400" b="0" i="0" dirty="0">
                <a:solidFill>
                  <a:srgbClr val="000000"/>
                </a:solidFill>
                <a:effectLst/>
                <a:latin typeface="Cambria" panose="02040503050406030204" pitchFamily="18" charset="0"/>
                <a:ea typeface="Cambria" panose="02040503050406030204" pitchFamily="18" charset="0"/>
              </a:rPr>
              <a:t>Bao giờ trở lại</a:t>
            </a:r>
          </a:p>
          <a:p>
            <a:pPr algn="just"/>
            <a:r>
              <a:rPr lang="vi-VN" sz="2400" b="0" i="0" dirty="0">
                <a:solidFill>
                  <a:srgbClr val="000000"/>
                </a:solidFill>
                <a:effectLst/>
                <a:latin typeface="Cambria" panose="02040503050406030204" pitchFamily="18" charset="0"/>
                <a:ea typeface="Cambria" panose="02040503050406030204" pitchFamily="18" charset="0"/>
              </a:rPr>
              <a:t>Xóm làng tôi trai gái vẫn chờ mong...</a:t>
            </a:r>
          </a:p>
          <a:p>
            <a:pPr algn="just"/>
            <a:r>
              <a:rPr lang="vi-VN" sz="2400" b="0" i="0" dirty="0">
                <a:solidFill>
                  <a:srgbClr val="000000"/>
                </a:solidFill>
                <a:effectLst/>
                <a:latin typeface="Cambria" panose="02040503050406030204" pitchFamily="18" charset="0"/>
                <a:ea typeface="Cambria" panose="02040503050406030204" pitchFamily="18" charset="0"/>
              </a:rPr>
              <a:t>Các anh về mái ấm nhà vui</a:t>
            </a:r>
          </a:p>
          <a:p>
            <a:pPr algn="just"/>
            <a:r>
              <a:rPr lang="vi-VN" sz="2400" b="0" i="0" dirty="0">
                <a:solidFill>
                  <a:srgbClr val="000000"/>
                </a:solidFill>
                <a:effectLst/>
                <a:latin typeface="Cambria" panose="02040503050406030204" pitchFamily="18" charset="0"/>
                <a:ea typeface="Cambria" panose="02040503050406030204" pitchFamily="18" charset="0"/>
              </a:rPr>
              <a:t>Tiếng hát câu cười</a:t>
            </a:r>
          </a:p>
          <a:p>
            <a:pPr algn="just"/>
            <a:r>
              <a:rPr lang="vi-VN" sz="2400" b="0" i="0" dirty="0">
                <a:solidFill>
                  <a:srgbClr val="000000"/>
                </a:solidFill>
                <a:effectLst/>
                <a:latin typeface="Cambria" panose="02040503050406030204" pitchFamily="18" charset="0"/>
                <a:ea typeface="Cambria" panose="02040503050406030204" pitchFamily="18" charset="0"/>
              </a:rPr>
              <a:t>Rộn ràng xóm nhỏ</a:t>
            </a:r>
          </a:p>
          <a:p>
            <a:pPr algn="just"/>
            <a:r>
              <a:rPr lang="vi-VN" sz="2400" b="0" i="0" dirty="0">
                <a:solidFill>
                  <a:srgbClr val="000000"/>
                </a:solidFill>
                <a:effectLst/>
                <a:latin typeface="Cambria" panose="02040503050406030204" pitchFamily="18" charset="0"/>
                <a:ea typeface="Cambria" panose="02040503050406030204" pitchFamily="18" charset="0"/>
              </a:rPr>
              <a:t>Các anh về tưng bừng trước ngõ,</a:t>
            </a:r>
          </a:p>
          <a:p>
            <a:pPr algn="just"/>
            <a:r>
              <a:rPr lang="vi-VN" sz="2400" b="0" i="0" dirty="0">
                <a:solidFill>
                  <a:srgbClr val="000000"/>
                </a:solidFill>
                <a:effectLst/>
                <a:latin typeface="Cambria" panose="02040503050406030204" pitchFamily="18" charset="0"/>
                <a:ea typeface="Cambria" panose="02040503050406030204" pitchFamily="18" charset="0"/>
              </a:rPr>
              <a:t>Lớp lớp đàn em hớn hở theo sau</a:t>
            </a:r>
          </a:p>
          <a:p>
            <a:pPr algn="just"/>
            <a:r>
              <a:rPr lang="vi-VN" sz="2400" b="0" i="0" dirty="0">
                <a:solidFill>
                  <a:srgbClr val="000000"/>
                </a:solidFill>
                <a:effectLst/>
                <a:latin typeface="Cambria" panose="02040503050406030204" pitchFamily="18" charset="0"/>
                <a:ea typeface="Cambria" panose="02040503050406030204" pitchFamily="18" charset="0"/>
              </a:rPr>
              <a:t>Mẹ già bịn rịn áo nâu</a:t>
            </a:r>
          </a:p>
          <a:p>
            <a:pPr algn="just"/>
            <a:r>
              <a:rPr lang="vi-VN" sz="2400" b="0" i="0" dirty="0">
                <a:solidFill>
                  <a:srgbClr val="000000"/>
                </a:solidFill>
                <a:effectLst/>
                <a:latin typeface="Cambria" panose="02040503050406030204" pitchFamily="18" charset="0"/>
                <a:ea typeface="Cambria" panose="02040503050406030204" pitchFamily="18" charset="0"/>
              </a:rPr>
              <a:t>Vui đàn con ở rừng sâu mới về.</a:t>
            </a:r>
          </a:p>
        </p:txBody>
      </p:sp>
      <p:sp>
        <p:nvSpPr>
          <p:cNvPr id="16" name="TextBox 15">
            <a:extLst>
              <a:ext uri="{FF2B5EF4-FFF2-40B4-BE49-F238E27FC236}">
                <a16:creationId xmlns:a16="http://schemas.microsoft.com/office/drawing/2014/main" id="{8DF0A5BE-0B2D-B2AD-5B36-713BBFDF8226}"/>
              </a:ext>
            </a:extLst>
          </p:cNvPr>
          <p:cNvSpPr txBox="1"/>
          <p:nvPr/>
        </p:nvSpPr>
        <p:spPr>
          <a:xfrm>
            <a:off x="5768340" y="1577340"/>
            <a:ext cx="6423660" cy="378565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Từ lưng đèo</a:t>
            </a:r>
          </a:p>
          <a:p>
            <a:pPr algn="just"/>
            <a:r>
              <a:rPr lang="vi-VN" sz="2400" b="0" i="0" dirty="0">
                <a:solidFill>
                  <a:srgbClr val="000000"/>
                </a:solidFill>
                <a:effectLst/>
                <a:latin typeface="Cambria" panose="02040503050406030204" pitchFamily="18" charset="0"/>
                <a:ea typeface="Cambria" panose="02040503050406030204" pitchFamily="18" charset="0"/>
              </a:rPr>
              <a:t>Dốc núi mù che,</a:t>
            </a:r>
          </a:p>
          <a:p>
            <a:pPr algn="just"/>
            <a:r>
              <a:rPr lang="vi-VN" sz="2400" b="0" i="0" dirty="0">
                <a:solidFill>
                  <a:srgbClr val="000000"/>
                </a:solidFill>
                <a:effectLst/>
                <a:latin typeface="Cambria" panose="02040503050406030204" pitchFamily="18" charset="0"/>
                <a:ea typeface="Cambria" panose="02040503050406030204" pitchFamily="18" charset="0"/>
              </a:rPr>
              <a:t>Các anh về</a:t>
            </a:r>
          </a:p>
          <a:p>
            <a:pPr algn="just"/>
            <a:r>
              <a:rPr lang="vi-VN" sz="2400" b="0" i="0" dirty="0">
                <a:solidFill>
                  <a:srgbClr val="000000"/>
                </a:solidFill>
                <a:effectLst/>
                <a:latin typeface="Cambria" panose="02040503050406030204" pitchFamily="18" charset="0"/>
                <a:ea typeface="Cambria" panose="02040503050406030204" pitchFamily="18" charset="0"/>
              </a:rPr>
              <a:t>Xôn xao làng tôi bé nhỏ.</a:t>
            </a:r>
          </a:p>
          <a:p>
            <a:pPr algn="just"/>
            <a:r>
              <a:rPr lang="vi-VN" sz="2400" b="0" i="0" dirty="0">
                <a:solidFill>
                  <a:srgbClr val="000000"/>
                </a:solidFill>
                <a:effectLst/>
                <a:latin typeface="Cambria" panose="02040503050406030204" pitchFamily="18" charset="0"/>
                <a:ea typeface="Cambria" panose="02040503050406030204" pitchFamily="18" charset="0"/>
              </a:rPr>
              <a:t>Nhà lá đơn sơ,</a:t>
            </a:r>
          </a:p>
          <a:p>
            <a:pPr algn="just"/>
            <a:r>
              <a:rPr lang="vi-VN" sz="2400" b="0" i="0" dirty="0">
                <a:solidFill>
                  <a:srgbClr val="000000"/>
                </a:solidFill>
                <a:effectLst/>
                <a:latin typeface="Cambria" panose="02040503050406030204" pitchFamily="18" charset="0"/>
                <a:ea typeface="Cambria" panose="02040503050406030204" pitchFamily="18" charset="0"/>
              </a:rPr>
              <a:t>Nhưng tấm lòng rộng mở,</a:t>
            </a:r>
          </a:p>
          <a:p>
            <a:pPr algn="just"/>
            <a:r>
              <a:rPr lang="vi-VN" sz="2400" b="0" i="0" dirty="0">
                <a:solidFill>
                  <a:srgbClr val="000000"/>
                </a:solidFill>
                <a:effectLst/>
                <a:latin typeface="Cambria" panose="02040503050406030204" pitchFamily="18" charset="0"/>
                <a:ea typeface="Cambria" panose="02040503050406030204" pitchFamily="18" charset="0"/>
              </a:rPr>
              <a:t>Nồi cơm nấu dở</a:t>
            </a:r>
          </a:p>
          <a:p>
            <a:pPr algn="just"/>
            <a:r>
              <a:rPr lang="vi-VN" sz="2400" b="0" i="0" dirty="0">
                <a:solidFill>
                  <a:srgbClr val="000000"/>
                </a:solidFill>
                <a:effectLst/>
                <a:latin typeface="Cambria" panose="02040503050406030204" pitchFamily="18" charset="0"/>
                <a:ea typeface="Cambria" panose="02040503050406030204" pitchFamily="18" charset="0"/>
              </a:rPr>
              <a:t>Bát nước chè xanh</a:t>
            </a:r>
          </a:p>
          <a:p>
            <a:pPr algn="just"/>
            <a:r>
              <a:rPr lang="vi-VN" sz="2400" b="0" i="0" dirty="0">
                <a:solidFill>
                  <a:srgbClr val="000000"/>
                </a:solidFill>
                <a:effectLst/>
                <a:latin typeface="Cambria" panose="02040503050406030204" pitchFamily="18" charset="0"/>
                <a:ea typeface="Cambria" panose="02040503050406030204" pitchFamily="18" charset="0"/>
              </a:rPr>
              <a:t>Ngôi vui kể chuyện tâm tình bên nhau.</a:t>
            </a:r>
          </a:p>
          <a:p>
            <a:pPr algn="just"/>
            <a:r>
              <a:rPr lang="vi-VN" sz="2400" b="0" i="0" dirty="0">
                <a:solidFill>
                  <a:srgbClr val="000000"/>
                </a:solidFill>
                <a:effectLst/>
                <a:latin typeface="Cambria" panose="02040503050406030204" pitchFamily="18" charset="0"/>
                <a:ea typeface="Cambria" panose="02040503050406030204" pitchFamily="18" charset="0"/>
              </a:rPr>
              <a:t>(Hoàng Trung Thông)</a:t>
            </a:r>
          </a:p>
        </p:txBody>
      </p:sp>
    </p:spTree>
    <p:extLst>
      <p:ext uri="{BB962C8B-B14F-4D97-AF65-F5344CB8AC3E}">
        <p14:creationId xmlns:p14="http://schemas.microsoft.com/office/powerpoint/2010/main" val="1731312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sp>
        <p:nvSpPr>
          <p:cNvPr id="17" name="文本框 16">
            <a:extLst>
              <a:ext uri="{FF2B5EF4-FFF2-40B4-BE49-F238E27FC236}">
                <a16:creationId xmlns:a16="http://schemas.microsoft.com/office/drawing/2014/main" id="{2C323B98-995C-EEE7-CE10-B7859E372660}"/>
              </a:ext>
            </a:extLst>
          </p:cNvPr>
          <p:cNvSpPr txBox="1"/>
          <p:nvPr/>
        </p:nvSpPr>
        <p:spPr>
          <a:xfrm>
            <a:off x="3598215" y="2315953"/>
            <a:ext cx="7866075" cy="1077218"/>
          </a:xfrm>
          <a:prstGeom prst="rect">
            <a:avLst/>
          </a:prstGeom>
          <a:solidFill>
            <a:schemeClr val="accent4">
              <a:lumMod val="20000"/>
              <a:lumOff val="80000"/>
            </a:schemeClr>
          </a:solidFill>
          <a:ln>
            <a:solidFill>
              <a:schemeClr val="accent6">
                <a:lumMod val="75000"/>
              </a:schemeClr>
            </a:solidFill>
            <a:prstDash val="lgDashDot"/>
          </a:ln>
        </p:spPr>
        <p:txBody>
          <a:bodyPr wrap="square" rtlCol="0">
            <a:spAutoFit/>
          </a:bodyPr>
          <a:lstStyle/>
          <a:p>
            <a:pPr lvl="0">
              <a:defRPr/>
            </a:pPr>
            <a:r>
              <a:rPr lang="vi-VN" sz="3200" i="1" dirty="0">
                <a:latin typeface="Calibri" panose="020F0502020204030204" pitchFamily="34" charset="0"/>
                <a:cs typeface="Calibri" panose="020F0502020204030204" pitchFamily="34" charset="0"/>
              </a:rPr>
              <a:t>Đoạn 1: Từ đầu đến chờ mong (6 dòng thơ đầu)</a:t>
            </a:r>
            <a:endParaRPr kumimoji="0" lang="zh-CN" altLang="en-US" sz="4800" b="0" i="1"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52号-机甲超级黑" panose="00000500000000000000" pitchFamily="2" charset="-122"/>
              <a:cs typeface="Calibri" panose="020F0502020204030204" pitchFamily="34" charset="0"/>
              <a:sym typeface="Arial" panose="020B0604020202020204" pitchFamily="34" charset="0"/>
            </a:endParaRPr>
          </a:p>
        </p:txBody>
      </p:sp>
      <p:sp>
        <p:nvSpPr>
          <p:cNvPr id="28" name="文本框 41">
            <a:extLst>
              <a:ext uri="{FF2B5EF4-FFF2-40B4-BE49-F238E27FC236}">
                <a16:creationId xmlns:a16="http://schemas.microsoft.com/office/drawing/2014/main" id="{7E1C6855-9BC9-D79E-1F3D-F7E0929CCA5F}"/>
              </a:ext>
            </a:extLst>
          </p:cNvPr>
          <p:cNvSpPr txBox="1"/>
          <p:nvPr/>
        </p:nvSpPr>
        <p:spPr>
          <a:xfrm>
            <a:off x="3643935" y="3635503"/>
            <a:ext cx="7637475" cy="1077218"/>
          </a:xfrm>
          <a:prstGeom prst="rect">
            <a:avLst/>
          </a:prstGeom>
          <a:solidFill>
            <a:srgbClr val="F98D89">
              <a:alpha val="60000"/>
            </a:srgbClr>
          </a:solidFill>
          <a:ln>
            <a:solidFill>
              <a:schemeClr val="accent6">
                <a:lumMod val="75000"/>
              </a:schemeClr>
            </a:solidFill>
            <a:prstDash val="lgDashDot"/>
          </a:ln>
        </p:spPr>
        <p:txBody>
          <a:bodyPr wrap="square" rtlCol="0">
            <a:spAutoFit/>
          </a:bodyPr>
          <a:lstStyle/>
          <a:p>
            <a:r>
              <a:rPr lang="vi-VN" sz="3200" i="1" dirty="0">
                <a:latin typeface="Calibri" panose="020F0502020204030204" pitchFamily="34" charset="0"/>
                <a:cs typeface="Calibri" panose="020F0502020204030204" pitchFamily="34" charset="0"/>
              </a:rPr>
              <a:t>Đoạn 2: Tiếp theo đến …mới về (7 dòng thơ đầu)</a:t>
            </a:r>
            <a:endParaRPr lang="en-US" sz="3200" dirty="0">
              <a:latin typeface="Calibri" panose="020F0502020204030204" pitchFamily="34" charset="0"/>
              <a:cs typeface="Calibri" panose="020F0502020204030204" pitchFamily="34" charset="0"/>
            </a:endParaRPr>
          </a:p>
        </p:txBody>
      </p:sp>
      <p:sp>
        <p:nvSpPr>
          <p:cNvPr id="37" name="文本框 41">
            <a:extLst>
              <a:ext uri="{FF2B5EF4-FFF2-40B4-BE49-F238E27FC236}">
                <a16:creationId xmlns:a16="http://schemas.microsoft.com/office/drawing/2014/main" id="{565D0CE9-969D-2D16-CA60-D4C65D074356}"/>
              </a:ext>
            </a:extLst>
          </p:cNvPr>
          <p:cNvSpPr txBox="1"/>
          <p:nvPr/>
        </p:nvSpPr>
        <p:spPr>
          <a:xfrm>
            <a:off x="3585566" y="5111943"/>
            <a:ext cx="3645357" cy="584775"/>
          </a:xfrm>
          <a:prstGeom prst="rect">
            <a:avLst/>
          </a:prstGeom>
          <a:solidFill>
            <a:schemeClr val="accent6">
              <a:lumMod val="20000"/>
              <a:lumOff val="80000"/>
              <a:alpha val="60000"/>
            </a:schemeClr>
          </a:solidFill>
          <a:ln>
            <a:solidFill>
              <a:schemeClr val="accent6">
                <a:lumMod val="75000"/>
              </a:schemeClr>
            </a:solidFill>
            <a:prstDash val="lgDashDot"/>
          </a:ln>
        </p:spPr>
        <p:txBody>
          <a:bodyPr wrap="none" rtlCol="0">
            <a:spAutoFit/>
          </a:bodyPr>
          <a:lstStyle/>
          <a:p>
            <a:r>
              <a:rPr lang="en-US" sz="3200" i="1" dirty="0" err="1">
                <a:latin typeface="Calibri" panose="020F0502020204030204" pitchFamily="34" charset="0"/>
                <a:cs typeface="Calibri" panose="020F0502020204030204" pitchFamily="34" charset="0"/>
              </a:rPr>
              <a:t>Đoạn</a:t>
            </a:r>
            <a:r>
              <a:rPr lang="en-US" sz="3200" i="1" dirty="0">
                <a:latin typeface="Calibri" panose="020F0502020204030204" pitchFamily="34" charset="0"/>
                <a:cs typeface="Calibri" panose="020F0502020204030204" pitchFamily="34" charset="0"/>
              </a:rPr>
              <a:t> 3: </a:t>
            </a:r>
            <a:r>
              <a:rPr lang="en-US" sz="3200" i="1" dirty="0" err="1">
                <a:latin typeface="Calibri" panose="020F0502020204030204" pitchFamily="34" charset="0"/>
                <a:cs typeface="Calibri" panose="020F0502020204030204" pitchFamily="34" charset="0"/>
              </a:rPr>
              <a:t>Đoạn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còn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lại</a:t>
            </a:r>
            <a:endParaRPr lang="en-US" sz="3200" dirty="0">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7FE90C9A-0968-4B25-3CF2-5186A245641E}"/>
              </a:ext>
            </a:extLst>
          </p:cNvPr>
          <p:cNvPicPr>
            <a:picLocks noChangeAspect="1"/>
          </p:cNvPicPr>
          <p:nvPr/>
        </p:nvPicPr>
        <p:blipFill>
          <a:blip r:embed="rId4"/>
          <a:stretch>
            <a:fillRect/>
          </a:stretch>
        </p:blipFill>
        <p:spPr>
          <a:xfrm>
            <a:off x="3232146" y="716990"/>
            <a:ext cx="5956308" cy="1194920"/>
          </a:xfrm>
          <a:prstGeom prst="rect">
            <a:avLst/>
          </a:prstGeom>
        </p:spPr>
      </p:pic>
    </p:spTree>
    <p:extLst>
      <p:ext uri="{BB962C8B-B14F-4D97-AF65-F5344CB8AC3E}">
        <p14:creationId xmlns:p14="http://schemas.microsoft.com/office/powerpoint/2010/main" val="341434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sp>
        <p:nvSpPr>
          <p:cNvPr id="2" name="Rectangle 1">
            <a:extLst>
              <a:ext uri="{FF2B5EF4-FFF2-40B4-BE49-F238E27FC236}">
                <a16:creationId xmlns:a16="http://schemas.microsoft.com/office/drawing/2014/main" id="{3700E8B5-E91D-7BE4-A02A-973718C246B5}"/>
              </a:ext>
            </a:extLst>
          </p:cNvPr>
          <p:cNvSpPr/>
          <p:nvPr/>
        </p:nvSpPr>
        <p:spPr>
          <a:xfrm>
            <a:off x="2381727" y="2357007"/>
            <a:ext cx="8853963" cy="1780653"/>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5400" dirty="0">
                <a:solidFill>
                  <a:srgbClr val="000000"/>
                </a:solidFill>
              </a:rPr>
              <a:t>Xóm làng tôi/ còn nhớ mãi</a:t>
            </a:r>
          </a:p>
          <a:p>
            <a:pPr algn="just"/>
            <a:r>
              <a:rPr lang="vi-VN" sz="5400" dirty="0">
                <a:solidFill>
                  <a:srgbClr val="000000"/>
                </a:solidFill>
              </a:rPr>
              <a:t>Các anh về/ mái ấm nhà vui</a:t>
            </a:r>
          </a:p>
        </p:txBody>
      </p:sp>
    </p:spTree>
    <p:extLst>
      <p:ext uri="{BB962C8B-B14F-4D97-AF65-F5344CB8AC3E}">
        <p14:creationId xmlns:p14="http://schemas.microsoft.com/office/powerpoint/2010/main" val="800765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grpSp>
        <p:nvGrpSpPr>
          <p:cNvPr id="27" name="Group 26">
            <a:extLst>
              <a:ext uri="{FF2B5EF4-FFF2-40B4-BE49-F238E27FC236}">
                <a16:creationId xmlns:a16="http://schemas.microsoft.com/office/drawing/2014/main" id="{516CEF05-17CB-A61B-7543-04D706376F9F}"/>
              </a:ext>
            </a:extLst>
          </p:cNvPr>
          <p:cNvGrpSpPr/>
          <p:nvPr/>
        </p:nvGrpSpPr>
        <p:grpSpPr>
          <a:xfrm>
            <a:off x="162560" y="1978339"/>
            <a:ext cx="6326163" cy="3322163"/>
            <a:chOff x="390828" y="1959068"/>
            <a:chExt cx="7592255" cy="3322163"/>
          </a:xfrm>
        </p:grpSpPr>
        <p:sp>
          <p:nvSpPr>
            <p:cNvPr id="28" name="Rectangle: Rounded Corners 4">
              <a:extLst>
                <a:ext uri="{FF2B5EF4-FFF2-40B4-BE49-F238E27FC236}">
                  <a16:creationId xmlns:a16="http://schemas.microsoft.com/office/drawing/2014/main"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9" name="Group 28">
              <a:extLst>
                <a:ext uri="{FF2B5EF4-FFF2-40B4-BE49-F238E27FC236}">
                  <a16:creationId xmlns:a16="http://schemas.microsoft.com/office/drawing/2014/main" id="{DEABF84D-1833-3BE6-3347-494076FA4CD7}"/>
                </a:ext>
              </a:extLst>
            </p:cNvPr>
            <p:cNvGrpSpPr/>
            <p:nvPr/>
          </p:nvGrpSpPr>
          <p:grpSpPr>
            <a:xfrm>
              <a:off x="2478135" y="1959068"/>
              <a:ext cx="3048179" cy="798448"/>
              <a:chOff x="1681484" y="1519310"/>
              <a:chExt cx="3048179" cy="798448"/>
            </a:xfrm>
          </p:grpSpPr>
          <p:pic>
            <p:nvPicPr>
              <p:cNvPr id="41" name="Picture 40" descr="Shape, rectangle&#10;&#10;Description automatically generated">
                <a:extLst>
                  <a:ext uri="{FF2B5EF4-FFF2-40B4-BE49-F238E27FC236}">
                    <a16:creationId xmlns:a16="http://schemas.microsoft.com/office/drawing/2014/main" id="{67366745-0AB7-0E5B-6987-365FA010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42" name="TextBox 41">
                <a:extLst>
                  <a:ext uri="{FF2B5EF4-FFF2-40B4-BE49-F238E27FC236}">
                    <a16:creationId xmlns:a16="http://schemas.microsoft.com/office/drawing/2014/main" id="{FF53CCC0-1433-0800-0920-6691176A83B3}"/>
                  </a:ext>
                </a:extLst>
              </p:cNvPr>
              <p:cNvSpPr txBox="1"/>
              <p:nvPr/>
            </p:nvSpPr>
            <p:spPr>
              <a:xfrm>
                <a:off x="1784358" y="1519310"/>
                <a:ext cx="29453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BE863BFE-1BE5-CF54-21F4-7692F5BEB049}"/>
                </a:ext>
              </a:extLst>
            </p:cNvPr>
            <p:cNvGrpSpPr/>
            <p:nvPr/>
          </p:nvGrpSpPr>
          <p:grpSpPr>
            <a:xfrm>
              <a:off x="390828" y="2447967"/>
              <a:ext cx="7431043" cy="2580903"/>
              <a:chOff x="390828" y="2447967"/>
              <a:chExt cx="7431043" cy="2580903"/>
            </a:xfrm>
          </p:grpSpPr>
          <p:grpSp>
            <p:nvGrpSpPr>
              <p:cNvPr id="31" name="Group 30">
                <a:extLst>
                  <a:ext uri="{FF2B5EF4-FFF2-40B4-BE49-F238E27FC236}">
                    <a16:creationId xmlns:a16="http://schemas.microsoft.com/office/drawing/2014/main" id="{BB330D18-AC41-D426-2C28-5C3FD36A7961}"/>
                  </a:ext>
                </a:extLst>
              </p:cNvPr>
              <p:cNvGrpSpPr/>
              <p:nvPr/>
            </p:nvGrpSpPr>
            <p:grpSpPr>
              <a:xfrm>
                <a:off x="490202" y="2447967"/>
                <a:ext cx="1194847" cy="1194847"/>
                <a:chOff x="1145146" y="2405567"/>
                <a:chExt cx="1194847" cy="1194847"/>
              </a:xfrm>
            </p:grpSpPr>
            <p:sp>
              <p:nvSpPr>
                <p:cNvPr id="39" name="Rectangle: Rounded Corners 16">
                  <a:extLst>
                    <a:ext uri="{FF2B5EF4-FFF2-40B4-BE49-F238E27FC236}">
                      <a16:creationId xmlns:a16="http://schemas.microsoft.com/office/drawing/2014/main"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 name="Picture 2" descr="Sticker of Green Check Mark for Indicate Right Choice with Contour Stock  Vector - Illustration of checkmark, decorative: 103229668">
                  <a:extLst>
                    <a:ext uri="{FF2B5EF4-FFF2-40B4-BE49-F238E27FC236}">
                      <a16:creationId xmlns:a16="http://schemas.microsoft.com/office/drawing/2014/main" id="{9E9630AF-FC70-9142-B942-7152A421A89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2AE50461-0DC3-870E-8098-523819913A20}"/>
                  </a:ext>
                </a:extLst>
              </p:cNvPr>
              <p:cNvGrpSpPr/>
              <p:nvPr/>
            </p:nvGrpSpPr>
            <p:grpSpPr>
              <a:xfrm>
                <a:off x="390828" y="3135667"/>
                <a:ext cx="1194847" cy="1194847"/>
                <a:chOff x="1104774" y="2410136"/>
                <a:chExt cx="1194847" cy="1194847"/>
              </a:xfrm>
            </p:grpSpPr>
            <p:sp>
              <p:nvSpPr>
                <p:cNvPr id="37" name="Rectangle: Rounded Corners 19">
                  <a:extLst>
                    <a:ext uri="{FF2B5EF4-FFF2-40B4-BE49-F238E27FC236}">
                      <a16:creationId xmlns:a16="http://schemas.microsoft.com/office/drawing/2014/main"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2" descr="Sticker of Green Check Mark for Indicate Right Choice with Contour Stock  Vector - Illustration of checkmark, decorative: 103229668">
                  <a:extLst>
                    <a:ext uri="{FF2B5EF4-FFF2-40B4-BE49-F238E27FC236}">
                      <a16:creationId xmlns:a16="http://schemas.microsoft.com/office/drawing/2014/main" id="{7A0AC274-477B-28B0-1D59-61A1E2B6F7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18B9DB52-594B-D695-6F6D-FD9B54B2582B}"/>
                  </a:ext>
                </a:extLst>
              </p:cNvPr>
              <p:cNvGrpSpPr/>
              <p:nvPr/>
            </p:nvGrpSpPr>
            <p:grpSpPr>
              <a:xfrm>
                <a:off x="431200" y="3834023"/>
                <a:ext cx="1194847" cy="1194847"/>
                <a:chOff x="1145146" y="2405567"/>
                <a:chExt cx="1194847" cy="1194847"/>
              </a:xfrm>
            </p:grpSpPr>
            <p:sp>
              <p:nvSpPr>
                <p:cNvPr id="35" name="Rectangle: Rounded Corners 22">
                  <a:extLst>
                    <a:ext uri="{FF2B5EF4-FFF2-40B4-BE49-F238E27FC236}">
                      <a16:creationId xmlns:a16="http://schemas.microsoft.com/office/drawing/2014/main"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2184BF04-DD3D-164D-D6E8-4E7642A7127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C64EAD11-3F10-7D55-9313-D939722F8F02}"/>
                  </a:ext>
                </a:extLst>
              </p:cNvPr>
              <p:cNvSpPr txBox="1"/>
              <p:nvPr/>
            </p:nvSpPr>
            <p:spPr>
              <a:xfrm>
                <a:off x="988251" y="2757516"/>
                <a:ext cx="6833620" cy="2086725"/>
              </a:xfrm>
              <a:prstGeom prst="rect">
                <a:avLst/>
              </a:prstGeom>
              <a:noFill/>
            </p:spPr>
            <p:txBody>
              <a:bodyPr wrap="square">
                <a:spAutoFit/>
              </a:bodyP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nghĩa</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từ</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nhau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43" name="Group 42">
            <a:extLst>
              <a:ext uri="{FF2B5EF4-FFF2-40B4-BE49-F238E27FC236}">
                <a16:creationId xmlns:a16="http://schemas.microsoft.com/office/drawing/2014/main" id="{3010AE8C-9A62-7597-D2F8-52A31F298A33}"/>
              </a:ext>
            </a:extLst>
          </p:cNvPr>
          <p:cNvGrpSpPr/>
          <p:nvPr/>
        </p:nvGrpSpPr>
        <p:grpSpPr>
          <a:xfrm>
            <a:off x="6249698" y="3266869"/>
            <a:ext cx="5779742" cy="3174571"/>
            <a:chOff x="6290338" y="3266869"/>
            <a:chExt cx="5779742" cy="3174571"/>
          </a:xfrm>
        </p:grpSpPr>
        <p:sp>
          <p:nvSpPr>
            <p:cNvPr id="44"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5" name="Picture 44">
              <a:extLst>
                <a:ext uri="{FF2B5EF4-FFF2-40B4-BE49-F238E27FC236}">
                  <a16:creationId xmlns:a16="http://schemas.microsoft.com/office/drawing/2014/main" id="{1D0A4F01-6306-3E89-A0A6-EB8A33B2109F}"/>
                </a:ext>
              </a:extLst>
            </p:cNvPr>
            <p:cNvPicPr>
              <a:picLocks noChangeAspect="1"/>
            </p:cNvPicPr>
            <p:nvPr/>
          </p:nvPicPr>
          <p:blipFill rotWithShape="1">
            <a:blip r:embed="rId7"/>
            <a:srcRect t="19779"/>
            <a:stretch/>
          </p:blipFill>
          <p:spPr>
            <a:xfrm>
              <a:off x="6763133" y="4101083"/>
              <a:ext cx="5065398" cy="2044342"/>
            </a:xfrm>
            <a:prstGeom prst="rect">
              <a:avLst/>
            </a:prstGeom>
          </p:spPr>
        </p:pic>
        <p:grpSp>
          <p:nvGrpSpPr>
            <p:cNvPr id="46" name="Group 45">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47" name="Picture 46"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48" name="TextBox 47">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grpSp>
        <p:nvGrpSpPr>
          <p:cNvPr id="49" name="Group 48">
            <a:extLst>
              <a:ext uri="{FF2B5EF4-FFF2-40B4-BE49-F238E27FC236}">
                <a16:creationId xmlns:a16="http://schemas.microsoft.com/office/drawing/2014/main" id="{861391E4-E533-DCFA-6B39-478F1D270B5D}"/>
              </a:ext>
            </a:extLst>
          </p:cNvPr>
          <p:cNvGrpSpPr/>
          <p:nvPr/>
        </p:nvGrpSpPr>
        <p:grpSpPr>
          <a:xfrm>
            <a:off x="2299383" y="15900"/>
            <a:ext cx="7193902" cy="1815882"/>
            <a:chOff x="3324715" y="7922107"/>
            <a:chExt cx="7193902" cy="1815882"/>
          </a:xfrm>
        </p:grpSpPr>
        <p:sp>
          <p:nvSpPr>
            <p:cNvPr id="50" name="TextBox 49">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Luyện</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đọc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trong</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nhóm</a:t>
              </a: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p:txBody>
        </p:sp>
        <p:sp>
          <p:nvSpPr>
            <p:cNvPr id="51" name="TextBox 50">
              <a:extLst>
                <a:ext uri="{FF2B5EF4-FFF2-40B4-BE49-F238E27FC236}">
                  <a16:creationId xmlns:a16="http://schemas.microsoft.com/office/drawing/2014/main" id="{D8B1C5AC-42CC-1F77-81F2-B3F5AEBEC61D}"/>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13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Luyện</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đọc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trong</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33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nhóm</a:t>
              </a:r>
              <a:endParaRPr kumimoji="0" lang="en-US" sz="41300" b="1" i="0" u="none" strike="noStrike" kern="1200" cap="none" spc="0" normalizeH="0" baseline="0" noProof="0" dirty="0">
                <a:ln w="28575">
                  <a:solidFill>
                    <a:srgbClr val="002060"/>
                  </a:solidFill>
                  <a:prstDash val="solid"/>
                </a:ln>
                <a:solidFill>
                  <a:srgbClr val="33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spTree>
    <p:extLst>
      <p:ext uri="{BB962C8B-B14F-4D97-AF65-F5344CB8AC3E}">
        <p14:creationId xmlns:p14="http://schemas.microsoft.com/office/powerpoint/2010/main" val="26577267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14:bounceEnd="68000">
                                          <p:cBhvr additive="base">
                                            <p:cTn id="13"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8000">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14:bounceEnd="68000">
                                          <p:cBhvr additive="base">
                                            <p:cTn id="19" dur="1000" fill="hold"/>
                                            <p:tgtEl>
                                              <p:spTgt spid="43"/>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000" fill="hold"/>
                                            <p:tgtEl>
                                              <p:spTgt spid="27"/>
                                            </p:tgtEl>
                                            <p:attrNameLst>
                                              <p:attrName>ppt_x</p:attrName>
                                            </p:attrNameLst>
                                          </p:cBhvr>
                                          <p:tavLst>
                                            <p:tav tm="0">
                                              <p:val>
                                                <p:strVal val="#ppt_x"/>
                                              </p:val>
                                            </p:tav>
                                            <p:tav tm="100000">
                                              <p:val>
                                                <p:strVal val="#ppt_x"/>
                                              </p:val>
                                            </p:tav>
                                          </p:tavLst>
                                        </p:anim>
                                        <p:anim calcmode="lin" valueType="num">
                                          <p:cBhvr additive="base">
                                            <p:cTn id="1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976</Words>
  <Application>Microsoft Office PowerPoint</Application>
  <PresentationFormat>Widescreen</PresentationFormat>
  <Paragraphs>95</Paragraphs>
  <Slides>27</Slides>
  <Notes>3</Notes>
  <HiddenSlides>0</HiddenSlides>
  <MMClips>7</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27</vt:i4>
      </vt:variant>
    </vt:vector>
  </HeadingPairs>
  <TitlesOfParts>
    <vt:vector size="44" baseType="lpstr">
      <vt:lpstr>Arial</vt:lpstr>
      <vt:lpstr>Arial-ItalicMT</vt:lpstr>
      <vt:lpstr>Calibri</vt:lpstr>
      <vt:lpstr>Calibri Light</vt:lpstr>
      <vt:lpstr>Cambria</vt:lpstr>
      <vt:lpstr>iCiel Pony</vt:lpstr>
      <vt:lpstr>LNTH-LuoLuoNotangYuanTi 1</vt:lpstr>
      <vt:lpstr>SVN-Poky's</vt:lpstr>
      <vt:lpstr>Times New Roman</vt:lpstr>
      <vt:lpstr>字魂152号-机甲超级黑</vt:lpstr>
      <vt:lpstr>Office Theme</vt:lpstr>
      <vt:lpstr>2_Office Theme</vt:lpstr>
      <vt:lpstr>1_Chủ đề Office</vt:lpstr>
      <vt:lpstr>Custom Design</vt:lpstr>
      <vt:lpstr>1_Custom Design</vt:lpstr>
      <vt:lpstr>2_Custom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DMIN</cp:lastModifiedBy>
  <cp:revision>34</cp:revision>
  <dcterms:created xsi:type="dcterms:W3CDTF">2024-12-13T01:46:40Z</dcterms:created>
  <dcterms:modified xsi:type="dcterms:W3CDTF">2025-04-05T10:06:52Z</dcterms:modified>
</cp:coreProperties>
</file>