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66" r:id="rId3"/>
    <p:sldId id="2642" r:id="rId4"/>
    <p:sldId id="2640" r:id="rId5"/>
    <p:sldId id="2641" r:id="rId6"/>
    <p:sldId id="274" r:id="rId7"/>
    <p:sldId id="272" r:id="rId8"/>
    <p:sldId id="283" r:id="rId9"/>
    <p:sldId id="2633" r:id="rId10"/>
    <p:sldId id="281" r:id="rId11"/>
    <p:sldId id="285" r:id="rId12"/>
    <p:sldId id="2634" r:id="rId13"/>
    <p:sldId id="275" r:id="rId14"/>
    <p:sldId id="269" r:id="rId15"/>
    <p:sldId id="2635" r:id="rId16"/>
    <p:sldId id="295" r:id="rId17"/>
    <p:sldId id="296" r:id="rId18"/>
    <p:sldId id="277" r:id="rId19"/>
    <p:sldId id="271" r:id="rId20"/>
    <p:sldId id="448" r:id="rId21"/>
    <p:sldId id="2638" r:id="rId22"/>
    <p:sldId id="2643" r:id="rId23"/>
    <p:sldId id="315" r:id="rId24"/>
    <p:sldId id="31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2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9C2F9-0402-4883-BCE6-1B6EE7142A91}" type="datetimeFigureOut">
              <a:rPr lang="en-US" smtClean="0"/>
              <a:t>3/26/2023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08AB4-0170-4430-AB5F-07E7C5CA06ED}" type="slidenum">
              <a:rPr lang="en-US" smtClean="0"/>
              <a:t>‹#›</a:t>
            </a:fld>
            <a:endParaRPr lang="en-US"/>
          </a:p>
        </p:txBody>
      </p:sp>
    </p:spTree>
    <p:extLst>
      <p:ext uri="{BB962C8B-B14F-4D97-AF65-F5344CB8AC3E}">
        <p14:creationId xmlns:p14="http://schemas.microsoft.com/office/powerpoint/2010/main" val="259661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610AD2E-BD51-499B-93CF-98242989EFCB}"/>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3/26/2023</a:t>
            </a:fld>
            <a:endParaRPr lang="en-US"/>
          </a:p>
        </p:txBody>
      </p:sp>
      <p:sp>
        <p:nvSpPr>
          <p:cNvPr id="5" name="Footer Placeholder 4">
            <a:extLst>
              <a:ext uri="{FF2B5EF4-FFF2-40B4-BE49-F238E27FC236}">
                <a16:creationId xmlns:a16="http://schemas.microsoft.com/office/drawing/2014/main" xmlns="" id="{4E3F4F29-E7DE-46CC-AF42-B95DBBCCD3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8E9272B-39E5-468D-8D69-8F1F8E477FDF}"/>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749871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2B025B-25F8-43C8-9861-80B53955350D}"/>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3/26/2023</a:t>
            </a:fld>
            <a:endParaRPr lang="en-US"/>
          </a:p>
        </p:txBody>
      </p:sp>
      <p:sp>
        <p:nvSpPr>
          <p:cNvPr id="5" name="Footer Placeholder 4">
            <a:extLst>
              <a:ext uri="{FF2B5EF4-FFF2-40B4-BE49-F238E27FC236}">
                <a16:creationId xmlns:a16="http://schemas.microsoft.com/office/drawing/2014/main" xmlns="" id="{D08135AD-FE7C-4255-95AE-C2A899DA0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E985ED0-BE0B-4B14-9264-520ACBAB46A9}"/>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986495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9DE17A-3B2E-426F-AE71-D2F97C7B0584}"/>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3/26/2023</a:t>
            </a:fld>
            <a:endParaRPr lang="en-US"/>
          </a:p>
        </p:txBody>
      </p:sp>
      <p:sp>
        <p:nvSpPr>
          <p:cNvPr id="5" name="Footer Placeholder 4">
            <a:extLst>
              <a:ext uri="{FF2B5EF4-FFF2-40B4-BE49-F238E27FC236}">
                <a16:creationId xmlns:a16="http://schemas.microsoft.com/office/drawing/2014/main" xmlns="" id="{ED2163F4-A290-4962-B10E-80AB6B561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46D574A-4DA9-4342-AF71-5B0F9388C1C0}"/>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616020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40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065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059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661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7358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246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1529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29872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EE7B2-A80A-4D2D-98BE-CF4E0C8A5343}"/>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3/26/2023</a:t>
            </a:fld>
            <a:endParaRPr lang="en-US"/>
          </a:p>
        </p:txBody>
      </p:sp>
      <p:sp>
        <p:nvSpPr>
          <p:cNvPr id="5" name="Footer Placeholder 4">
            <a:extLst>
              <a:ext uri="{FF2B5EF4-FFF2-40B4-BE49-F238E27FC236}">
                <a16:creationId xmlns:a16="http://schemas.microsoft.com/office/drawing/2014/main" xmlns="" id="{E701E583-B546-4879-9516-59C0C85FD1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347B0A4-0A1B-4674-8CD8-45ACA4FC8BE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38725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32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046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0948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7CB5DA6-D972-457E-BC46-A3261E569DF2}"/>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3/26/2023</a:t>
            </a:fld>
            <a:endParaRPr lang="en-US"/>
          </a:p>
        </p:txBody>
      </p:sp>
      <p:sp>
        <p:nvSpPr>
          <p:cNvPr id="5" name="Footer Placeholder 4">
            <a:extLst>
              <a:ext uri="{FF2B5EF4-FFF2-40B4-BE49-F238E27FC236}">
                <a16:creationId xmlns:a16="http://schemas.microsoft.com/office/drawing/2014/main" xmlns="" id="{31724AEE-6AB1-4A13-BC00-CA7A9EDDBC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9A77F08-04C4-4B6D-ABA0-78E68214F7B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70180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98A5E01-8F95-40C6-9DE2-C8F386AF0A40}"/>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3/26/2023</a:t>
            </a:fld>
            <a:endParaRPr lang="en-US"/>
          </a:p>
        </p:txBody>
      </p:sp>
      <p:sp>
        <p:nvSpPr>
          <p:cNvPr id="6" name="Footer Placeholder 5">
            <a:extLst>
              <a:ext uri="{FF2B5EF4-FFF2-40B4-BE49-F238E27FC236}">
                <a16:creationId xmlns:a16="http://schemas.microsoft.com/office/drawing/2014/main" xmlns="" id="{1E2B7D30-9CC8-4A83-806A-9C15EDAEB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A07A5CA-F678-4DF8-9369-F60F11FB437E}"/>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66057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DBCDB46-FC15-421E-95CE-8069C4DFB5D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3/26/2023</a:t>
            </a:fld>
            <a:endParaRPr lang="en-US"/>
          </a:p>
        </p:txBody>
      </p:sp>
      <p:sp>
        <p:nvSpPr>
          <p:cNvPr id="8" name="Footer Placeholder 7">
            <a:extLst>
              <a:ext uri="{FF2B5EF4-FFF2-40B4-BE49-F238E27FC236}">
                <a16:creationId xmlns:a16="http://schemas.microsoft.com/office/drawing/2014/main" xmlns="" id="{132DC83A-A791-4E8E-A315-891132B9C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632D520-EF4C-4AD3-AEBA-AF815A26892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31521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8BE0597-CFDB-4419-8541-E52AFA8CE71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3/26/2023</a:t>
            </a:fld>
            <a:endParaRPr lang="en-US"/>
          </a:p>
        </p:txBody>
      </p:sp>
      <p:sp>
        <p:nvSpPr>
          <p:cNvPr id="4" name="Footer Placeholder 3">
            <a:extLst>
              <a:ext uri="{FF2B5EF4-FFF2-40B4-BE49-F238E27FC236}">
                <a16:creationId xmlns:a16="http://schemas.microsoft.com/office/drawing/2014/main" xmlns="" id="{89F90907-7B04-4C50-9AF0-B1705E9F2D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0714CEB-189D-48AD-B3B0-9CD624426A6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29433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11D958B-82F2-4FFF-8E91-639F9A7102EA}"/>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3/26/2023</a:t>
            </a:fld>
            <a:endParaRPr lang="en-US"/>
          </a:p>
        </p:txBody>
      </p:sp>
      <p:sp>
        <p:nvSpPr>
          <p:cNvPr id="3" name="Footer Placeholder 2">
            <a:extLst>
              <a:ext uri="{FF2B5EF4-FFF2-40B4-BE49-F238E27FC236}">
                <a16:creationId xmlns:a16="http://schemas.microsoft.com/office/drawing/2014/main" xmlns="" id="{48DD22CD-8021-41A9-968B-22D5DE4D09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F6BA9DC-08EE-48F6-AD54-69A634F15B4B}"/>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47538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8EFFD4-4416-49BC-A077-455D3BE605C6}"/>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3/26/2023</a:t>
            </a:fld>
            <a:endParaRPr lang="en-US"/>
          </a:p>
        </p:txBody>
      </p:sp>
      <p:sp>
        <p:nvSpPr>
          <p:cNvPr id="6" name="Footer Placeholder 5">
            <a:extLst>
              <a:ext uri="{FF2B5EF4-FFF2-40B4-BE49-F238E27FC236}">
                <a16:creationId xmlns:a16="http://schemas.microsoft.com/office/drawing/2014/main" xmlns="" id="{124FFB38-6F88-4840-A9E2-9CAB920F01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7E7B6FB-8ADC-49AC-9ECA-6C547FD6297D}"/>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32710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A9FCDE9-D5C1-40C2-B652-857C3E095FC7}"/>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3/26/2023</a:t>
            </a:fld>
            <a:endParaRPr lang="en-US"/>
          </a:p>
        </p:txBody>
      </p:sp>
      <p:sp>
        <p:nvSpPr>
          <p:cNvPr id="6" name="Footer Placeholder 5">
            <a:extLst>
              <a:ext uri="{FF2B5EF4-FFF2-40B4-BE49-F238E27FC236}">
                <a16:creationId xmlns:a16="http://schemas.microsoft.com/office/drawing/2014/main" xmlns="" id="{DD0F157F-C157-4302-A1AA-2F4F5F19C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4DB8835-99D7-4A90-8733-57ED0FD196D7}"/>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4072335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xmlns="" id="{4E2660E5-161C-40F2-A867-8A7EE00AC22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xmlns="" id="{94A71299-C64B-4B60-98B8-8D91F7D69E7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81151" y="571499"/>
            <a:ext cx="1152525" cy="1152525"/>
          </a:xfrm>
          <a:prstGeom prst="rect">
            <a:avLst/>
          </a:prstGeom>
        </p:spPr>
      </p:pic>
    </p:spTree>
    <p:extLst>
      <p:ext uri="{BB962C8B-B14F-4D97-AF65-F5344CB8AC3E}">
        <p14:creationId xmlns:p14="http://schemas.microsoft.com/office/powerpoint/2010/main" val="1901526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xmlns="" id="{96ED1FBC-5C06-4E8B-A0F7-2A6A992998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extLst>
      <p:ext uri="{BB962C8B-B14F-4D97-AF65-F5344CB8AC3E}">
        <p14:creationId xmlns:p14="http://schemas.microsoft.com/office/powerpoint/2010/main" val="303375066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audio" Target="../media/audio4.wav"/><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gif"/><Relationship Id="rId4" Type="http://schemas.openxmlformats.org/officeDocument/2006/relationships/audio" Target="../media/audio4.wav"/><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audio" Target="../media/audio4.wav"/><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xmlns="" id="{1CA14B3C-87C3-2122-95F1-9B89E7B57F4B}"/>
              </a:ext>
            </a:extLst>
          </p:cNvPr>
          <p:cNvGrpSpPr/>
          <p:nvPr/>
        </p:nvGrpSpPr>
        <p:grpSpPr>
          <a:xfrm>
            <a:off x="1925265" y="495000"/>
            <a:ext cx="8028359" cy="5868000"/>
            <a:chOff x="4227089" y="495000"/>
            <a:chExt cx="6930768" cy="5868000"/>
          </a:xfrm>
        </p:grpSpPr>
        <p:pic>
          <p:nvPicPr>
            <p:cNvPr id="29" name="Picture 28">
              <a:extLst>
                <a:ext uri="{FF2B5EF4-FFF2-40B4-BE49-F238E27FC236}">
                  <a16:creationId xmlns:a16="http://schemas.microsoft.com/office/drawing/2014/main" xmlns=""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xmlns="" id="{97568BE0-D9F0-DB91-B015-21D685AE745B}"/>
                </a:ext>
              </a:extLst>
            </p:cNvPr>
            <p:cNvSpPr txBox="1"/>
            <p:nvPr/>
          </p:nvSpPr>
          <p:spPr>
            <a:xfrm>
              <a:off x="8069565" y="4929766"/>
              <a:ext cx="2224899"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mbria" panose="02040503050406030204" pitchFamily="18" charset="0"/>
                  <a:ea typeface="Cambria" panose="02040503050406030204" pitchFamily="18" charset="0"/>
                </a:rPr>
                <a:t>TẬP VIẾT</a:t>
              </a:r>
            </a:p>
          </p:txBody>
        </p:sp>
      </p:grpSp>
      <p:sp>
        <p:nvSpPr>
          <p:cNvPr id="40" name="TextBox 39">
            <a:extLst>
              <a:ext uri="{FF2B5EF4-FFF2-40B4-BE49-F238E27FC236}">
                <a16:creationId xmlns:a16="http://schemas.microsoft.com/office/drawing/2014/main" xmlns="" id="{BCD2D8E3-61E8-9A42-8FC5-0F053D3A3F10}"/>
              </a:ext>
            </a:extLst>
          </p:cNvPr>
          <p:cNvSpPr txBox="1"/>
          <p:nvPr/>
        </p:nvSpPr>
        <p:spPr>
          <a:xfrm>
            <a:off x="2931964" y="3094016"/>
            <a:ext cx="615488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Ôn</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chữ</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viết</a:t>
            </a:r>
            <a:r>
              <a:rPr kumimoji="0" lang="en-US" sz="5000" b="1" i="0" u="none" strike="noStrike" kern="0" cap="none" spc="0" normalizeH="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5000" b="1" i="0" u="none" strike="noStrike" kern="0" cap="none" spc="0" normalizeH="0" baseline="0" noProof="0" dirty="0" err="1">
                <a:ln>
                  <a:noFill/>
                </a:ln>
                <a:solidFill>
                  <a:srgbClr val="FF5252"/>
                </a:solidFill>
                <a:effectLst/>
                <a:uLnTx/>
                <a:uFillTx/>
                <a:latin typeface="UTM French Vanilla" panose="02040603050506020204" pitchFamily="18" charset="0"/>
                <a:ea typeface="+mn-ea"/>
                <a:cs typeface="Arial"/>
                <a:sym typeface="Arial"/>
              </a:rPr>
              <a:t>hoa</a:t>
            </a:r>
            <a:r>
              <a:rPr kumimoji="0" lang="en-US" sz="5000" b="1" i="0" u="none" strike="noStrike" kern="0" cap="none" spc="0" normalizeH="0" baseline="0" noProof="0" dirty="0">
                <a:ln>
                  <a:noFill/>
                </a:ln>
                <a:solidFill>
                  <a:srgbClr val="FF5252"/>
                </a:solidFill>
                <a:effectLst/>
                <a:uLnTx/>
                <a:uFillTx/>
                <a:latin typeface="UTM French Vanilla" panose="02040603050506020204" pitchFamily="18" charset="0"/>
                <a:ea typeface="+mn-ea"/>
                <a:cs typeface="Arial"/>
                <a:sym typeface="Arial"/>
              </a:rPr>
              <a:t> </a:t>
            </a:r>
            <a:r>
              <a:rPr kumimoji="0" lang="en-US" sz="4000" b="1" i="0" u="none" strike="noStrike" kern="0" cap="none" spc="0" normalizeH="0" baseline="0" noProof="0" dirty="0">
                <a:ln>
                  <a:noFill/>
                </a:ln>
                <a:solidFill>
                  <a:srgbClr val="FF5252"/>
                </a:solidFill>
                <a:effectLst/>
                <a:uLnTx/>
                <a:uFillTx/>
                <a:latin typeface="HP001 5 hàng" panose="020B0603050302020204" pitchFamily="34" charset="0"/>
                <a:ea typeface="+mn-ea"/>
                <a:cs typeface="Arial"/>
                <a:sym typeface="Arial"/>
              </a:rPr>
              <a:t>V,</a:t>
            </a:r>
            <a:r>
              <a:rPr kumimoji="0" lang="en-US" sz="4000" b="1" i="0" u="none" strike="noStrike" kern="0" cap="none" spc="0" normalizeH="0" noProof="0" dirty="0">
                <a:ln>
                  <a:noFill/>
                </a:ln>
                <a:solidFill>
                  <a:srgbClr val="FF5252"/>
                </a:solidFill>
                <a:effectLst/>
                <a:uLnTx/>
                <a:uFillTx/>
                <a:latin typeface="HP001 5 hàng" panose="020B0603050302020204" pitchFamily="34" charset="0"/>
                <a:ea typeface="+mn-ea"/>
                <a:cs typeface="Arial"/>
                <a:sym typeface="Arial"/>
              </a:rPr>
              <a:t> X</a:t>
            </a:r>
            <a:endParaRPr kumimoji="0" lang="en-US" sz="5400" b="1" i="0" u="none" strike="noStrike" kern="0" cap="none" spc="0" normalizeH="0" baseline="0" noProof="0" dirty="0">
              <a:ln>
                <a:noFill/>
              </a:ln>
              <a:solidFill>
                <a:srgbClr val="FF5252"/>
              </a:solidFill>
              <a:effectLst/>
              <a:uLnTx/>
              <a:uFillTx/>
              <a:latin typeface="HP001 5 hàng" panose="020B0603050302020204" pitchFamily="34" charset="0"/>
              <a:ea typeface="+mn-ea"/>
              <a:cs typeface="Arial"/>
              <a:sym typeface="Arial"/>
            </a:endParaRPr>
          </a:p>
        </p:txBody>
      </p:sp>
      <p:grpSp>
        <p:nvGrpSpPr>
          <p:cNvPr id="41" name="Group 40">
            <a:extLst>
              <a:ext uri="{FF2B5EF4-FFF2-40B4-BE49-F238E27FC236}">
                <a16:creationId xmlns:a16="http://schemas.microsoft.com/office/drawing/2014/main" xmlns="" id="{96830524-6DB1-4FDF-33FC-A6B511F8ECF5}"/>
              </a:ext>
            </a:extLst>
          </p:cNvPr>
          <p:cNvGrpSpPr/>
          <p:nvPr/>
        </p:nvGrpSpPr>
        <p:grpSpPr>
          <a:xfrm>
            <a:off x="3249596" y="1786797"/>
            <a:ext cx="4282100" cy="809568"/>
            <a:chOff x="2963151" y="1796738"/>
            <a:chExt cx="4282100" cy="809568"/>
          </a:xfrm>
        </p:grpSpPr>
        <p:pic>
          <p:nvPicPr>
            <p:cNvPr id="42" name="Picture 41" descr="A picture containing text, electronics&#10;&#10;Description automatically generated">
              <a:extLst>
                <a:ext uri="{FF2B5EF4-FFF2-40B4-BE49-F238E27FC236}">
                  <a16:creationId xmlns:a16="http://schemas.microsoft.com/office/drawing/2014/main" xmlns="" id="{FF7E51D7-76C9-753B-EA81-F58CE3AEDA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3151" y="1796738"/>
              <a:ext cx="4282100" cy="809568"/>
            </a:xfrm>
            <a:prstGeom prst="rect">
              <a:avLst/>
            </a:prstGeom>
          </p:spPr>
        </p:pic>
        <p:sp>
          <p:nvSpPr>
            <p:cNvPr id="43" name="TextBox 42">
              <a:extLst>
                <a:ext uri="{FF2B5EF4-FFF2-40B4-BE49-F238E27FC236}">
                  <a16:creationId xmlns:a16="http://schemas.microsoft.com/office/drawing/2014/main" xmlns="" id="{61B32471-8766-5EDA-16E3-1AA8B53F39C9}"/>
                </a:ext>
              </a:extLst>
            </p:cNvPr>
            <p:cNvSpPr txBox="1"/>
            <p:nvPr/>
          </p:nvSpPr>
          <p:spPr>
            <a:xfrm>
              <a:off x="4095055" y="1996350"/>
              <a:ext cx="2419343"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mbria" panose="02040503050406030204" pitchFamily="18" charset="0"/>
                  <a:ea typeface="Cambria" panose="02040503050406030204" pitchFamily="18" charset="0"/>
                </a:rPr>
                <a:t>TIẾNG VIỆT</a:t>
              </a:r>
            </a:p>
          </p:txBody>
        </p:sp>
      </p:grpSp>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2" presetClass="entr" presetSubtype="2"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750"/>
                                        <p:tgtEl>
                                          <p:spTgt spid="41"/>
                                        </p:tgtEl>
                                        <p:attrNameLst>
                                          <p:attrName>ppt_x</p:attrName>
                                        </p:attrNameLst>
                                      </p:cBhvr>
                                      <p:tavLst>
                                        <p:tav tm="0">
                                          <p:val>
                                            <p:strVal val="#ppt_x+#ppt_w*1.125000"/>
                                          </p:val>
                                        </p:tav>
                                        <p:tav tm="100000">
                                          <p:val>
                                            <p:strVal val="#ppt_x"/>
                                          </p:val>
                                        </p:tav>
                                      </p:tavLst>
                                    </p:anim>
                                    <p:animEffect transition="in" filter="wipe(left)">
                                      <p:cBhvr>
                                        <p:cTn id="14" dur="750"/>
                                        <p:tgtEl>
                                          <p:spTgt spid="41"/>
                                        </p:tgtEl>
                                      </p:cBhvr>
                                    </p:animEffect>
                                  </p:childTnLst>
                                </p:cTn>
                              </p:par>
                            </p:childTnLst>
                          </p:cTn>
                        </p:par>
                        <p:par>
                          <p:cTn id="15" fill="hold">
                            <p:stCondLst>
                              <p:cond delay="1500"/>
                            </p:stCondLst>
                            <p:childTnLst>
                              <p:par>
                                <p:cTn id="16" presetID="20" presetClass="entr" presetSubtype="0"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edge">
                                      <p:cBhvr>
                                        <p:cTn id="18"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pic>
        <p:nvPicPr>
          <p:cNvPr id="24" name="Picture 23">
            <a:extLst>
              <a:ext uri="{FF2B5EF4-FFF2-40B4-BE49-F238E27FC236}">
                <a16:creationId xmlns:a16="http://schemas.microsoft.com/office/drawing/2014/main" xmlns="" id="{7E5418FE-2D04-4BEA-80CC-B6B78E8429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98540" y="1228725"/>
            <a:ext cx="3800136" cy="4035857"/>
          </a:xfrm>
          <a:prstGeom prst="rect">
            <a:avLst/>
          </a:prstGeom>
        </p:spPr>
      </p:pic>
      <p:grpSp>
        <p:nvGrpSpPr>
          <p:cNvPr id="16" name="Group 15">
            <a:extLst>
              <a:ext uri="{FF2B5EF4-FFF2-40B4-BE49-F238E27FC236}">
                <a16:creationId xmlns:a16="http://schemas.microsoft.com/office/drawing/2014/main" xmlns=""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918549" y="397669"/>
              <a:ext cx="27201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cxnSp>
        <p:nvCxnSpPr>
          <p:cNvPr id="8" name="Straight Arrow Connector 7">
            <a:extLst>
              <a:ext uri="{FF2B5EF4-FFF2-40B4-BE49-F238E27FC236}">
                <a16:creationId xmlns:a16="http://schemas.microsoft.com/office/drawing/2014/main" xmlns="" id="{FFD183D7-73D4-49FA-AEBA-43188FA5D917}"/>
              </a:ext>
            </a:extLst>
          </p:cNvPr>
          <p:cNvCxnSpPr>
            <a:cxnSpLocks/>
          </p:cNvCxnSpPr>
          <p:nvPr/>
        </p:nvCxnSpPr>
        <p:spPr>
          <a:xfrm>
            <a:off x="6065120" y="2809875"/>
            <a:ext cx="0" cy="1972677"/>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71DC53A1-B632-4F74-8107-D47F8C8D9113}"/>
              </a:ext>
            </a:extLst>
          </p:cNvPr>
          <p:cNvSpPr/>
          <p:nvPr/>
        </p:nvSpPr>
        <p:spPr>
          <a:xfrm>
            <a:off x="6200657" y="3636720"/>
            <a:ext cx="115364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rưỡi</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cxnSp>
        <p:nvCxnSpPr>
          <p:cNvPr id="11" name="Straight Arrow Connector 10">
            <a:extLst>
              <a:ext uri="{FF2B5EF4-FFF2-40B4-BE49-F238E27FC236}">
                <a16:creationId xmlns:a16="http://schemas.microsoft.com/office/drawing/2014/main" xmlns="" id="{49E46163-54C8-41D8-80AD-DF3EB1A4DB86}"/>
              </a:ext>
            </a:extLst>
          </p:cNvPr>
          <p:cNvCxnSpPr>
            <a:cxnSpLocks/>
          </p:cNvCxnSpPr>
          <p:nvPr/>
        </p:nvCxnSpPr>
        <p:spPr>
          <a:xfrm flipH="1">
            <a:off x="4322936" y="4839702"/>
            <a:ext cx="1649239" cy="0"/>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D26FC2D8-EA46-46A0-A0BB-3CAE7D8AA8FA}"/>
              </a:ext>
            </a:extLst>
          </p:cNvPr>
          <p:cNvSpPr/>
          <p:nvPr/>
        </p:nvSpPr>
        <p:spPr>
          <a:xfrm>
            <a:off x="2081781" y="2040178"/>
            <a:ext cx="1665744"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rPr>
              <a:t>gồm</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phải</a:t>
            </a:r>
            <a:r>
              <a:rPr lang="en-US" sz="2800" b="0" i="0" dirty="0">
                <a:solidFill>
                  <a:srgbClr val="000000"/>
                </a:solidFill>
                <a:effectLst/>
              </a:rPr>
              <a:t> </a:t>
            </a:r>
            <a:r>
              <a:rPr lang="en-US" sz="2800" b="0" i="0" dirty="0" err="1">
                <a:solidFill>
                  <a:srgbClr val="000000"/>
                </a:solidFill>
                <a:effectLst/>
              </a:rPr>
              <a:t>và</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trái</a:t>
            </a:r>
            <a:r>
              <a:rPr lang="en-US" sz="2800" b="0" i="0" dirty="0">
                <a:solidFill>
                  <a:srgbClr val="000000"/>
                </a:solidFill>
                <a:effectLst/>
              </a:rPr>
              <a:t>.</a:t>
            </a:r>
            <a:endParaRPr kumimoji="0" lang="en-US" sz="2800" b="1" i="0" u="none" strike="noStrike" kern="1200" cap="none" spc="0" normalizeH="0" baseline="0" noProof="0" dirty="0">
              <a:ln>
                <a:noFill/>
              </a:ln>
              <a:solidFill>
                <a:srgbClr val="7030A0"/>
              </a:solidFill>
              <a:effectLst/>
              <a:uLnTx/>
              <a:uFillTx/>
              <a:ea typeface="+mn-ea"/>
              <a:cs typeface="Calibri" panose="020F0502020204030204" pitchFamily="34" charset="0"/>
            </a:endParaRPr>
          </a:p>
        </p:txBody>
      </p:sp>
      <p:cxnSp>
        <p:nvCxnSpPr>
          <p:cNvPr id="14" name="Straight Arrow Connector 13">
            <a:extLst>
              <a:ext uri="{FF2B5EF4-FFF2-40B4-BE49-F238E27FC236}">
                <a16:creationId xmlns:a16="http://schemas.microsoft.com/office/drawing/2014/main" xmlns="" id="{1BEE8B96-85C5-420F-AA70-D5E096BF719C}"/>
              </a:ext>
            </a:extLst>
          </p:cNvPr>
          <p:cNvCxnSpPr/>
          <p:nvPr/>
        </p:nvCxnSpPr>
        <p:spPr>
          <a:xfrm>
            <a:off x="3134949" y="2400104"/>
            <a:ext cx="1268115" cy="700386"/>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D7688252-37E4-A0B9-2F34-F383B7F21A04}"/>
              </a:ext>
            </a:extLst>
          </p:cNvPr>
          <p:cNvSpPr/>
          <p:nvPr/>
        </p:nvSpPr>
        <p:spPr>
          <a:xfrm>
            <a:off x="4686182" y="4989270"/>
            <a:ext cx="11536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1424629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 hoa">
            <a:hlinkClick r:id="" action="ppaction://media"/>
            <a:extLst>
              <a:ext uri="{FF2B5EF4-FFF2-40B4-BE49-F238E27FC236}">
                <a16:creationId xmlns:a16="http://schemas.microsoft.com/office/drawing/2014/main" xmlns="" id="{851B0501-B1E4-42A6-815E-81DC5C0BF8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44823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con&#10;&#10;Description automatically generated">
            <a:extLst>
              <a:ext uri="{FF2B5EF4-FFF2-40B4-BE49-F238E27FC236}">
                <a16:creationId xmlns:a16="http://schemas.microsoft.com/office/drawing/2014/main" xmlns="" id="{BF8A5213-2BF0-3153-412E-B1DD02EF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811" y="209550"/>
            <a:ext cx="5940000" cy="5940000"/>
          </a:xfrm>
          <a:prstGeom prst="rect">
            <a:avLst/>
          </a:prstGeom>
        </p:spPr>
      </p:pic>
      <p:sp>
        <p:nvSpPr>
          <p:cNvPr id="16" name="TextBox 15">
            <a:extLst>
              <a:ext uri="{FF2B5EF4-FFF2-40B4-BE49-F238E27FC236}">
                <a16:creationId xmlns:a16="http://schemas.microsoft.com/office/drawing/2014/main" xmlns="" id="{5CAF9E64-0B42-40B3-A472-0E9041B47ED3}"/>
              </a:ext>
            </a:extLst>
          </p:cNvPr>
          <p:cNvSpPr txBox="1"/>
          <p:nvPr/>
        </p:nvSpPr>
        <p:spPr>
          <a:xfrm>
            <a:off x="3147237" y="1358638"/>
            <a:ext cx="5146430" cy="1998176"/>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LUYỆN VIẾT TỪ ỨNG DỤNG</a:t>
            </a:r>
            <a:endParaRPr kumimoji="0" lang="en-US" sz="48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endParaRPr>
          </a:p>
        </p:txBody>
      </p:sp>
    </p:spTree>
    <p:extLst>
      <p:ext uri="{BB962C8B-B14F-4D97-AF65-F5344CB8AC3E}">
        <p14:creationId xmlns:p14="http://schemas.microsoft.com/office/powerpoint/2010/main" val="114197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3)">
                                      <p:cBhvr>
                                        <p:cTn id="11" dur="75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C26417E7-9356-EF31-A58E-3EB170E276C4}"/>
              </a:ext>
            </a:extLst>
          </p:cNvPr>
          <p:cNvGrpSpPr/>
          <p:nvPr/>
        </p:nvGrpSpPr>
        <p:grpSpPr>
          <a:xfrm>
            <a:off x="515999" y="0"/>
            <a:ext cx="5141851" cy="1044000"/>
            <a:chOff x="515999" y="0"/>
            <a:chExt cx="5141851" cy="1044000"/>
          </a:xfrm>
        </p:grpSpPr>
        <p:sp>
          <p:nvSpPr>
            <p:cNvPr id="11" name="Rectangle: Rounded Corners 10">
              <a:extLst>
                <a:ext uri="{FF2B5EF4-FFF2-40B4-BE49-F238E27FC236}">
                  <a16:creationId xmlns:a16="http://schemas.microsoft.com/office/drawing/2014/main" xmlns=""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C5CA4697-3EDD-A689-46D5-B9F3F3F8E0FD}"/>
                </a:ext>
              </a:extLst>
            </p:cNvPr>
            <p:cNvSpPr txBox="1"/>
            <p:nvPr/>
          </p:nvSpPr>
          <p:spPr>
            <a:xfrm>
              <a:off x="1613749" y="397669"/>
              <a:ext cx="4044101"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Từ</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xmlns="" id="{6A28A64E-0D80-5948-2ACA-BBD712EFDD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xmlns=""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xmlns="" id="{F9AC92F6-CFD6-B564-4DB5-9FD44219812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xmlns=""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Cần Giờ</a:t>
              </a:r>
            </a:p>
          </p:txBody>
        </p:sp>
      </p:grpSp>
      <p:pic>
        <p:nvPicPr>
          <p:cNvPr id="12" name="Picture 2" descr="Bảng Gỗ Học Sinh Hồng Hà 3447">
            <a:extLst>
              <a:ext uri="{FF2B5EF4-FFF2-40B4-BE49-F238E27FC236}">
                <a16:creationId xmlns:a16="http://schemas.microsoft.com/office/drawing/2014/main" xmlns="" id="{06F7B123-D3B6-4582-9863-CEC3D8AD9E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3526828" y="1475116"/>
            <a:ext cx="4975360" cy="34047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456C463-13AA-442C-B819-5D65EBCC5AA2}"/>
              </a:ext>
            </a:extLst>
          </p:cNvPr>
          <p:cNvSpPr txBox="1"/>
          <p:nvPr/>
        </p:nvSpPr>
        <p:spPr>
          <a:xfrm>
            <a:off x="4495800" y="3190875"/>
            <a:ext cx="414337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Calibri" panose="020F0502020204030204" pitchFamily="34" charset="0"/>
              </a:rPr>
              <a:t>Vạn</a:t>
            </a:r>
            <a:r>
              <a:rPr kumimoji="0" lang="en-US" sz="5200" b="1" i="0" u="none" strike="noStrike" kern="1200" cap="none" spc="0" normalizeH="0" noProof="0" dirty="0">
                <a:ln>
                  <a:noFill/>
                </a:ln>
                <a:solidFill>
                  <a:srgbClr val="FFFF00"/>
                </a:solidFill>
                <a:effectLst/>
                <a:uLnTx/>
                <a:uFillTx/>
                <a:latin typeface="HP001 4 hàng" panose="020B0603050302020204" pitchFamily="34" charset="0"/>
                <a:ea typeface="+mn-ea"/>
                <a:cs typeface="Calibri" panose="020F0502020204030204" pitchFamily="34" charset="0"/>
              </a:rPr>
              <a:t> </a:t>
            </a:r>
            <a:r>
              <a:rPr kumimoji="0" lang="en-US" sz="5200" b="1" i="0" u="none" strike="noStrike" kern="1200" cap="none" spc="0" normalizeH="0" noProof="0" dirty="0" err="1">
                <a:ln>
                  <a:noFill/>
                </a:ln>
                <a:solidFill>
                  <a:srgbClr val="FFFF00"/>
                </a:solidFill>
                <a:effectLst/>
                <a:uLnTx/>
                <a:uFillTx/>
                <a:latin typeface="HP001 4 hàng" panose="020B0603050302020204" pitchFamily="34" charset="0"/>
                <a:ea typeface="+mn-ea"/>
                <a:cs typeface="Calibri" panose="020F0502020204030204" pitchFamily="34" charset="0"/>
              </a:rPr>
              <a:t>Xuân</a:t>
            </a:r>
            <a:endParaRPr kumimoji="0" lang="en-US" sz="5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Calibri" panose="020F0502020204030204" pitchFamily="34" charset="0"/>
            </a:endParaRPr>
          </a:p>
        </p:txBody>
      </p:sp>
    </p:spTree>
    <p:extLst>
      <p:ext uri="{BB962C8B-B14F-4D97-AF65-F5344CB8AC3E}">
        <p14:creationId xmlns:p14="http://schemas.microsoft.com/office/powerpoint/2010/main" val="16547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F8D40885-132A-432D-B1E9-16698AC313A7}"/>
              </a:ext>
            </a:extLst>
          </p:cNvPr>
          <p:cNvSpPr txBox="1"/>
          <p:nvPr/>
        </p:nvSpPr>
        <p:spPr>
          <a:xfrm>
            <a:off x="930699" y="2802770"/>
            <a:ext cx="10404051" cy="3045257"/>
          </a:xfrm>
          <a:prstGeom prst="rect">
            <a:avLst/>
          </a:prstGeom>
          <a:noFill/>
        </p:spPr>
        <p:txBody>
          <a:bodyPr wrap="square">
            <a:spAutoFit/>
          </a:bodyPr>
          <a:lstStyle/>
          <a:p>
            <a:pPr lvl="0" algn="just">
              <a:lnSpc>
                <a:spcPct val="150000"/>
              </a:lnSpc>
              <a:spcAft>
                <a:spcPts val="800"/>
              </a:spcAft>
              <a:defRPr/>
            </a:pPr>
            <a:r>
              <a:rPr lang="vi-VN" sz="3300" b="1" dirty="0">
                <a:solidFill>
                  <a:srgbClr val="000000"/>
                </a:solidFill>
                <a:ea typeface="Calibri" panose="020F0502020204030204" pitchFamily="34" charset="0"/>
                <a:cs typeface="Arial" panose="020B0604020202020204" pitchFamily="34" charset="0"/>
              </a:rPr>
              <a:t>Vạn Xuân là quốc hiệu của Việt Nam trong một thời kỳ độc lập ngắn ngủi dưới thời nhà Tiền Lý và Triệu Việt Vương, sau khi thoát khỏi chính quyền trung ương Trung Hoa. </a:t>
            </a:r>
            <a:endPar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A2F08C33-5186-4315-AC25-C10DC105CAA9}"/>
              </a:ext>
            </a:extLst>
          </p:cNvPr>
          <p:cNvPicPr>
            <a:picLocks noChangeAspect="1"/>
          </p:cNvPicPr>
          <p:nvPr/>
        </p:nvPicPr>
        <p:blipFill>
          <a:blip r:embed="rId2"/>
          <a:stretch>
            <a:fillRect/>
          </a:stretch>
        </p:blipFill>
        <p:spPr>
          <a:xfrm>
            <a:off x="4181475" y="675991"/>
            <a:ext cx="3268820" cy="2180513"/>
          </a:xfrm>
          <a:prstGeom prst="rect">
            <a:avLst/>
          </a:prstGeom>
        </p:spPr>
      </p:pic>
    </p:spTree>
    <p:extLst>
      <p:ext uri="{BB962C8B-B14F-4D97-AF65-F5344CB8AC3E}">
        <p14:creationId xmlns:p14="http://schemas.microsoft.com/office/powerpoint/2010/main" val="172934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xmlns=""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C5CA4697-3EDD-A689-46D5-B9F3F3F8E0FD}"/>
                </a:ext>
              </a:extLst>
            </p:cNvPr>
            <p:cNvSpPr txBox="1"/>
            <p:nvPr/>
          </p:nvSpPr>
          <p:spPr>
            <a:xfrm>
              <a:off x="1918549" y="397669"/>
              <a:ext cx="3049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 từ ứng 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xmlns="" id="{6A28A64E-0D80-5948-2ACA-BBD712EFDD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xmlns=""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xmlns=""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xmlns=""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xmlns=""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xmlns="" id="{9AAD555B-58FA-A895-230D-2A0F866C60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xmlns=""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xmlns=""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17" name="Picture 16">
            <a:extLst>
              <a:ext uri="{FF2B5EF4-FFF2-40B4-BE49-F238E27FC236}">
                <a16:creationId xmlns:a16="http://schemas.microsoft.com/office/drawing/2014/main" xmlns="" id="{9A2D2B94-4937-42BE-9197-AF901739C9E3}"/>
              </a:ext>
            </a:extLst>
          </p:cNvPr>
          <p:cNvPicPr>
            <a:picLocks noChangeAspect="1"/>
          </p:cNvPicPr>
          <p:nvPr/>
        </p:nvPicPr>
        <p:blipFill>
          <a:blip r:embed="rId7"/>
          <a:stretch>
            <a:fillRect/>
          </a:stretch>
        </p:blipFill>
        <p:spPr>
          <a:xfrm>
            <a:off x="3676650" y="1257016"/>
            <a:ext cx="3455940" cy="2305334"/>
          </a:xfrm>
          <a:prstGeom prst="rect">
            <a:avLst/>
          </a:prstGeom>
        </p:spPr>
      </p:pic>
    </p:spTree>
    <p:extLst>
      <p:ext uri="{BB962C8B-B14F-4D97-AF65-F5344CB8AC3E}">
        <p14:creationId xmlns:p14="http://schemas.microsoft.com/office/powerpoint/2010/main" val="299740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xmlns=""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xmlns=""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xmlns=""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2625613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xmlns="" id="{050597A0-FF02-BCED-05F6-2707DB48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238" y="459000"/>
            <a:ext cx="5940000" cy="5940000"/>
          </a:xfrm>
          <a:prstGeom prst="rect">
            <a:avLst/>
          </a:prstGeom>
        </p:spPr>
      </p:pic>
      <p:sp>
        <p:nvSpPr>
          <p:cNvPr id="13" name="TextBox 12">
            <a:extLst>
              <a:ext uri="{FF2B5EF4-FFF2-40B4-BE49-F238E27FC236}">
                <a16:creationId xmlns:a16="http://schemas.microsoft.com/office/drawing/2014/main" xmlns="" id="{62463850-8AD0-F7CC-F421-684868B4A530}"/>
              </a:ext>
            </a:extLst>
          </p:cNvPr>
          <p:cNvSpPr txBox="1"/>
          <p:nvPr/>
        </p:nvSpPr>
        <p:spPr>
          <a:xfrm>
            <a:off x="2915399" y="1826214"/>
            <a:ext cx="5146430"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endParaRPr>
          </a:p>
        </p:txBody>
      </p:sp>
      <p:sp>
        <p:nvSpPr>
          <p:cNvPr id="14" name="TextBox 13">
            <a:extLst>
              <a:ext uri="{FF2B5EF4-FFF2-40B4-BE49-F238E27FC236}">
                <a16:creationId xmlns:a16="http://schemas.microsoft.com/office/drawing/2014/main" xmlns="" id="{247473E8-FDB7-AC7C-6623-BFCCE150DB51}"/>
              </a:ext>
            </a:extLst>
          </p:cNvPr>
          <p:cNvSpPr txBox="1"/>
          <p:nvPr/>
        </p:nvSpPr>
        <p:spPr>
          <a:xfrm>
            <a:off x="2918944" y="1826214"/>
            <a:ext cx="5142885"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endParaRPr>
          </a:p>
        </p:txBody>
      </p:sp>
    </p:spTree>
    <p:extLst>
      <p:ext uri="{BB962C8B-B14F-4D97-AF65-F5344CB8AC3E}">
        <p14:creationId xmlns:p14="http://schemas.microsoft.com/office/powerpoint/2010/main" val="93440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3)">
                                      <p:cBhvr>
                                        <p:cTn id="11" dur="75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3)">
                                      <p:cBhvr>
                                        <p:cTn id="14"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C8F3E494-07C1-B345-5E71-342E87CBD035}"/>
              </a:ext>
            </a:extLst>
          </p:cNvPr>
          <p:cNvSpPr/>
          <p:nvPr/>
        </p:nvSpPr>
        <p:spPr>
          <a:xfrm>
            <a:off x="457263" y="397669"/>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xmlns="" id="{029DB5A1-4B85-0318-6285-BB9C4E855C92}"/>
              </a:ext>
            </a:extLst>
          </p:cNvPr>
          <p:cNvGrpSpPr/>
          <p:nvPr/>
        </p:nvGrpSpPr>
        <p:grpSpPr>
          <a:xfrm>
            <a:off x="515999" y="0"/>
            <a:ext cx="4539401" cy="1044000"/>
            <a:chOff x="515999" y="0"/>
            <a:chExt cx="4539401" cy="1044000"/>
          </a:xfrm>
        </p:grpSpPr>
        <p:sp>
          <p:nvSpPr>
            <p:cNvPr id="6" name="Rectangle: Rounded Corners 5">
              <a:extLst>
                <a:ext uri="{FF2B5EF4-FFF2-40B4-BE49-F238E27FC236}">
                  <a16:creationId xmlns:a16="http://schemas.microsoft.com/office/drawing/2014/main" xmlns="" id="{A4CE5AA5-AC17-E959-B5BE-19B854F9D69B}"/>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2302ECD1-4BD5-62AF-3760-6B6E8BE563B7}"/>
                </a:ext>
              </a:extLst>
            </p:cNvPr>
            <p:cNvSpPr txBox="1"/>
            <p:nvPr/>
          </p:nvSpPr>
          <p:spPr>
            <a:xfrm>
              <a:off x="1792349" y="397669"/>
              <a:ext cx="32630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 ứng dụng</a:t>
              </a:r>
              <a:endParaRPr kumimoji="0" lang="en-US" sz="36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8" name="Picture 7" descr="A snail on a leaf&#10;&#10;Description automatically generated with low confidence">
              <a:extLst>
                <a:ext uri="{FF2B5EF4-FFF2-40B4-BE49-F238E27FC236}">
                  <a16:creationId xmlns:a16="http://schemas.microsoft.com/office/drawing/2014/main" xmlns="" id="{26A63B7E-FA9A-E81D-917F-661DC09708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xmlns="" id="{2A83A7CA-8004-5074-2534-4A11B30AD63C}"/>
              </a:ext>
            </a:extLst>
          </p:cNvPr>
          <p:cNvSpPr txBox="1"/>
          <p:nvPr/>
        </p:nvSpPr>
        <p:spPr>
          <a:xfrm>
            <a:off x="171451" y="-3046720"/>
            <a:ext cx="657224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BɂȰ Ǉa</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Ἣ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Ǉa ẚɂʎ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Ζ</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ên Ǉất cả,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a:t>
            </a:r>
            <a:endPar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endParaRPr>
          </a:p>
        </p:txBody>
      </p:sp>
      <p:sp>
        <p:nvSpPr>
          <p:cNvPr id="13" name="TextBox 12">
            <a:extLst>
              <a:ext uri="{FF2B5EF4-FFF2-40B4-BE49-F238E27FC236}">
                <a16:creationId xmlns:a16="http://schemas.microsoft.com/office/drawing/2014/main" xmlns="" id="{2592B952-FA15-07A0-2B01-F88CA271138D}"/>
              </a:ext>
            </a:extLst>
          </p:cNvPr>
          <p:cNvSpPr txBox="1"/>
          <p:nvPr/>
        </p:nvSpPr>
        <p:spPr>
          <a:xfrm>
            <a:off x="4444392" y="-1594372"/>
            <a:ext cx="5725114"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 Ho</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Ο</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ɂȰḑ TǟɶȰḑ TȆô</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Ϊ</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ḑ </a:t>
            </a:r>
          </a:p>
        </p:txBody>
      </p:sp>
      <p:sp>
        <p:nvSpPr>
          <p:cNvPr id="34" name="TextBox 33">
            <a:extLst>
              <a:ext uri="{FF2B5EF4-FFF2-40B4-BE49-F238E27FC236}">
                <a16:creationId xmlns:a16="http://schemas.microsoft.com/office/drawing/2014/main" xmlns="" id="{0DBC595B-77F5-A520-E230-CDEEE0D82B0D}"/>
              </a:ext>
            </a:extLst>
          </p:cNvPr>
          <p:cNvSpPr txBox="1"/>
          <p:nvPr/>
        </p:nvSpPr>
        <p:spPr>
          <a:xfrm>
            <a:off x="1028700" y="3612356"/>
            <a:ext cx="10420350" cy="1754326"/>
          </a:xfrm>
          <a:prstGeom prst="rect">
            <a:avLst/>
          </a:prstGeom>
          <a:noFill/>
        </p:spPr>
        <p:txBody>
          <a:bodyPr wrap="square" rtlCol="0">
            <a:spAutoFit/>
          </a:bodyPr>
          <a:lstStyle/>
          <a:p>
            <a:pPr lvl="0" algn="just">
              <a:defRPr/>
            </a:pPr>
            <a:r>
              <a:rPr lang="vi-VN" sz="3600" dirty="0">
                <a:solidFill>
                  <a:srgbClr val="003399"/>
                </a:solidFill>
                <a:ea typeface="LNTH-LuoLuoNotangYuanTi 1" pitchFamily="2" charset="-128"/>
                <a:cs typeface="LNTH-LuoLuoNotangYuanTi 1" pitchFamily="2" charset="-128"/>
              </a:rPr>
              <a:t>Câu ca dao tả phong cảnh hữu tình, thơ mộng của miền sông Hương núi Ngự vào một buổi sớm tinh mơ khi gà vừa gáy sáng chuyển canh</a:t>
            </a:r>
            <a:r>
              <a:rPr lang="en-US" sz="3600" dirty="0">
                <a:solidFill>
                  <a:srgbClr val="003399"/>
                </a:solidFill>
                <a:ea typeface="LNTH-LuoLuoNotangYuanTi 1" pitchFamily="2" charset="-128"/>
                <a:cs typeface="LNTH-LuoLuoNotangYuanTi 1" pitchFamily="2" charset="-128"/>
              </a:rPr>
              <a:t>.</a:t>
            </a:r>
            <a:endParaRPr kumimoji="0" lang="en-US" sz="3600" b="0" i="0" u="none" strike="noStrike" kern="1200" cap="none" spc="0" normalizeH="0" baseline="0" noProof="0" dirty="0">
              <a:ln>
                <a:noFill/>
              </a:ln>
              <a:solidFill>
                <a:srgbClr val="003399"/>
              </a:solidFill>
              <a:effectLst/>
              <a:uLnTx/>
              <a:uFillTx/>
              <a:latin typeface="Calibri" panose="020F0502020204030204"/>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xmlns="" id="{ECE1D2C5-A4BA-4CF4-83C2-B20D4514228E}"/>
              </a:ext>
            </a:extLst>
          </p:cNvPr>
          <p:cNvSpPr txBox="1"/>
          <p:nvPr/>
        </p:nvSpPr>
        <p:spPr>
          <a:xfrm>
            <a:off x="-498233" y="-2370448"/>
            <a:ext cx="1064895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Có Ȩẁɖ ǻgườ</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Τ΅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Ȥỏ</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Τ΅ </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đá cɺȰḑ </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κ</a:t>
            </a:r>
            <a:r>
              <a:rPr kumimoji="0" lang="vi-VN"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ɂʏ cơ</a:t>
            </a:r>
            <a:r>
              <a:rPr kumimoji="0" lang="el-GR" sz="3700" b="1" i="0" u="none" strike="noStrike" kern="1200" cap="none" spc="0" normalizeH="0" baseline="0" noProof="0">
                <a:ln>
                  <a:noFill/>
                </a:ln>
                <a:solidFill>
                  <a:srgbClr val="CC0099"/>
                </a:solidFill>
                <a:effectLst/>
                <a:uLnTx/>
                <a:uFillTx/>
                <a:latin typeface="HP001" panose="020B0603050302020204" pitchFamily="34" charset="0"/>
                <a:ea typeface="HP001" panose="020B0603050302020204" pitchFamily="34" charset="0"/>
                <a:cs typeface="+mn-cs"/>
              </a:rPr>
              <a:t>Ψ.</a:t>
            </a:r>
          </a:p>
        </p:txBody>
      </p:sp>
      <p:sp>
        <p:nvSpPr>
          <p:cNvPr id="3" name="TextBox 2">
            <a:extLst>
              <a:ext uri="{FF2B5EF4-FFF2-40B4-BE49-F238E27FC236}">
                <a16:creationId xmlns:a16="http://schemas.microsoft.com/office/drawing/2014/main" xmlns="" id="{EFE09567-25A1-4C72-8AE9-FFCA143BA3F2}"/>
              </a:ext>
            </a:extLst>
          </p:cNvPr>
          <p:cNvSpPr txBox="1"/>
          <p:nvPr/>
        </p:nvSpPr>
        <p:spPr>
          <a:xfrm>
            <a:off x="695325" y="1362075"/>
            <a:ext cx="10306049" cy="1754326"/>
          </a:xfrm>
          <a:prstGeom prst="rect">
            <a:avLst/>
          </a:prstGeom>
          <a:noFill/>
        </p:spPr>
        <p:txBody>
          <a:bodyPr wrap="square" rtlCol="0">
            <a:spAutoFit/>
          </a:bodyPr>
          <a:lstStyle/>
          <a:p>
            <a:pPr algn="ctr">
              <a:lnSpc>
                <a:spcPct val="150000"/>
              </a:lnSpc>
            </a:pPr>
            <a:r>
              <a:rPr lang="vi-VN" sz="3600" b="1" dirty="0">
                <a:solidFill>
                  <a:srgbClr val="7030A0"/>
                </a:solidFill>
                <a:latin typeface="HP001 4 hàng" panose="020B0603050302020204" pitchFamily="34" charset="0"/>
              </a:rPr>
              <a:t>Gió đưa cành trúc la đà</a:t>
            </a:r>
          </a:p>
          <a:p>
            <a:pPr algn="ctr">
              <a:lnSpc>
                <a:spcPct val="150000"/>
              </a:lnSpc>
            </a:pPr>
            <a:r>
              <a:rPr lang="vi-VN" sz="3600" b="1" dirty="0">
                <a:solidFill>
                  <a:srgbClr val="7030A0"/>
                </a:solidFill>
                <a:latin typeface="HP001 4 hàng" panose="020B0603050302020204" pitchFamily="34" charset="0"/>
              </a:rPr>
              <a:t>Tiếng chuông T</a:t>
            </a:r>
            <a:r>
              <a:rPr lang="el-GR" sz="3600" b="1" dirty="0">
                <a:solidFill>
                  <a:srgbClr val="7030A0"/>
                </a:solidFill>
                <a:latin typeface="HP001 4 hàng" panose="020B0603050302020204" pitchFamily="34" charset="0"/>
              </a:rPr>
              <a:t>ς</a:t>
            </a:r>
            <a:r>
              <a:rPr lang="vi-VN" sz="3600" b="1" dirty="0">
                <a:solidFill>
                  <a:srgbClr val="7030A0"/>
                </a:solidFill>
                <a:latin typeface="HP001 4 hàng" panose="020B0603050302020204" pitchFamily="34" charset="0"/>
              </a:rPr>
              <a:t>ấn Vũ, canh gà Thọ Xương.</a:t>
            </a:r>
          </a:p>
        </p:txBody>
      </p:sp>
    </p:spTree>
    <p:extLst>
      <p:ext uri="{BB962C8B-B14F-4D97-AF65-F5344CB8AC3E}">
        <p14:creationId xmlns:p14="http://schemas.microsoft.com/office/powerpoint/2010/main" val="2376441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xmlns=""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xmlns="" id="{103BD74E-C31A-8F29-16C1-2FFB774E25F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xmlns="" id="{BA655645-6222-EF16-7087-F01D61EE0E0C}"/>
              </a:ext>
            </a:extLst>
          </p:cNvPr>
          <p:cNvSpPr txBox="1"/>
          <p:nvPr/>
        </p:nvSpPr>
        <p:spPr>
          <a:xfrm>
            <a:off x="2184360" y="1823385"/>
            <a:ext cx="773688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Gió đưa cành trúc la đà</a:t>
            </a:r>
          </a:p>
        </p:txBody>
      </p:sp>
      <p:sp>
        <p:nvSpPr>
          <p:cNvPr id="12" name="TextBox 11">
            <a:extLst>
              <a:ext uri="{FF2B5EF4-FFF2-40B4-BE49-F238E27FC236}">
                <a16:creationId xmlns:a16="http://schemas.microsoft.com/office/drawing/2014/main" xmlns="" id="{31E96115-16BF-1A28-E1E3-F1FCEB75AC91}"/>
              </a:ext>
            </a:extLst>
          </p:cNvPr>
          <p:cNvSpPr txBox="1"/>
          <p:nvPr/>
        </p:nvSpPr>
        <p:spPr>
          <a:xfrm>
            <a:off x="1613623" y="2581332"/>
            <a:ext cx="10206902"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Tiếng chuông T</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ς</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ấn Vũ, canh gà Thọ Xương.</a:t>
            </a:r>
          </a:p>
        </p:txBody>
      </p:sp>
      <p:sp>
        <p:nvSpPr>
          <p:cNvPr id="13" name="TextBox 12">
            <a:extLst>
              <a:ext uri="{FF2B5EF4-FFF2-40B4-BE49-F238E27FC236}">
                <a16:creationId xmlns:a16="http://schemas.microsoft.com/office/drawing/2014/main" xmlns="" id="{9075704E-9D09-4B94-D28D-8D69ACDD1C88}"/>
              </a:ext>
            </a:extLst>
          </p:cNvPr>
          <p:cNvSpPr txBox="1"/>
          <p:nvPr/>
        </p:nvSpPr>
        <p:spPr>
          <a:xfrm>
            <a:off x="9210676" y="3283858"/>
            <a:ext cx="211455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Ca dao</a:t>
            </a: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endPar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nvGrpSpPr>
          <p:cNvPr id="14" name="Group 13">
            <a:extLst>
              <a:ext uri="{FF2B5EF4-FFF2-40B4-BE49-F238E27FC236}">
                <a16:creationId xmlns:a16="http://schemas.microsoft.com/office/drawing/2014/main" xmlns=""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xmlns=""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xmlns=""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xmlns="" id="{B9EA8C6C-EC99-BBF3-2493-441EF0C859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xmlns=""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xmlns=""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xmlns="" id="{07F186DB-A3E2-749A-C7A7-A340C98DF86A}"/>
                </a:ext>
              </a:extLst>
            </p:cNvPr>
            <p:cNvPicPr>
              <a:picLocks noChangeAspect="1"/>
            </p:cNvPicPr>
            <p:nvPr/>
          </p:nvPicPr>
          <p:blipFill>
            <a:blip r:embed="rId9"/>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xmlns="" id="{6C339CE5-EAD2-B660-2145-7525DB5883F4}"/>
                </a:ext>
              </a:extLst>
            </p:cNvPr>
            <p:cNvSpPr txBox="1"/>
            <p:nvPr/>
          </p:nvSpPr>
          <p:spPr>
            <a:xfrm>
              <a:off x="2810960" y="1771145"/>
              <a:ext cx="60390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rPr>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xmlns="" id="{D0528460-D228-1431-1572-B120C77555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D93495F5-33DD-EC30-2421-449AC41B42FC}"/>
              </a:ext>
            </a:extLst>
          </p:cNvPr>
          <p:cNvSpPr txBox="1"/>
          <p:nvPr/>
        </p:nvSpPr>
        <p:spPr>
          <a:xfrm>
            <a:off x="-157912" y="4187521"/>
            <a:ext cx="130943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V</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Η</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Ğt</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h</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Ξ </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c</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Ϊ ε</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ữ G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Gió</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Tiếng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ν</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Ű </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ε</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úng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đứng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ở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đầu</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câu</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Viết</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hoa</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các</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từ</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T</a:t>
            </a:r>
            <a:r>
              <a:rPr kumimoji="0" lang="el-GR" sz="3600" b="1" i="0" u="none" strike="noStrike" kern="1200" cap="none" spc="0" normalizeH="0" baseline="0" noProof="0" dirty="0">
                <a:ln>
                  <a:noFill/>
                </a:ln>
                <a:solidFill>
                  <a:srgbClr val="000000"/>
                </a:solidFill>
                <a:effectLst/>
                <a:uLnTx/>
                <a:uFillTx/>
                <a:latin typeface="HP001 4 hàng" panose="020B0603050302020204" pitchFamily="34" charset="0"/>
              </a:rPr>
              <a:t>ς</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ấn</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Vũ</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Thọ</a:t>
            </a:r>
            <a:r>
              <a:rPr kumimoji="0" lang="en-US" sz="3600" b="1" i="0" u="none" strike="noStrike" kern="1200" cap="none" spc="0" normalizeH="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srgbClr val="000000"/>
                </a:solidFill>
                <a:effectLst/>
                <a:uLnTx/>
                <a:uFillTx/>
                <a:latin typeface="HP001 5 hàng" panose="020B0603050302020204" pitchFamily="34" charset="0"/>
                <a:ea typeface="+mn-ea"/>
                <a:cs typeface="+mn-cs"/>
              </a:rPr>
              <a:t>Xương</a:t>
            </a:r>
            <a:endPar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vì</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chúng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là</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tên</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riêng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a:t>
            </a:r>
          </a:p>
        </p:txBody>
      </p:sp>
    </p:spTree>
    <p:extLst>
      <p:ext uri="{BB962C8B-B14F-4D97-AF65-F5344CB8AC3E}">
        <p14:creationId xmlns:p14="http://schemas.microsoft.com/office/powerpoint/2010/main" val="369334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98807" y="1012874"/>
            <a:ext cx="10438226" cy="4220308"/>
          </a:xfrm>
          <a:prstGeom prst="roundRect">
            <a:avLst/>
          </a:prstGeom>
          <a:solidFill>
            <a:schemeClr val="bg1">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7689" y="1214288"/>
            <a:ext cx="10515600" cy="2743835"/>
          </a:xfrm>
        </p:spPr>
        <p:txBody>
          <a:bodyPr/>
          <a:lstStyle/>
          <a:p>
            <a:pPr>
              <a:lnSpc>
                <a:spcPct val="150000"/>
              </a:lnSpc>
            </a:pPr>
            <a:r>
              <a:rPr lang="en-US" dirty="0">
                <a:latin typeface="Cambria" pitchFamily="18" charset="0"/>
                <a:ea typeface="Cambria" pitchFamily="18" charset="0"/>
              </a:rPr>
              <a:t/>
            </a:r>
            <a:br>
              <a:rPr lang="en-US" dirty="0">
                <a:latin typeface="Cambria" pitchFamily="18" charset="0"/>
                <a:ea typeface="Cambria" pitchFamily="18" charset="0"/>
              </a:rPr>
            </a:br>
            <a:r>
              <a:rPr lang="en-US" dirty="0" smtClean="0">
                <a:latin typeface="Cambria" pitchFamily="18" charset="0"/>
                <a:ea typeface="Cambria" pitchFamily="18" charset="0"/>
              </a:rPr>
              <a:t>- </a:t>
            </a:r>
            <a:r>
              <a:rPr lang="en-US" dirty="0" err="1" smtClean="0">
                <a:latin typeface="Cambria" pitchFamily="18" charset="0"/>
                <a:ea typeface="Cambria" pitchFamily="18" charset="0"/>
              </a:rPr>
              <a:t>Viết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đúng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hoa</a:t>
            </a:r>
            <a:r>
              <a:rPr lang="en-US" dirty="0" smtClean="0">
                <a:latin typeface="Cambria" pitchFamily="18" charset="0"/>
                <a:ea typeface="Cambria" pitchFamily="18" charset="0"/>
              </a:rPr>
              <a:t> </a:t>
            </a:r>
            <a:r>
              <a:rPr lang="en-US" b="1" dirty="0" smtClean="0">
                <a:latin typeface="HP001 4H" pitchFamily="34" charset="0"/>
                <a:ea typeface="Cambria" pitchFamily="18" charset="0"/>
              </a:rPr>
              <a:t>V, X </a:t>
            </a:r>
            <a:r>
              <a:rPr lang="en-US" dirty="0" err="1" smtClean="0">
                <a:latin typeface="Cambria" pitchFamily="18" charset="0"/>
                <a:ea typeface="Cambria" pitchFamily="18" charset="0"/>
              </a:rPr>
              <a:t>cỡ</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nhỏ</a:t>
            </a:r>
            <a:r>
              <a:rPr lang="en-US" dirty="0" smtClean="0">
                <a:latin typeface="Cambria" pitchFamily="18" charset="0"/>
                <a:ea typeface="Cambria" pitchFamily="18" charset="0"/>
              </a:rPr>
              <a:t>.</a:t>
            </a:r>
            <a:br>
              <a:rPr lang="en-US" dirty="0" smtClean="0">
                <a:latin typeface="Cambria" pitchFamily="18" charset="0"/>
                <a:ea typeface="Cambria" pitchFamily="18" charset="0"/>
              </a:rPr>
            </a:br>
            <a:r>
              <a:rPr lang="en-US" dirty="0" smtClean="0">
                <a:latin typeface="Cambria" pitchFamily="18" charset="0"/>
                <a:ea typeface="Cambria" pitchFamily="18" charset="0"/>
              </a:rPr>
              <a:t>- </a:t>
            </a:r>
            <a:r>
              <a:rPr lang="en-US" dirty="0" err="1" smtClean="0">
                <a:latin typeface="Cambria" pitchFamily="18" charset="0"/>
                <a:ea typeface="Cambria" pitchFamily="18" charset="0"/>
              </a:rPr>
              <a:t>Viết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đúng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từ</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hoa</a:t>
            </a:r>
            <a:r>
              <a:rPr lang="en-US" dirty="0" smtClean="0">
                <a:latin typeface="Cambria" pitchFamily="18" charset="0"/>
                <a:ea typeface="Cambria" pitchFamily="18" charset="0"/>
              </a:rPr>
              <a:t> </a:t>
            </a:r>
            <a:r>
              <a:rPr lang="en-US" b="1" dirty="0" smtClean="0">
                <a:latin typeface="HP001 4H" pitchFamily="34" charset="0"/>
                <a:ea typeface="Cambria" pitchFamily="18" charset="0"/>
              </a:rPr>
              <a:t>V, X.</a:t>
            </a:r>
            <a:endParaRPr lang="en-US" b="1" dirty="0">
              <a:latin typeface="HP001 4H" pitchFamily="34" charset="0"/>
              <a:ea typeface="Cambria" pitchFamily="18" charset="0"/>
            </a:endParaRPr>
          </a:p>
        </p:txBody>
      </p:sp>
      <p:sp>
        <p:nvSpPr>
          <p:cNvPr id="6" name="Rectangle 5"/>
          <p:cNvSpPr/>
          <p:nvPr/>
        </p:nvSpPr>
        <p:spPr>
          <a:xfrm>
            <a:off x="3932148" y="1125418"/>
            <a:ext cx="4027064" cy="1107996"/>
          </a:xfrm>
          <a:prstGeom prst="rect">
            <a:avLst/>
          </a:prstGeom>
        </p:spPr>
        <p:txBody>
          <a:bodyPr wrap="none">
            <a:spAutoFit/>
          </a:bodyPr>
          <a:lstStyle/>
          <a:p>
            <a:r>
              <a:rPr lang="vi-VN" sz="6600" b="1" dirty="0">
                <a:latin typeface="iCiel Alina" pitchFamily="50" charset="0"/>
              </a:rPr>
              <a:t>Yêu cầu cần đạt</a:t>
            </a:r>
            <a:endParaRPr lang="en-US" sz="6600" b="1" dirty="0">
              <a:latin typeface="iCiel Alina" pitchFamily="50" charset="0"/>
            </a:endParaRPr>
          </a:p>
        </p:txBody>
      </p:sp>
    </p:spTree>
    <p:extLst>
      <p:ext uri="{BB962C8B-B14F-4D97-AF65-F5344CB8AC3E}">
        <p14:creationId xmlns:p14="http://schemas.microsoft.com/office/powerpoint/2010/main" val="3529359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xmlns=""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C5CA4697-3EDD-A689-46D5-B9F3F3F8E0FD}"/>
                </a:ext>
              </a:extLst>
            </p:cNvPr>
            <p:cNvSpPr txBox="1"/>
            <p:nvPr/>
          </p:nvSpPr>
          <p:spPr>
            <a:xfrm>
              <a:off x="1695451" y="397669"/>
              <a:ext cx="3272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xmlns="" id="{6A28A64E-0D80-5948-2ACA-BBD712EFDD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xmlns=""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xmlns=""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xmlns=""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xmlns=""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xmlns="" id="{9AAD555B-58FA-A895-230D-2A0F866C60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xmlns=""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xmlns=""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4" name="Picture 3">
            <a:extLst>
              <a:ext uri="{FF2B5EF4-FFF2-40B4-BE49-F238E27FC236}">
                <a16:creationId xmlns:a16="http://schemas.microsoft.com/office/drawing/2014/main" xmlns="" id="{C72CEDC6-5F45-4CB3-B0BB-5A64587CBD79}"/>
              </a:ext>
            </a:extLst>
          </p:cNvPr>
          <p:cNvPicPr>
            <a:picLocks noChangeAspect="1"/>
          </p:cNvPicPr>
          <p:nvPr/>
        </p:nvPicPr>
        <p:blipFill>
          <a:blip r:embed="rId7"/>
          <a:stretch>
            <a:fillRect/>
          </a:stretch>
        </p:blipFill>
        <p:spPr>
          <a:xfrm>
            <a:off x="600075" y="1466288"/>
            <a:ext cx="6902285" cy="1872923"/>
          </a:xfrm>
          <a:prstGeom prst="rect">
            <a:avLst/>
          </a:prstGeom>
        </p:spPr>
      </p:pic>
    </p:spTree>
    <p:extLst>
      <p:ext uri="{BB962C8B-B14F-4D97-AF65-F5344CB8AC3E}">
        <p14:creationId xmlns:p14="http://schemas.microsoft.com/office/powerpoint/2010/main" val="590310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98807" y="1012874"/>
            <a:ext cx="10438226" cy="4220308"/>
          </a:xfrm>
          <a:prstGeom prst="roundRect">
            <a:avLst/>
          </a:prstGeom>
          <a:solidFill>
            <a:schemeClr val="bg1">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7689" y="1214288"/>
            <a:ext cx="10515600" cy="2743835"/>
          </a:xfrm>
        </p:spPr>
        <p:txBody>
          <a:bodyPr/>
          <a:lstStyle/>
          <a:p>
            <a:pPr>
              <a:lnSpc>
                <a:spcPct val="150000"/>
              </a:lnSpc>
            </a:pPr>
            <a:r>
              <a:rPr lang="en-US" dirty="0">
                <a:latin typeface="Cambria" pitchFamily="18" charset="0"/>
                <a:ea typeface="Cambria" pitchFamily="18" charset="0"/>
              </a:rPr>
              <a:t/>
            </a:r>
            <a:br>
              <a:rPr lang="en-US" dirty="0">
                <a:latin typeface="Cambria" pitchFamily="18" charset="0"/>
                <a:ea typeface="Cambria" pitchFamily="18" charset="0"/>
              </a:rPr>
            </a:br>
            <a:r>
              <a:rPr lang="en-US" dirty="0" smtClean="0">
                <a:latin typeface="Cambria" pitchFamily="18" charset="0"/>
                <a:ea typeface="Cambria" pitchFamily="18" charset="0"/>
              </a:rPr>
              <a:t>- </a:t>
            </a:r>
            <a:r>
              <a:rPr lang="en-US" dirty="0" err="1" smtClean="0">
                <a:latin typeface="Cambria" pitchFamily="18" charset="0"/>
                <a:ea typeface="Cambria" pitchFamily="18" charset="0"/>
              </a:rPr>
              <a:t>Viết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đúng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hoa</a:t>
            </a:r>
            <a:r>
              <a:rPr lang="en-US" dirty="0" smtClean="0">
                <a:latin typeface="Cambria" pitchFamily="18" charset="0"/>
                <a:ea typeface="Cambria" pitchFamily="18" charset="0"/>
              </a:rPr>
              <a:t> </a:t>
            </a:r>
            <a:r>
              <a:rPr lang="en-US" b="1" dirty="0" smtClean="0">
                <a:latin typeface="HP001 4H" pitchFamily="34" charset="0"/>
                <a:ea typeface="Cambria" pitchFamily="18" charset="0"/>
              </a:rPr>
              <a:t>V, X </a:t>
            </a:r>
            <a:r>
              <a:rPr lang="en-US" dirty="0" err="1" smtClean="0">
                <a:latin typeface="Cambria" pitchFamily="18" charset="0"/>
                <a:ea typeface="Cambria" pitchFamily="18" charset="0"/>
              </a:rPr>
              <a:t>cỡ</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nhỏ</a:t>
            </a:r>
            <a:r>
              <a:rPr lang="en-US" dirty="0" smtClean="0">
                <a:latin typeface="Cambria" pitchFamily="18" charset="0"/>
                <a:ea typeface="Cambria" pitchFamily="18" charset="0"/>
              </a:rPr>
              <a:t>.</a:t>
            </a:r>
            <a:br>
              <a:rPr lang="en-US" dirty="0" smtClean="0">
                <a:latin typeface="Cambria" pitchFamily="18" charset="0"/>
                <a:ea typeface="Cambria" pitchFamily="18" charset="0"/>
              </a:rPr>
            </a:br>
            <a:r>
              <a:rPr lang="en-US" dirty="0" smtClean="0">
                <a:latin typeface="Cambria" pitchFamily="18" charset="0"/>
                <a:ea typeface="Cambria" pitchFamily="18" charset="0"/>
              </a:rPr>
              <a:t>- </a:t>
            </a:r>
            <a:r>
              <a:rPr lang="en-US" dirty="0" err="1" smtClean="0">
                <a:latin typeface="Cambria" pitchFamily="18" charset="0"/>
                <a:ea typeface="Cambria" pitchFamily="18" charset="0"/>
              </a:rPr>
              <a:t>Viết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đúng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từ</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hoa</a:t>
            </a:r>
            <a:r>
              <a:rPr lang="en-US" dirty="0" smtClean="0">
                <a:latin typeface="Cambria" pitchFamily="18" charset="0"/>
                <a:ea typeface="Cambria" pitchFamily="18" charset="0"/>
              </a:rPr>
              <a:t> </a:t>
            </a:r>
            <a:r>
              <a:rPr lang="en-US" b="1" dirty="0" smtClean="0">
                <a:latin typeface="HP001 4H" pitchFamily="34" charset="0"/>
                <a:ea typeface="Cambria" pitchFamily="18" charset="0"/>
              </a:rPr>
              <a:t>V, X.</a:t>
            </a:r>
            <a:endParaRPr lang="en-US" b="1" dirty="0">
              <a:latin typeface="HP001 4H" pitchFamily="34" charset="0"/>
              <a:ea typeface="Cambria" pitchFamily="18" charset="0"/>
            </a:endParaRPr>
          </a:p>
        </p:txBody>
      </p:sp>
      <p:sp>
        <p:nvSpPr>
          <p:cNvPr id="6" name="Rectangle 5"/>
          <p:cNvSpPr/>
          <p:nvPr/>
        </p:nvSpPr>
        <p:spPr>
          <a:xfrm>
            <a:off x="3932148" y="1125418"/>
            <a:ext cx="4027064" cy="1107996"/>
          </a:xfrm>
          <a:prstGeom prst="rect">
            <a:avLst/>
          </a:prstGeom>
        </p:spPr>
        <p:txBody>
          <a:bodyPr wrap="none">
            <a:spAutoFit/>
          </a:bodyPr>
          <a:lstStyle/>
          <a:p>
            <a:r>
              <a:rPr lang="vi-VN" sz="6600" b="1" dirty="0">
                <a:latin typeface="iCiel Alina" pitchFamily="50" charset="0"/>
              </a:rPr>
              <a:t>Yêu cầu cần đạt</a:t>
            </a:r>
            <a:endParaRPr lang="en-US" sz="6600" b="1" dirty="0">
              <a:latin typeface="iCiel Alina" pitchFamily="50" charset="0"/>
            </a:endParaRPr>
          </a:p>
        </p:txBody>
      </p:sp>
    </p:spTree>
    <p:extLst>
      <p:ext uri="{BB962C8B-B14F-4D97-AF65-F5344CB8AC3E}">
        <p14:creationId xmlns:p14="http://schemas.microsoft.com/office/powerpoint/2010/main" val="2302898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medium confidence">
            <a:extLst>
              <a:ext uri="{FF2B5EF4-FFF2-40B4-BE49-F238E27FC236}">
                <a16:creationId xmlns:a16="http://schemas.microsoft.com/office/drawing/2014/main" xmlns=""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476739" y="639000"/>
            <a:ext cx="9715261" cy="5580000"/>
          </a:xfrm>
          <a:prstGeom prst="rect">
            <a:avLst/>
          </a:prstGeom>
        </p:spPr>
      </p:pic>
      <p:sp>
        <p:nvSpPr>
          <p:cNvPr id="18" name="TextBox 17">
            <a:extLst>
              <a:ext uri="{FF2B5EF4-FFF2-40B4-BE49-F238E27FC236}">
                <a16:creationId xmlns:a16="http://schemas.microsoft.com/office/drawing/2014/main" xmlns="" id="{E8388BED-869E-5E75-06FC-F79425219CE7}"/>
              </a:ext>
            </a:extLst>
          </p:cNvPr>
          <p:cNvSpPr txBox="1"/>
          <p:nvPr/>
        </p:nvSpPr>
        <p:spPr>
          <a:xfrm>
            <a:off x="6545594" y="997242"/>
            <a:ext cx="2331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Dặn</a:t>
            </a:r>
            <a:r>
              <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dò</a:t>
            </a:r>
            <a:endPar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endParaRPr>
          </a:p>
        </p:txBody>
      </p:sp>
      <p:sp>
        <p:nvSpPr>
          <p:cNvPr id="19" name="TextBox 18">
            <a:extLst>
              <a:ext uri="{FF2B5EF4-FFF2-40B4-BE49-F238E27FC236}">
                <a16:creationId xmlns:a16="http://schemas.microsoft.com/office/drawing/2014/main" xmlns="" id="{FAD79EC6-7074-637B-81EC-14F0E6C7DE12}"/>
              </a:ext>
            </a:extLst>
          </p:cNvPr>
          <p:cNvSpPr txBox="1"/>
          <p:nvPr/>
        </p:nvSpPr>
        <p:spPr>
          <a:xfrm>
            <a:off x="3405066" y="1705128"/>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Luyện viết các chữ hoa đã học trong bài.</a:t>
            </a:r>
          </a:p>
        </p:txBody>
      </p:sp>
      <p:sp>
        <p:nvSpPr>
          <p:cNvPr id="20" name="TextBox 19">
            <a:extLst>
              <a:ext uri="{FF2B5EF4-FFF2-40B4-BE49-F238E27FC236}">
                <a16:creationId xmlns:a16="http://schemas.microsoft.com/office/drawing/2014/main" xmlns="" id="{B5CB6574-4FF5-CCF2-A162-91EF6E3E2F82}"/>
              </a:ext>
            </a:extLst>
          </p:cNvPr>
          <p:cNvSpPr txBox="1"/>
          <p:nvPr/>
        </p:nvSpPr>
        <p:spPr>
          <a:xfrm>
            <a:off x="3405066" y="3167065"/>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Chuẩn</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bị</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smtClean="0">
                <a:ln>
                  <a:noFill/>
                </a:ln>
                <a:solidFill>
                  <a:srgbClr val="003399"/>
                </a:solidFill>
                <a:effectLst/>
                <a:uLnTx/>
                <a:uFillTx/>
                <a:latin typeface="Calibri" panose="020F0502020204030204"/>
                <a:ea typeface="+mn-ea"/>
                <a:cs typeface="+mn-cs"/>
              </a:rPr>
              <a:t>sau</a:t>
            </a:r>
            <a:r>
              <a:rPr kumimoji="0" lang="en-US" sz="3200" b="0" i="0" u="none" strike="noStrike" kern="1200" cap="none" spc="0" normalizeH="0" baseline="0" noProof="0" smtClean="0">
                <a:ln>
                  <a:noFill/>
                </a:ln>
                <a:solidFill>
                  <a:srgbClr val="003399"/>
                </a:solidFill>
                <a:effectLst/>
                <a:uLnTx/>
                <a:uFillTx/>
                <a:latin typeface="Calibri" panose="020F0502020204030204"/>
                <a:ea typeface="+mn-ea"/>
                <a:cs typeface="+mn-cs"/>
              </a:rPr>
              <a:t>.</a:t>
            </a:r>
            <a:endPar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xmlns="" id="{5A7D3A4C-4389-BED3-37AC-B5A167D37BE4}"/>
              </a:ext>
            </a:extLst>
          </p:cNvPr>
          <p:cNvSpPr txBox="1"/>
          <p:nvPr/>
        </p:nvSpPr>
        <p:spPr>
          <a:xfrm>
            <a:off x="3405066" y="2436097"/>
            <a:ext cx="8338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Thực hiện các phần viết ở nhà trong vở Tập viết.</a:t>
            </a:r>
          </a:p>
        </p:txBody>
      </p:sp>
      <p:pic>
        <p:nvPicPr>
          <p:cNvPr id="23" name="Picture 22">
            <a:extLst>
              <a:ext uri="{FF2B5EF4-FFF2-40B4-BE49-F238E27FC236}">
                <a16:creationId xmlns:a16="http://schemas.microsoft.com/office/drawing/2014/main" xmlns="" id="{97B5B133-B12B-7414-E12D-24ACA3949F25}"/>
              </a:ext>
            </a:extLst>
          </p:cNvPr>
          <p:cNvPicPr>
            <a:picLocks noChangeAspect="1"/>
          </p:cNvPicPr>
          <p:nvPr/>
        </p:nvPicPr>
        <p:blipFill>
          <a:blip r:embed="rId5"/>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xmlns="" id="{1CA14B3C-87C3-2122-95F1-9B89E7B57F4B}"/>
              </a:ext>
            </a:extLst>
          </p:cNvPr>
          <p:cNvGrpSpPr/>
          <p:nvPr/>
        </p:nvGrpSpPr>
        <p:grpSpPr>
          <a:xfrm>
            <a:off x="2630616" y="495000"/>
            <a:ext cx="6930768" cy="5868000"/>
            <a:chOff x="4227089" y="495000"/>
            <a:chExt cx="6930768" cy="5868000"/>
          </a:xfrm>
        </p:grpSpPr>
        <p:pic>
          <p:nvPicPr>
            <p:cNvPr id="29" name="Picture 28">
              <a:extLst>
                <a:ext uri="{FF2B5EF4-FFF2-40B4-BE49-F238E27FC236}">
                  <a16:creationId xmlns:a16="http://schemas.microsoft.com/office/drawing/2014/main" xmlns=""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xmlns=""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LNTH-Dinomiko" panose="02000500000000000000" pitchFamily="2" charset="0"/>
                  <a:ea typeface="+mn-ea"/>
                  <a:cs typeface="+mn-cs"/>
                </a:rPr>
                <a:t>TẬP VIẾT</a:t>
              </a:r>
            </a:p>
          </p:txBody>
        </p:sp>
      </p:grpSp>
      <p:pic>
        <p:nvPicPr>
          <p:cNvPr id="2" name="Picture 1">
            <a:extLst>
              <a:ext uri="{FF2B5EF4-FFF2-40B4-BE49-F238E27FC236}">
                <a16:creationId xmlns:a16="http://schemas.microsoft.com/office/drawing/2014/main" xmlns="" id="{751BBBF2-F805-4909-A708-72D1D6088404}"/>
              </a:ext>
            </a:extLst>
          </p:cNvPr>
          <p:cNvPicPr>
            <a:picLocks noChangeAspect="1"/>
          </p:cNvPicPr>
          <p:nvPr/>
        </p:nvPicPr>
        <p:blipFill>
          <a:blip r:embed="rId4"/>
          <a:stretch>
            <a:fillRect/>
          </a:stretch>
        </p:blipFill>
        <p:spPr>
          <a:xfrm>
            <a:off x="2959729" y="1905281"/>
            <a:ext cx="5986791"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xmlns=""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3" y="458999"/>
            <a:ext cx="5940000" cy="5940000"/>
          </a:xfrm>
          <a:prstGeom prst="rect">
            <a:avLst/>
          </a:prstGeom>
        </p:spPr>
      </p:pic>
      <p:sp>
        <p:nvSpPr>
          <p:cNvPr id="21" name="TextBox 20">
            <a:extLst>
              <a:ext uri="{FF2B5EF4-FFF2-40B4-BE49-F238E27FC236}">
                <a16:creationId xmlns:a16="http://schemas.microsoft.com/office/drawing/2014/main" xmlns="" id="{1516971F-D635-9217-39C3-19D1F1A52276}"/>
              </a:ext>
            </a:extLst>
          </p:cNvPr>
          <p:cNvSpPr txBox="1"/>
          <p:nvPr/>
        </p:nvSpPr>
        <p:spPr>
          <a:xfrm>
            <a:off x="3074668" y="1857538"/>
            <a:ext cx="5146430" cy="1107996"/>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KHỞI ĐỘNG</a:t>
            </a:r>
            <a:endParaRPr kumimoji="0" lang="en-US" sz="7200" b="1" i="0" u="none" strike="noStrike" kern="0" cap="none" spc="0" normalizeH="0" baseline="0" noProof="0" dirty="0">
              <a:ln>
                <a:noFill/>
              </a:ln>
              <a:solidFill>
                <a:srgbClr val="FF5252"/>
              </a:solidFill>
              <a:effectLst>
                <a:glow>
                  <a:srgbClr val="4472C4">
                    <a:alpha val="40000"/>
                  </a:srgbClr>
                </a:glow>
              </a:effectLst>
              <a:uLnTx/>
              <a:uFillTx/>
              <a:latin typeface="HP001 4 hàng" panose="020B0603050302020204" pitchFamily="34" charset="0"/>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2992433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3)">
                                      <p:cBhvr>
                                        <p:cTn id="11" dur="75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a:extLst>
              <a:ext uri="{FF2B5EF4-FFF2-40B4-BE49-F238E27FC236}">
                <a16:creationId xmlns:a16="http://schemas.microsoft.com/office/drawing/2014/main" xmlns="" id="{5BFD03F7-3C66-4F6C-A988-22E387A487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48089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xmlns=""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3" y="458999"/>
            <a:ext cx="5940000" cy="5940000"/>
          </a:xfrm>
          <a:prstGeom prst="rect">
            <a:avLst/>
          </a:prstGeom>
        </p:spPr>
      </p:pic>
      <p:sp>
        <p:nvSpPr>
          <p:cNvPr id="21" name="TextBox 20">
            <a:extLst>
              <a:ext uri="{FF2B5EF4-FFF2-40B4-BE49-F238E27FC236}">
                <a16:creationId xmlns:a16="http://schemas.microsoft.com/office/drawing/2014/main" xmlns="" id="{1516971F-D635-9217-39C3-19D1F1A52276}"/>
              </a:ext>
            </a:extLst>
          </p:cNvPr>
          <p:cNvSpPr txBox="1"/>
          <p:nvPr/>
        </p:nvSpPr>
        <p:spPr>
          <a:xfrm>
            <a:off x="3074668" y="1857538"/>
            <a:ext cx="5146430" cy="2400657"/>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ÔN VIẾT CHỮ HOA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6000" b="1" kern="0" dirty="0">
                <a:solidFill>
                  <a:srgbClr val="FF5252"/>
                </a:solidFill>
                <a:effectLst>
                  <a:glow>
                    <a:srgbClr val="4472C4">
                      <a:alpha val="40000"/>
                    </a:srgbClr>
                  </a:glow>
                </a:effectLst>
                <a:latin typeface="HP001 4 hàng" panose="020B0603050302020204" pitchFamily="34" charset="0"/>
                <a:ea typeface="LNTH-LuoLuoNotangYuanTi 1" pitchFamily="2" charset="-128"/>
                <a:cs typeface="LNTH-LuoLuoNotangYuanTi 1" pitchFamily="2" charset="-128"/>
                <a:sym typeface="Arial"/>
              </a:rPr>
              <a:t>V, X</a:t>
            </a:r>
            <a:endParaRPr kumimoji="0" lang="en-US" sz="6000" b="1" i="0" u="none" strike="noStrike" kern="0" cap="none" spc="0" normalizeH="0" baseline="0" noProof="0" dirty="0">
              <a:ln>
                <a:noFill/>
              </a:ln>
              <a:solidFill>
                <a:srgbClr val="FF5252"/>
              </a:solidFill>
              <a:effectLst>
                <a:glow>
                  <a:srgbClr val="4472C4">
                    <a:alpha val="40000"/>
                  </a:srgbClr>
                </a:glow>
              </a:effectLst>
              <a:uLnTx/>
              <a:uFillTx/>
              <a:latin typeface="HP001 4 hàng" panose="020B0603050302020204" pitchFamily="34" charset="0"/>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3)">
                                      <p:cBhvr>
                                        <p:cTn id="11" dur="75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918549" y="397669"/>
              <a:ext cx="2424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32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7" name="Group 36">
            <a:extLst>
              <a:ext uri="{FF2B5EF4-FFF2-40B4-BE49-F238E27FC236}">
                <a16:creationId xmlns:a16="http://schemas.microsoft.com/office/drawing/2014/main" xmlns=""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xmlns=""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xmlns=""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V </a:t>
              </a:r>
            </a:p>
          </p:txBody>
        </p:sp>
      </p:grpSp>
      <p:pic>
        <p:nvPicPr>
          <p:cNvPr id="23" name="Picture 22">
            <a:extLst>
              <a:ext uri="{FF2B5EF4-FFF2-40B4-BE49-F238E27FC236}">
                <a16:creationId xmlns:a16="http://schemas.microsoft.com/office/drawing/2014/main" xmlns=""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2" name="Picture 11">
            <a:extLst>
              <a:ext uri="{FF2B5EF4-FFF2-40B4-BE49-F238E27FC236}">
                <a16:creationId xmlns:a16="http://schemas.microsoft.com/office/drawing/2014/main" xmlns="" id="{7576CDD8-6254-47D6-B7BA-3F2B86D632B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67501" y="1994667"/>
            <a:ext cx="3711297" cy="3944997"/>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inVertic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grpSp>
        <p:nvGrpSpPr>
          <p:cNvPr id="16" name="Group 15">
            <a:extLst>
              <a:ext uri="{FF2B5EF4-FFF2-40B4-BE49-F238E27FC236}">
                <a16:creationId xmlns:a16="http://schemas.microsoft.com/office/drawing/2014/main" xmlns="" id="{6C119320-D2A0-92C4-81CC-A0D97C9E617E}"/>
              </a:ext>
            </a:extLst>
          </p:cNvPr>
          <p:cNvGrpSpPr/>
          <p:nvPr/>
        </p:nvGrpSpPr>
        <p:grpSpPr>
          <a:xfrm>
            <a:off x="515999" y="0"/>
            <a:ext cx="4513200" cy="1044000"/>
            <a:chOff x="515999" y="0"/>
            <a:chExt cx="4513200"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918548" y="397669"/>
              <a:ext cx="3110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xmlns="" id="{BC27EAA6-DE7B-4D51-AA6B-2F8E468B63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28151" y="1390650"/>
            <a:ext cx="3508285" cy="3729201"/>
          </a:xfrm>
          <a:prstGeom prst="rect">
            <a:avLst/>
          </a:prstGeom>
        </p:spPr>
      </p:pic>
      <p:cxnSp>
        <p:nvCxnSpPr>
          <p:cNvPr id="9" name="Straight Arrow Connector 8">
            <a:extLst>
              <a:ext uri="{FF2B5EF4-FFF2-40B4-BE49-F238E27FC236}">
                <a16:creationId xmlns:a16="http://schemas.microsoft.com/office/drawing/2014/main" xmlns="" id="{A2058889-4DD3-43F7-BAAD-DEF38E3BD4CF}"/>
              </a:ext>
            </a:extLst>
          </p:cNvPr>
          <p:cNvCxnSpPr>
            <a:cxnSpLocks/>
          </p:cNvCxnSpPr>
          <p:nvPr/>
        </p:nvCxnSpPr>
        <p:spPr>
          <a:xfrm>
            <a:off x="6527236" y="2914197"/>
            <a:ext cx="0" cy="1703066"/>
          </a:xfrm>
          <a:prstGeom prst="straightConnector1">
            <a:avLst/>
          </a:prstGeom>
          <a:noFill/>
          <a:ln w="19050" cap="flat" cmpd="sng" algn="ctr">
            <a:solidFill>
              <a:srgbClr val="434343"/>
            </a:solidFill>
            <a:prstDash val="solid"/>
            <a:headEnd type="triangle"/>
            <a:tailEnd type="triangle"/>
          </a:ln>
          <a:effectLst/>
        </p:spPr>
      </p:cxnSp>
      <p:sp>
        <p:nvSpPr>
          <p:cNvPr id="10" name="Rectangle 9">
            <a:extLst>
              <a:ext uri="{FF2B5EF4-FFF2-40B4-BE49-F238E27FC236}">
                <a16:creationId xmlns:a16="http://schemas.microsoft.com/office/drawing/2014/main" xmlns="" id="{CD77EA30-D8EF-4BDD-ACC4-5FDBA92B5D1C}"/>
              </a:ext>
            </a:extLst>
          </p:cNvPr>
          <p:cNvSpPr/>
          <p:nvPr/>
        </p:nvSpPr>
        <p:spPr>
          <a:xfrm>
            <a:off x="4509434" y="4710183"/>
            <a:ext cx="22152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cxnSp>
        <p:nvCxnSpPr>
          <p:cNvPr id="11" name="Straight Arrow Connector 10">
            <a:extLst>
              <a:ext uri="{FF2B5EF4-FFF2-40B4-BE49-F238E27FC236}">
                <a16:creationId xmlns:a16="http://schemas.microsoft.com/office/drawing/2014/main" xmlns="" id="{7900EDAF-31B9-4341-B9DA-E5F2C8D6B649}"/>
              </a:ext>
            </a:extLst>
          </p:cNvPr>
          <p:cNvCxnSpPr>
            <a:cxnSpLocks/>
          </p:cNvCxnSpPr>
          <p:nvPr/>
        </p:nvCxnSpPr>
        <p:spPr>
          <a:xfrm flipH="1">
            <a:off x="4625979" y="4790972"/>
            <a:ext cx="1908171" cy="0"/>
          </a:xfrm>
          <a:prstGeom prst="straightConnector1">
            <a:avLst/>
          </a:prstGeom>
          <a:noFill/>
          <a:ln w="19050" cap="flat" cmpd="sng" algn="ctr">
            <a:solidFill>
              <a:srgbClr val="434343"/>
            </a:solidFill>
            <a:prstDash val="solid"/>
            <a:headEnd type="triangle"/>
            <a:tailEnd type="triangle"/>
          </a:ln>
          <a:effectLst/>
        </p:spPr>
      </p:cxnSp>
      <p:sp>
        <p:nvSpPr>
          <p:cNvPr id="12" name="Rectangle 11">
            <a:extLst>
              <a:ext uri="{FF2B5EF4-FFF2-40B4-BE49-F238E27FC236}">
                <a16:creationId xmlns:a16="http://schemas.microsoft.com/office/drawing/2014/main" xmlns="" id="{D58FD508-5C67-4678-9533-D23CF02EF578}"/>
              </a:ext>
            </a:extLst>
          </p:cNvPr>
          <p:cNvSpPr/>
          <p:nvPr/>
        </p:nvSpPr>
        <p:spPr>
          <a:xfrm>
            <a:off x="6485617" y="3518906"/>
            <a:ext cx="9092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grpSp>
        <p:nvGrpSpPr>
          <p:cNvPr id="13" name="Group 12">
            <a:extLst>
              <a:ext uri="{FF2B5EF4-FFF2-40B4-BE49-F238E27FC236}">
                <a16:creationId xmlns:a16="http://schemas.microsoft.com/office/drawing/2014/main" xmlns="" id="{937E3299-6E67-4CD4-9E9D-AC3655FADF69}"/>
              </a:ext>
            </a:extLst>
          </p:cNvPr>
          <p:cNvGrpSpPr/>
          <p:nvPr/>
        </p:nvGrpSpPr>
        <p:grpSpPr>
          <a:xfrm>
            <a:off x="619125" y="2252007"/>
            <a:ext cx="4267200" cy="954107"/>
            <a:chOff x="-1017979" y="2197159"/>
            <a:chExt cx="4267200" cy="954107"/>
          </a:xfrm>
        </p:grpSpPr>
        <p:sp>
          <p:nvSpPr>
            <p:cNvPr id="14" name="Rectangle 13">
              <a:extLst>
                <a:ext uri="{FF2B5EF4-FFF2-40B4-BE49-F238E27FC236}">
                  <a16:creationId xmlns:a16="http://schemas.microsoft.com/office/drawing/2014/main" xmlns="" id="{D6A71F89-EE13-419E-B780-36BBDE23886A}"/>
                </a:ext>
              </a:extLst>
            </p:cNvPr>
            <p:cNvSpPr/>
            <p:nvPr/>
          </p:nvSpPr>
          <p:spPr>
            <a:xfrm>
              <a:off x="-1017979" y="2197159"/>
              <a:ext cx="357474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K</a:t>
              </a:r>
              <a:r>
                <a:rPr lang="vi-VN" sz="2800" b="1" i="0" dirty="0">
                  <a:solidFill>
                    <a:srgbClr val="202124"/>
                  </a:solidFill>
                  <a:effectLst/>
                  <a:latin typeface="Arial" panose="020B0604020202020204" pitchFamily="34" charset="0"/>
                  <a:cs typeface="Arial" panose="020B0604020202020204" pitchFamily="34" charset="0"/>
                </a:rPr>
                <a:t>ết hợp nét cong trái và lượn ngang</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15" name="Straight Arrow Connector 14">
              <a:extLst>
                <a:ext uri="{FF2B5EF4-FFF2-40B4-BE49-F238E27FC236}">
                  <a16:creationId xmlns:a16="http://schemas.microsoft.com/office/drawing/2014/main" xmlns="" id="{A3C37F0A-A8E2-4150-B102-B2576067A361}"/>
                </a:ext>
              </a:extLst>
            </p:cNvPr>
            <p:cNvCxnSpPr>
              <a:cxnSpLocks/>
              <a:stCxn id="14" idx="3"/>
            </p:cNvCxnSpPr>
            <p:nvPr/>
          </p:nvCxnSpPr>
          <p:spPr>
            <a:xfrm>
              <a:off x="2556762" y="2674213"/>
              <a:ext cx="692459" cy="157014"/>
            </a:xfrm>
            <a:prstGeom prst="straightConnector1">
              <a:avLst/>
            </a:prstGeom>
            <a:noFill/>
            <a:ln w="9525" cap="flat" cmpd="sng" algn="ctr">
              <a:solidFill>
                <a:srgbClr val="FF0000"/>
              </a:solidFill>
              <a:prstDash val="lgDash"/>
              <a:tailEnd type="triangle"/>
            </a:ln>
            <a:effectLst/>
          </p:spPr>
        </p:cxnSp>
      </p:grpSp>
      <p:grpSp>
        <p:nvGrpSpPr>
          <p:cNvPr id="21" name="Group 20">
            <a:extLst>
              <a:ext uri="{FF2B5EF4-FFF2-40B4-BE49-F238E27FC236}">
                <a16:creationId xmlns:a16="http://schemas.microsoft.com/office/drawing/2014/main" xmlns="" id="{FDB936A7-0AE4-4867-A09B-1660992899A8}"/>
              </a:ext>
            </a:extLst>
          </p:cNvPr>
          <p:cNvGrpSpPr/>
          <p:nvPr/>
        </p:nvGrpSpPr>
        <p:grpSpPr>
          <a:xfrm>
            <a:off x="5276850" y="2288721"/>
            <a:ext cx="6215649" cy="1416504"/>
            <a:chOff x="3639746" y="2233873"/>
            <a:chExt cx="6215649" cy="1416504"/>
          </a:xfrm>
        </p:grpSpPr>
        <p:sp>
          <p:nvSpPr>
            <p:cNvPr id="22" name="Rectangle 21">
              <a:extLst>
                <a:ext uri="{FF2B5EF4-FFF2-40B4-BE49-F238E27FC236}">
                  <a16:creationId xmlns:a16="http://schemas.microsoft.com/office/drawing/2014/main" xmlns="" id="{CE070222-A265-449D-8C1C-08F3CB248260}"/>
                </a:ext>
              </a:extLst>
            </p:cNvPr>
            <p:cNvSpPr/>
            <p:nvPr/>
          </p:nvSpPr>
          <p:spPr>
            <a:xfrm>
              <a:off x="6049570" y="2233873"/>
              <a:ext cx="380582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thẳng đứng, hơi lượn ở hai đầu nét lượn dọc</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3" name="Straight Arrow Connector 22">
              <a:extLst>
                <a:ext uri="{FF2B5EF4-FFF2-40B4-BE49-F238E27FC236}">
                  <a16:creationId xmlns:a16="http://schemas.microsoft.com/office/drawing/2014/main" xmlns="" id="{54628D3A-5F70-4088-9A18-37154FCC1B6A}"/>
                </a:ext>
              </a:extLst>
            </p:cNvPr>
            <p:cNvCxnSpPr>
              <a:cxnSpLocks/>
            </p:cNvCxnSpPr>
            <p:nvPr/>
          </p:nvCxnSpPr>
          <p:spPr>
            <a:xfrm flipH="1">
              <a:off x="3639746" y="2966361"/>
              <a:ext cx="2253691" cy="684016"/>
            </a:xfrm>
            <a:prstGeom prst="straightConnector1">
              <a:avLst/>
            </a:prstGeom>
            <a:noFill/>
            <a:ln w="9525" cap="flat" cmpd="sng" algn="ctr">
              <a:solidFill>
                <a:srgbClr val="FF0000"/>
              </a:solidFill>
              <a:prstDash val="lgDash"/>
              <a:tailEnd type="triangle"/>
            </a:ln>
            <a:effectLst/>
          </p:spPr>
        </p:cxnSp>
      </p:grpSp>
      <p:grpSp>
        <p:nvGrpSpPr>
          <p:cNvPr id="24" name="Group 23">
            <a:extLst>
              <a:ext uri="{FF2B5EF4-FFF2-40B4-BE49-F238E27FC236}">
                <a16:creationId xmlns:a16="http://schemas.microsoft.com/office/drawing/2014/main" xmlns="" id="{CEB01ED4-265C-449E-B0AC-35165C28B9BA}"/>
              </a:ext>
            </a:extLst>
          </p:cNvPr>
          <p:cNvGrpSpPr/>
          <p:nvPr/>
        </p:nvGrpSpPr>
        <p:grpSpPr>
          <a:xfrm>
            <a:off x="5772150" y="3924300"/>
            <a:ext cx="6110875" cy="1271153"/>
            <a:chOff x="3744521" y="1916827"/>
            <a:chExt cx="6110875" cy="1271153"/>
          </a:xfrm>
        </p:grpSpPr>
        <p:sp>
          <p:nvSpPr>
            <p:cNvPr id="25" name="Rectangle 24">
              <a:extLst>
                <a:ext uri="{FF2B5EF4-FFF2-40B4-BE49-F238E27FC236}">
                  <a16:creationId xmlns:a16="http://schemas.microsoft.com/office/drawing/2014/main" xmlns="" id="{07422239-0DD9-45BE-B8B0-242BA17B7D5A}"/>
                </a:ext>
              </a:extLst>
            </p:cNvPr>
            <p:cNvSpPr/>
            <p:nvPr/>
          </p:nvSpPr>
          <p:spPr>
            <a:xfrm>
              <a:off x="5735246" y="2233873"/>
              <a:ext cx="412015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dirty="0">
                  <a:solidFill>
                    <a:srgbClr val="202124"/>
                  </a:solidFill>
                  <a:effectLst/>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móc xuôi phải, lượn ở phía dưới</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6" name="Straight Arrow Connector 25">
              <a:extLst>
                <a:ext uri="{FF2B5EF4-FFF2-40B4-BE49-F238E27FC236}">
                  <a16:creationId xmlns:a16="http://schemas.microsoft.com/office/drawing/2014/main" xmlns="" id="{89A8D159-3454-4017-9421-2F7640D9809A}"/>
                </a:ext>
              </a:extLst>
            </p:cNvPr>
            <p:cNvCxnSpPr>
              <a:cxnSpLocks/>
            </p:cNvCxnSpPr>
            <p:nvPr/>
          </p:nvCxnSpPr>
          <p:spPr>
            <a:xfrm flipH="1" flipV="1">
              <a:off x="3744521" y="1916827"/>
              <a:ext cx="2148916" cy="1049534"/>
            </a:xfrm>
            <a:prstGeom prst="straightConnector1">
              <a:avLst/>
            </a:prstGeom>
            <a:noFill/>
            <a:ln w="9525" cap="flat" cmpd="sng" algn="ctr">
              <a:solidFill>
                <a:srgbClr val="FF0000"/>
              </a:solidFill>
              <a:prstDash val="lgDash"/>
              <a:tailEnd type="triangle"/>
            </a:ln>
            <a:effectLst/>
          </p:spPr>
        </p:cxnSp>
      </p:gr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 hoa">
            <a:hlinkClick r:id="" action="ppaction://media"/>
            <a:extLst>
              <a:ext uri="{FF2B5EF4-FFF2-40B4-BE49-F238E27FC236}">
                <a16:creationId xmlns:a16="http://schemas.microsoft.com/office/drawing/2014/main" xmlns="" id="{08C787AB-9AC8-47EE-91BE-264DD15CD0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33921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6C119320-D2A0-92C4-81CC-A0D97C9E617E}"/>
              </a:ext>
            </a:extLst>
          </p:cNvPr>
          <p:cNvGrpSpPr/>
          <p:nvPr/>
        </p:nvGrpSpPr>
        <p:grpSpPr>
          <a:xfrm>
            <a:off x="516000" y="22901"/>
            <a:ext cx="3952586" cy="1044000"/>
            <a:chOff x="516000" y="22901"/>
            <a:chExt cx="3952586"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918549" y="397669"/>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6000" y="22901"/>
              <a:ext cx="1402550" cy="1044000"/>
            </a:xfrm>
            <a:prstGeom prst="rect">
              <a:avLst/>
            </a:prstGeom>
          </p:spPr>
        </p:pic>
      </p:grpSp>
      <p:grpSp>
        <p:nvGrpSpPr>
          <p:cNvPr id="37" name="Group 36">
            <a:extLst>
              <a:ext uri="{FF2B5EF4-FFF2-40B4-BE49-F238E27FC236}">
                <a16:creationId xmlns:a16="http://schemas.microsoft.com/office/drawing/2014/main" xmlns="" id="{9838C62E-C30E-D7A0-BCC5-16A23771FCDC}"/>
              </a:ext>
            </a:extLst>
          </p:cNvPr>
          <p:cNvGrpSpPr/>
          <p:nvPr/>
        </p:nvGrpSpPr>
        <p:grpSpPr>
          <a:xfrm rot="20810244">
            <a:off x="5561788" y="105804"/>
            <a:ext cx="3044096" cy="3312000"/>
            <a:chOff x="6163209" y="464523"/>
            <a:chExt cx="3044096" cy="3312000"/>
          </a:xfrm>
        </p:grpSpPr>
        <p:pic>
          <p:nvPicPr>
            <p:cNvPr id="35" name="Picture 34">
              <a:extLst>
                <a:ext uri="{FF2B5EF4-FFF2-40B4-BE49-F238E27FC236}">
                  <a16:creationId xmlns:a16="http://schemas.microsoft.com/office/drawing/2014/main" xmlns=""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63209" y="464523"/>
              <a:ext cx="3044096" cy="3312000"/>
            </a:xfrm>
            <a:prstGeom prst="rect">
              <a:avLst/>
            </a:prstGeom>
          </p:spPr>
        </p:pic>
        <p:sp>
          <p:nvSpPr>
            <p:cNvPr id="36" name="TextBox 35">
              <a:extLst>
                <a:ext uri="{FF2B5EF4-FFF2-40B4-BE49-F238E27FC236}">
                  <a16:creationId xmlns:a16="http://schemas.microsoft.com/office/drawing/2014/main" xmlns=""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X</a:t>
              </a:r>
            </a:p>
          </p:txBody>
        </p:sp>
      </p:grpSp>
      <p:pic>
        <p:nvPicPr>
          <p:cNvPr id="23" name="Picture 22">
            <a:extLst>
              <a:ext uri="{FF2B5EF4-FFF2-40B4-BE49-F238E27FC236}">
                <a16:creationId xmlns:a16="http://schemas.microsoft.com/office/drawing/2014/main" xmlns=""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1" name="Picture 10">
            <a:extLst>
              <a:ext uri="{FF2B5EF4-FFF2-40B4-BE49-F238E27FC236}">
                <a16:creationId xmlns:a16="http://schemas.microsoft.com/office/drawing/2014/main" xmlns="" id="{EBB89B5F-9A01-44EE-AB4C-158FB6860A2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91593" y="1573755"/>
            <a:ext cx="3804282" cy="4040260"/>
          </a:xfrm>
          <a:prstGeom prst="rect">
            <a:avLst/>
          </a:prstGeom>
        </p:spPr>
      </p:pic>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431</Words>
  <Application>Microsoft Office PowerPoint</Application>
  <PresentationFormat>Custom</PresentationFormat>
  <Paragraphs>59</Paragraphs>
  <Slides>23</Slides>
  <Notes>1</Notes>
  <HiddenSlides>0</HiddenSlides>
  <MMClips>3</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Custom Design</vt:lpstr>
      <vt:lpstr>1_Office Theme</vt:lpstr>
      <vt:lpstr>PowerPoint Presentation</vt:lpstr>
      <vt:lpstr> - Viết đúng chữ viết hoa V, X cỡ nhỏ. - Viết đúng từ ngữ và câu ứng dụng có chữ viết hoa V, 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Viết đúng chữ viết hoa V, X cỡ nhỏ. - Viết đúng từ ngữ và câu ứng dụng có chữ viết hoa V, X.</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20</cp:revision>
  <dcterms:created xsi:type="dcterms:W3CDTF">2023-01-08T06:39:11Z</dcterms:created>
  <dcterms:modified xsi:type="dcterms:W3CDTF">2023-03-26T06:41:34Z</dcterms:modified>
</cp:coreProperties>
</file>