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embeddedFontLst>
    <p:embeddedFont>
      <p:font typeface="Cookie"/>
      <p:regular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Kalam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TQMjPZ8/gldTZnqnIv6CnQJgD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Cookie-regular.fntdata"/><Relationship Id="rId15" Type="http://schemas.openxmlformats.org/officeDocument/2006/relationships/font" Target="fonts/Kalam-bold.fntdata"/><Relationship Id="rId14" Type="http://schemas.openxmlformats.org/officeDocument/2006/relationships/font" Target="fonts/Kalam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vi-V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https://youtu.be/ls2GcWQ8HaE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Link video giới thiệu về tò he</a:t>
            </a:r>
            <a:endParaRPr/>
          </a:p>
        </p:txBody>
      </p:sp>
      <p:sp>
        <p:nvSpPr>
          <p:cNvPr id="85" name="Google Shape;8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vi-V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/>
          <p:nvPr/>
        </p:nvSpPr>
        <p:spPr>
          <a:xfrm rot="10800000">
            <a:off x="2169676" y="505424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 rot="10800000">
            <a:off x="491068" y="319893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10">
    <p:bg>
      <p:bgPr>
        <a:solidFill>
          <a:schemeClr val="accent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幻灯片">
  <p:cSld name="2_标题幻灯片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27110" t="0"/>
          <a:stretch/>
        </p:blipFill>
        <p:spPr>
          <a:xfrm>
            <a:off x="-1" y="0"/>
            <a:ext cx="1219200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" y="4610951"/>
            <a:ext cx="12192014" cy="224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/>
          <p:nvPr/>
        </p:nvSpPr>
        <p:spPr>
          <a:xfrm rot="10800000">
            <a:off x="2169676" y="505424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/>
        </p:nvSpPr>
        <p:spPr>
          <a:xfrm rot="10800000">
            <a:off x="2169676" y="505424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/>
          <p:nvPr/>
        </p:nvSpPr>
        <p:spPr>
          <a:xfrm rot="10800000">
            <a:off x="2169676" y="505424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/>
          <p:nvPr/>
        </p:nvSpPr>
        <p:spPr>
          <a:xfrm>
            <a:off x="415879" y="233253"/>
            <a:ext cx="11385753" cy="1530251"/>
          </a:xfrm>
          <a:custGeom>
            <a:rect b="b" l="l" r="r" t="t"/>
            <a:pathLst>
              <a:path extrusionOk="0" h="1147688" w="6378151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0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24" name="Google Shape;24;p10"/>
            <p:cNvSpPr/>
            <p:nvPr/>
          </p:nvSpPr>
          <p:spPr>
            <a:xfrm>
              <a:off x="1630680" y="1333500"/>
              <a:ext cx="4968240" cy="7620"/>
            </a:xfrm>
            <a:custGeom>
              <a:rect b="b" l="l" r="r" t="t"/>
              <a:pathLst>
                <a:path extrusionOk="0" h="7620" w="496824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cap="flat" cmpd="sng" w="25400">
              <a:solidFill>
                <a:srgbClr val="7C4D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0"/>
            <p:cNvSpPr/>
            <p:nvPr/>
          </p:nvSpPr>
          <p:spPr>
            <a:xfrm>
              <a:off x="220782" y="1333500"/>
              <a:ext cx="6436810" cy="3600115"/>
            </a:xfrm>
            <a:custGeom>
              <a:rect b="b" l="l" r="r" t="t"/>
              <a:pathLst>
                <a:path extrusionOk="0" h="3600115" w="643681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cap="flat" cmpd="sng" w="25400">
              <a:solidFill>
                <a:srgbClr val="7C4D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0"/>
            <p:cNvSpPr/>
            <p:nvPr/>
          </p:nvSpPr>
          <p:spPr>
            <a:xfrm>
              <a:off x="228600" y="1331119"/>
              <a:ext cx="150019" cy="4762"/>
            </a:xfrm>
            <a:custGeom>
              <a:rect b="b" l="l" r="r" t="t"/>
              <a:pathLst>
                <a:path extrusionOk="0" h="4762" w="150019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cap="flat" cmpd="sng" w="25400">
              <a:solidFill>
                <a:srgbClr val="7C4DB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" name="Google Shape;27;p10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28" name="Google Shape;28;p10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DCCFE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0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cap="flat" cmpd="sng" w="9525">
              <a:solidFill>
                <a:srgbClr val="1C4B4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 rot="10800000">
            <a:off x="491068" y="319893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415879" y="233253"/>
            <a:ext cx="11385753" cy="1530251"/>
          </a:xfrm>
          <a:custGeom>
            <a:rect b="b" l="l" r="r" t="t"/>
            <a:pathLst>
              <a:path extrusionOk="0" h="1147688" w="6378151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" name="Google Shape;35;p12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36" name="Google Shape;36;p12"/>
            <p:cNvSpPr/>
            <p:nvPr/>
          </p:nvSpPr>
          <p:spPr>
            <a:xfrm>
              <a:off x="1630680" y="1333500"/>
              <a:ext cx="4968240" cy="7620"/>
            </a:xfrm>
            <a:custGeom>
              <a:rect b="b" l="l" r="r" t="t"/>
              <a:pathLst>
                <a:path extrusionOk="0" h="7620" w="496824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cap="flat" cmpd="sng" w="25400">
              <a:solidFill>
                <a:srgbClr val="F95D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220782" y="1333500"/>
              <a:ext cx="6436810" cy="3600115"/>
            </a:xfrm>
            <a:custGeom>
              <a:rect b="b" l="l" r="r" t="t"/>
              <a:pathLst>
                <a:path extrusionOk="0" h="3600115" w="643681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cap="flat" cmpd="sng" w="25400">
              <a:solidFill>
                <a:srgbClr val="F95D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228600" y="1331119"/>
              <a:ext cx="150019" cy="4762"/>
            </a:xfrm>
            <a:custGeom>
              <a:rect b="b" l="l" r="r" t="t"/>
              <a:pathLst>
                <a:path extrusionOk="0" h="4762" w="150019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cap="flat" cmpd="sng" w="25400">
              <a:solidFill>
                <a:srgbClr val="F95D5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39;p12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40" name="Google Shape;40;p1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DCAC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cap="flat" cmpd="sng" w="9525">
              <a:solidFill>
                <a:srgbClr val="1C4B4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/>
          <p:nvPr/>
        </p:nvSpPr>
        <p:spPr>
          <a:xfrm rot="10800000">
            <a:off x="491068" y="319893"/>
            <a:ext cx="11226800" cy="6182507"/>
          </a:xfrm>
          <a:custGeom>
            <a:rect b="b" l="l" r="r" t="t"/>
            <a:pathLst>
              <a:path extrusionOk="0" h="10623" w="10541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 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/>
          <p:nvPr/>
        </p:nvSpPr>
        <p:spPr>
          <a:xfrm>
            <a:off x="415879" y="233253"/>
            <a:ext cx="11385753" cy="1530251"/>
          </a:xfrm>
          <a:custGeom>
            <a:rect b="b" l="l" r="r" t="t"/>
            <a:pathLst>
              <a:path extrusionOk="0" h="1147688" w="6378151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BAE5E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14"/>
          <p:cNvGrpSpPr/>
          <p:nvPr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48" name="Google Shape;48;p14"/>
            <p:cNvSpPr/>
            <p:nvPr/>
          </p:nvSpPr>
          <p:spPr>
            <a:xfrm>
              <a:off x="1630680" y="1333500"/>
              <a:ext cx="4968240" cy="7620"/>
            </a:xfrm>
            <a:custGeom>
              <a:rect b="b" l="l" r="r" t="t"/>
              <a:pathLst>
                <a:path extrusionOk="0" h="7620" w="496824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 cap="flat" cmpd="sng" w="25400">
              <a:solidFill>
                <a:srgbClr val="7EA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4"/>
            <p:cNvSpPr/>
            <p:nvPr/>
          </p:nvSpPr>
          <p:spPr>
            <a:xfrm>
              <a:off x="220782" y="1333500"/>
              <a:ext cx="6436810" cy="3600115"/>
            </a:xfrm>
            <a:custGeom>
              <a:rect b="b" l="l" r="r" t="t"/>
              <a:pathLst>
                <a:path extrusionOk="0" h="3600115" w="6436810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 cap="flat" cmpd="sng" w="25400">
              <a:solidFill>
                <a:srgbClr val="7EA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4"/>
            <p:cNvSpPr/>
            <p:nvPr/>
          </p:nvSpPr>
          <p:spPr>
            <a:xfrm>
              <a:off x="228600" y="1331119"/>
              <a:ext cx="150019" cy="4762"/>
            </a:xfrm>
            <a:custGeom>
              <a:rect b="b" l="l" r="r" t="t"/>
              <a:pathLst>
                <a:path extrusionOk="0" h="4762" w="150019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 cap="flat" cmpd="sng" w="25400">
              <a:solidFill>
                <a:srgbClr val="7EA13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14"/>
          <p:cNvGrpSpPr/>
          <p:nvPr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52" name="Google Shape;52;p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cap="flat" cmpd="sng" w="9525">
              <a:solidFill>
                <a:srgbClr val="1C4B4A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r>
                <a:t/>
              </a:r>
              <a:endParaRPr b="0" i="0" sz="1867" u="none" cap="none" strike="noStrike">
                <a:solidFill>
                  <a:srgbClr val="BAE5E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b="1" i="0" sz="2800" u="none" cap="none" strike="noStrike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5"/>
          <p:cNvSpPr txBox="1"/>
          <p:nvPr/>
        </p:nvSpPr>
        <p:spPr>
          <a:xfrm>
            <a:off x="8030821" y="6464725"/>
            <a:ext cx="2924313" cy="256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67"/>
              <a:buFont typeface="Arial"/>
              <a:buNone/>
            </a:pPr>
            <a:r>
              <a:rPr b="0" i="0" lang="vi-VN" sz="1067" u="none" cap="none" strike="noStrike">
                <a:solidFill>
                  <a:srgbClr val="050505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b="0" i="0" sz="10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"/>
          <p:cNvGrpSpPr/>
          <p:nvPr/>
        </p:nvGrpSpPr>
        <p:grpSpPr>
          <a:xfrm>
            <a:off x="2143889" y="879038"/>
            <a:ext cx="8286569" cy="5714028"/>
            <a:chOff x="931611" y="1390819"/>
            <a:chExt cx="5354644" cy="3526767"/>
          </a:xfrm>
        </p:grpSpPr>
        <p:grpSp>
          <p:nvGrpSpPr>
            <p:cNvPr id="66" name="Google Shape;66;p1"/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67" name="Google Shape;67;p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8" name="Google Shape;68;p1"/>
              <p:cNvSpPr txBox="1"/>
              <p:nvPr/>
            </p:nvSpPr>
            <p:spPr>
              <a:xfrm>
                <a:off x="1997286" y="3255980"/>
                <a:ext cx="3409987" cy="588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vi-VN" sz="3733" u="none" cap="none" strike="noStrike">
                    <a:solidFill>
                      <a:srgbClr val="17479D"/>
                    </a:solidFill>
                    <a:latin typeface="Arial"/>
                    <a:ea typeface="Arial"/>
                    <a:cs typeface="Arial"/>
                    <a:sym typeface="Arial"/>
                  </a:rPr>
                  <a:t>LUYỆN TỪ VÀ CÂU</a:t>
                </a:r>
                <a:endParaRPr b="1" i="0" sz="3733" u="none" cap="none" strike="noStrike">
                  <a:solidFill>
                    <a:srgbClr val="17479D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"/>
              <p:cNvSpPr txBox="1"/>
              <p:nvPr/>
            </p:nvSpPr>
            <p:spPr>
              <a:xfrm>
                <a:off x="2366264" y="2595991"/>
                <a:ext cx="3041009" cy="5888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vi-VN" sz="3733" u="none" cap="none" strike="noStrike">
                    <a:solidFill>
                      <a:srgbClr val="9F5900"/>
                    </a:solidFill>
                    <a:latin typeface="Arial"/>
                    <a:ea typeface="Arial"/>
                    <a:cs typeface="Arial"/>
                    <a:sym typeface="Arial"/>
                  </a:rPr>
                  <a:t>TIẾT 4</a:t>
                </a:r>
                <a:endParaRPr b="1" i="0" sz="3733" u="none" cap="none" strike="noStrike">
                  <a:solidFill>
                    <a:srgbClr val="9F59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0" name="Google Shape;70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25695" y="3157026"/>
              <a:ext cx="1760560" cy="17605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"/>
          <p:cNvGrpSpPr/>
          <p:nvPr/>
        </p:nvGrpSpPr>
        <p:grpSpPr>
          <a:xfrm>
            <a:off x="1991266" y="264933"/>
            <a:ext cx="2179441" cy="851597"/>
            <a:chOff x="348409" y="617893"/>
            <a:chExt cx="1634581" cy="638698"/>
          </a:xfrm>
        </p:grpSpPr>
        <p:sp>
          <p:nvSpPr>
            <p:cNvPr id="72" name="Google Shape;72;p1"/>
            <p:cNvSpPr txBox="1"/>
            <p:nvPr/>
          </p:nvSpPr>
          <p:spPr>
            <a:xfrm>
              <a:off x="369343" y="617893"/>
              <a:ext cx="1613647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4800" u="none" cap="none" strike="noStrike">
                  <a:solidFill>
                    <a:srgbClr val="9F5900"/>
                  </a:solidFill>
                  <a:latin typeface="Cookie"/>
                  <a:ea typeface="Cookie"/>
                  <a:cs typeface="Cookie"/>
                  <a:sym typeface="Cookie"/>
                </a:rPr>
                <a:t>BÀI 26</a:t>
              </a:r>
              <a:endParaRPr/>
            </a:p>
          </p:txBody>
        </p:sp>
        <p:sp>
          <p:nvSpPr>
            <p:cNvPr id="73" name="Google Shape;73;p1"/>
            <p:cNvSpPr txBox="1"/>
            <p:nvPr/>
          </p:nvSpPr>
          <p:spPr>
            <a:xfrm>
              <a:off x="348409" y="633343"/>
              <a:ext cx="1613647" cy="6232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vi-VN" sz="4800" u="none" cap="none" strike="noStrike">
                  <a:solidFill>
                    <a:srgbClr val="FC7D77"/>
                  </a:solidFill>
                  <a:latin typeface="Cookie"/>
                  <a:ea typeface="Cookie"/>
                  <a:cs typeface="Cookie"/>
                  <a:sym typeface="Cookie"/>
                </a:rPr>
                <a:t>BÀI 26</a:t>
              </a:r>
              <a:endParaRPr/>
            </a:p>
          </p:txBody>
        </p:sp>
      </p:grpSp>
      <p:sp>
        <p:nvSpPr>
          <p:cNvPr id="74" name="Google Shape;74;p1"/>
          <p:cNvSpPr txBox="1"/>
          <p:nvPr/>
        </p:nvSpPr>
        <p:spPr>
          <a:xfrm>
            <a:off x="3826821" y="757459"/>
            <a:ext cx="6603639" cy="7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4267" u="none" cap="none" strike="noStrike">
                <a:solidFill>
                  <a:srgbClr val="FFFFFF"/>
                </a:solidFill>
                <a:latin typeface="Cookie"/>
                <a:ea typeface="Cookie"/>
                <a:cs typeface="Cookie"/>
                <a:sym typeface="Cookie"/>
              </a:rPr>
              <a:t>TRÊN CÁC MIỀN ĐẤT NƯỚC</a:t>
            </a:r>
            <a:endParaRPr b="0" i="0" sz="4267" u="none" cap="none" strike="noStrike">
              <a:solidFill>
                <a:srgbClr val="FFFFFF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2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/>
          <p:nvPr/>
        </p:nvSpPr>
        <p:spPr>
          <a:xfrm>
            <a:off x="2152643" y="587725"/>
            <a:ext cx="8039736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133" u="none" cap="none" strike="noStrik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1. Tìm từ ngữ chỉ sự vật tương ứng với mỗi lời giải thích dưới đây: 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152643" y="1367424"/>
            <a:ext cx="8039736" cy="2061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189" lvl="0" marL="457189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AutoNum type="alphaLcPeriod"/>
            </a:pPr>
            <a:r>
              <a:rPr b="0" i="0" lang="vi-VN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Món ăn gồm bánh phở và thịt, chan nước dùng.</a:t>
            </a:r>
            <a:endParaRPr/>
          </a:p>
          <a:p>
            <a:pPr indent="-457189" lvl="0" marL="457189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AutoNum type="alphaLcPeriod"/>
            </a:pPr>
            <a:r>
              <a:rPr b="0" i="0" lang="vi-VN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Vật dùng để đội đầu, che mưa nắng, thường làm bằng lá có hình chóp.</a:t>
            </a:r>
            <a:endParaRPr/>
          </a:p>
          <a:p>
            <a:pPr indent="-457189" lvl="0" marL="457189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AutoNum type="alphaLcPeriod"/>
            </a:pPr>
            <a:r>
              <a:rPr b="0" i="0" lang="vi-VN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Trang phục truyền thống của người Việt Nam.</a:t>
            </a:r>
            <a:endParaRPr/>
          </a:p>
          <a:p>
            <a:pPr indent="-457189" lvl="0" marL="457189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33"/>
              <a:buFont typeface="Arial"/>
              <a:buAutoNum type="alphaLcPeriod"/>
            </a:pPr>
            <a:r>
              <a:rPr b="0" i="0" lang="vi-VN" sz="213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Đồ chơi dân gian được nặn bằng bột màu hấp chín, thường có hình con vật.</a:t>
            </a:r>
            <a:endParaRPr/>
          </a:p>
        </p:txBody>
      </p:sp>
      <p:pic>
        <p:nvPicPr>
          <p:cNvPr id="81" name="Google Shape;8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4036" y="3659485"/>
            <a:ext cx="7743929" cy="169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2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"/>
          <p:cNvPicPr preferRelativeResize="0"/>
          <p:nvPr/>
        </p:nvPicPr>
        <p:blipFill rotWithShape="1">
          <a:blip r:embed="rId3">
            <a:alphaModFix/>
          </a:blip>
          <a:srcRect b="0" l="0" r="75130" t="0"/>
          <a:stretch/>
        </p:blipFill>
        <p:spPr>
          <a:xfrm>
            <a:off x="2932443" y="1286897"/>
            <a:ext cx="2435052" cy="2142103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"/>
          <p:cNvSpPr/>
          <p:nvPr/>
        </p:nvSpPr>
        <p:spPr>
          <a:xfrm>
            <a:off x="2152643" y="587725"/>
            <a:ext cx="8039736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133" u="none" cap="none" strike="noStrik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1. Tìm từ ngữ chỉ sự vật tương ứng với mỗi lời giải thích dưới đây: </a:t>
            </a:r>
            <a:endParaRPr/>
          </a:p>
        </p:txBody>
      </p:sp>
      <p:pic>
        <p:nvPicPr>
          <p:cNvPr id="89" name="Google Shape;89;p3"/>
          <p:cNvPicPr preferRelativeResize="0"/>
          <p:nvPr/>
        </p:nvPicPr>
        <p:blipFill rotWithShape="1">
          <a:blip r:embed="rId4">
            <a:alphaModFix/>
          </a:blip>
          <a:srcRect b="0" l="25315" r="49814" t="0"/>
          <a:stretch/>
        </p:blipFill>
        <p:spPr>
          <a:xfrm>
            <a:off x="6824506" y="1286897"/>
            <a:ext cx="2435052" cy="214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"/>
          <p:cNvPicPr preferRelativeResize="0"/>
          <p:nvPr/>
        </p:nvPicPr>
        <p:blipFill rotWithShape="1">
          <a:blip r:embed="rId5">
            <a:alphaModFix/>
          </a:blip>
          <a:srcRect b="0" l="50000" r="25129" t="0"/>
          <a:stretch/>
        </p:blipFill>
        <p:spPr>
          <a:xfrm>
            <a:off x="2892251" y="3821314"/>
            <a:ext cx="2435052" cy="2142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 rotWithShape="1">
          <a:blip r:embed="rId6">
            <a:alphaModFix/>
          </a:blip>
          <a:srcRect b="0" l="75130" r="0" t="0"/>
          <a:stretch/>
        </p:blipFill>
        <p:spPr>
          <a:xfrm>
            <a:off x="6770917" y="3821314"/>
            <a:ext cx="2435052" cy="214210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2510414" y="3036688"/>
            <a:ext cx="3381271" cy="9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Vật dùng để đội đầu, che mưa nắng, thường làm bằng lá có hình chóp.</a:t>
            </a:r>
            <a:endParaRPr/>
          </a:p>
        </p:txBody>
      </p:sp>
      <p:sp>
        <p:nvSpPr>
          <p:cNvPr id="93" name="Google Shape;93;p3"/>
          <p:cNvSpPr/>
          <p:nvPr/>
        </p:nvSpPr>
        <p:spPr>
          <a:xfrm>
            <a:off x="6351395" y="3180316"/>
            <a:ext cx="3381271" cy="6669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c. Trang phục truyền thống của người Việt Nam.</a:t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2283066" y="5470973"/>
            <a:ext cx="3733805" cy="954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d. Đồ chơi dân gian được nặn bằng bột màu hấp chín, thường có hình con vật.</a:t>
            </a:r>
            <a:endParaRPr/>
          </a:p>
        </p:txBody>
      </p:sp>
      <p:sp>
        <p:nvSpPr>
          <p:cNvPr id="95" name="Google Shape;95;p3"/>
          <p:cNvSpPr/>
          <p:nvPr/>
        </p:nvSpPr>
        <p:spPr>
          <a:xfrm>
            <a:off x="6402473" y="5571104"/>
            <a:ext cx="3330192" cy="6669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Món ăn gồm bánh phở và thịt, chan nước dùng.</a:t>
            </a:r>
            <a:endParaRPr/>
          </a:p>
        </p:txBody>
      </p:sp>
      <p:sp>
        <p:nvSpPr>
          <p:cNvPr id="96" name="Google Shape;96;p3"/>
          <p:cNvSpPr txBox="1"/>
          <p:nvPr/>
        </p:nvSpPr>
        <p:spPr>
          <a:xfrm>
            <a:off x="3530933" y="1463392"/>
            <a:ext cx="1157688" cy="46166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Nón lá</a:t>
            </a:r>
            <a:endParaRPr/>
          </a:p>
        </p:txBody>
      </p:sp>
      <p:sp>
        <p:nvSpPr>
          <p:cNvPr id="97" name="Google Shape;97;p3"/>
          <p:cNvSpPr txBox="1"/>
          <p:nvPr/>
        </p:nvSpPr>
        <p:spPr>
          <a:xfrm>
            <a:off x="7398378" y="1463392"/>
            <a:ext cx="1180130" cy="46166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Áo dài</a:t>
            </a:r>
            <a:endParaRPr/>
          </a:p>
        </p:txBody>
      </p:sp>
      <p:sp>
        <p:nvSpPr>
          <p:cNvPr id="98" name="Google Shape;98;p3"/>
          <p:cNvSpPr txBox="1"/>
          <p:nvPr/>
        </p:nvSpPr>
        <p:spPr>
          <a:xfrm>
            <a:off x="3658221" y="4021573"/>
            <a:ext cx="990976" cy="46166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Tò he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7411360" y="4020528"/>
            <a:ext cx="1253868" cy="461665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vi-VN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Phở bò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2054755" y="4296225"/>
            <a:ext cx="8039736" cy="420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133" u="none" cap="none" strike="noStrik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3. Đặt một câu giới thiệu về quê em hoặc nơi em ở.</a:t>
            </a:r>
            <a:endParaRPr/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6132" y="1367425"/>
            <a:ext cx="8039736" cy="282879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2152643" y="587725"/>
            <a:ext cx="8039736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vi-VN" sz="2133" u="none" cap="none" strike="noStrike">
                <a:solidFill>
                  <a:srgbClr val="389694"/>
                </a:solidFill>
                <a:latin typeface="Arial"/>
                <a:ea typeface="Arial"/>
                <a:cs typeface="Arial"/>
                <a:sym typeface="Arial"/>
              </a:rPr>
              <a:t>2. Kết hợp từ ngữ ở cột A với từ ngữ ở cột B để tạo câu giới thiệu.</a:t>
            </a:r>
            <a:endParaRPr/>
          </a:p>
        </p:txBody>
      </p:sp>
      <p:cxnSp>
        <p:nvCxnSpPr>
          <p:cNvPr id="107" name="Google Shape;107;p4"/>
          <p:cNvCxnSpPr/>
          <p:nvPr/>
        </p:nvCxnSpPr>
        <p:spPr>
          <a:xfrm>
            <a:off x="4702007" y="2314652"/>
            <a:ext cx="1470504" cy="94101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4"/>
          <p:cNvCxnSpPr/>
          <p:nvPr/>
        </p:nvCxnSpPr>
        <p:spPr>
          <a:xfrm>
            <a:off x="4702008" y="3094352"/>
            <a:ext cx="1393993" cy="777613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9" name="Google Shape;109;p4"/>
          <p:cNvCxnSpPr/>
          <p:nvPr/>
        </p:nvCxnSpPr>
        <p:spPr>
          <a:xfrm flipH="1" rot="10800000">
            <a:off x="4702008" y="2393015"/>
            <a:ext cx="1393993" cy="1481037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Hồ Ba Bể: Điểm đến hấp dẫn trên cung đường Đông Bắc" id="110" name="Google Shape;11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3901" y="669001"/>
            <a:ext cx="7461443" cy="5519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our thám hiểm hang sơn Đoòng 6 ngày 5 đêm hấp dẫn Du lịch mạo hiểm"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66487" y="685117"/>
            <a:ext cx="7992127" cy="55960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Đà Lạt - Thành Phố Ngàn Hoa Hút Hồn Du Khách" id="112" name="Google Shape;11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9939" y="768221"/>
            <a:ext cx="7992127" cy="481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2022-05-08T23:32:20Z</dcterms:created>
  <dc:creator>Admin</dc:creator>
</cp:coreProperties>
</file>