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Lst>
  <p:sldIdLst>
    <p:sldId id="260" r:id="rId3"/>
    <p:sldId id="258" r:id="rId4"/>
    <p:sldId id="275" r:id="rId5"/>
    <p:sldId id="262" r:id="rId6"/>
    <p:sldId id="263" r:id="rId7"/>
    <p:sldId id="261" r:id="rId8"/>
    <p:sldId id="264" r:id="rId9"/>
    <p:sldId id="265" r:id="rId10"/>
    <p:sldId id="276" r:id="rId11"/>
    <p:sldId id="277" r:id="rId12"/>
    <p:sldId id="278" r:id="rId13"/>
    <p:sldId id="268" r:id="rId14"/>
    <p:sldId id="259" r:id="rId15"/>
    <p:sldId id="270" r:id="rId16"/>
    <p:sldId id="271" r:id="rId17"/>
    <p:sldId id="272" r:id="rId18"/>
    <p:sldId id="269" r:id="rId19"/>
    <p:sldId id="274"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6F40"/>
    <a:srgbClr val="C94B3C"/>
    <a:srgbClr val="33CC33"/>
    <a:srgbClr val="9999FF"/>
    <a:srgbClr val="000000"/>
    <a:srgbClr val="CC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4" autoAdjust="0"/>
    <p:restoredTop sz="94660"/>
  </p:normalViewPr>
  <p:slideViewPr>
    <p:cSldViewPr snapToGrid="0">
      <p:cViewPr varScale="1">
        <p:scale>
          <a:sx n="84" d="100"/>
          <a:sy n="84" d="100"/>
        </p:scale>
        <p:origin x="96"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5" name="图片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6" name="图片 28"/>
          <p:cNvPicPr>
            <a:picLocks noChangeAspect="1"/>
          </p:cNvPicPr>
          <p:nvPr userDrawn="1"/>
        </p:nvPicPr>
        <p:blipFill rotWithShape="1">
          <a:blip r:embed="rId3" cstate="print">
            <a:extLst>
              <a:ext uri="{28A0092B-C50C-407E-A947-70E740481C1C}">
                <a14:useLocalDpi xmlns:a14="http://schemas.microsoft.com/office/drawing/2010/main" val="0"/>
              </a:ext>
            </a:extLst>
          </a:blip>
          <a:srcRect l="37791" t="72875" r="-1"/>
          <a:stretch/>
        </p:blipFill>
        <p:spPr>
          <a:xfrm>
            <a:off x="4012226" y="5283200"/>
            <a:ext cx="7584498" cy="1574800"/>
          </a:xfrm>
          <a:prstGeom prst="rect">
            <a:avLst/>
          </a:prstGeom>
        </p:spPr>
      </p:pic>
      <p:sp>
        <p:nvSpPr>
          <p:cNvPr id="2" name="圆角矩形 24"/>
          <p:cNvSpPr/>
          <p:nvPr userDrawn="1"/>
        </p:nvSpPr>
        <p:spPr>
          <a:xfrm>
            <a:off x="315172" y="361173"/>
            <a:ext cx="11572027" cy="6207052"/>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3" name="圆角矩形 26"/>
          <p:cNvSpPr/>
          <p:nvPr userDrawn="1"/>
        </p:nvSpPr>
        <p:spPr>
          <a:xfrm>
            <a:off x="467572" y="488173"/>
            <a:ext cx="11297126" cy="5949764"/>
          </a:xfrm>
          <a:prstGeom prst="roundRect">
            <a:avLst/>
          </a:prstGeom>
          <a:solidFill>
            <a:schemeClr val="bg1"/>
          </a:solidFill>
          <a:ln w="28575">
            <a:solidFill>
              <a:srgbClr val="32A77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Tree>
    <p:extLst>
      <p:ext uri="{BB962C8B-B14F-4D97-AF65-F5344CB8AC3E}">
        <p14:creationId xmlns:p14="http://schemas.microsoft.com/office/powerpoint/2010/main" val="259162280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3" name="图片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4" name="图片 28"/>
          <p:cNvPicPr>
            <a:picLocks noChangeAspect="1"/>
          </p:cNvPicPr>
          <p:nvPr userDrawn="1"/>
        </p:nvPicPr>
        <p:blipFill rotWithShape="1">
          <a:blip r:embed="rId3" cstate="print">
            <a:extLst>
              <a:ext uri="{28A0092B-C50C-407E-A947-70E740481C1C}">
                <a14:useLocalDpi xmlns:a14="http://schemas.microsoft.com/office/drawing/2010/main" val="0"/>
              </a:ext>
            </a:extLst>
          </a:blip>
          <a:srcRect l="37791" t="72875" r="-1"/>
          <a:stretch/>
        </p:blipFill>
        <p:spPr>
          <a:xfrm>
            <a:off x="4012226" y="5283200"/>
            <a:ext cx="7584498" cy="1574800"/>
          </a:xfrm>
          <a:prstGeom prst="rect">
            <a:avLst/>
          </a:prstGeom>
        </p:spPr>
      </p:pic>
      <p:sp>
        <p:nvSpPr>
          <p:cNvPr id="7" name="Rectangle 6"/>
          <p:cNvSpPr/>
          <p:nvPr userDrawn="1"/>
        </p:nvSpPr>
        <p:spPr>
          <a:xfrm>
            <a:off x="196948" y="140677"/>
            <a:ext cx="11816861" cy="6583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userDrawn="1"/>
        </p:nvSpPr>
        <p:spPr>
          <a:xfrm>
            <a:off x="295422" y="225085"/>
            <a:ext cx="11605846" cy="6414868"/>
          </a:xfrm>
          <a:prstGeom prst="rect">
            <a:avLst/>
          </a:prstGeom>
          <a:noFill/>
          <a:ln w="28575">
            <a:solidFill>
              <a:srgbClr val="33CC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0900833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2F27E7D-F50D-9239-B688-65A8152854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D8049B-C9F5-4724-B94E-68DF2ABA7F8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6FF394A5-E285-406A-03EE-CFFA3558414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2F1EC931-26E2-1060-1A71-62B77061CD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FE8C8-DC34-4D7E-A38E-C93E67A967E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775416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77783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3/25/2024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625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6" name="图片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B67C6B9-4CE1-159D-2884-671CBE01B341}"/>
              </a:ext>
            </a:extLst>
          </p:cNvPr>
          <p:cNvPicPr>
            <a:picLocks noChangeAspect="1"/>
          </p:cNvPicPr>
          <p:nvPr userDrawn="1"/>
        </p:nvPicPr>
        <p:blipFill>
          <a:blip r:embed="rId7"/>
          <a:stretch>
            <a:fillRect/>
          </a:stretch>
        </p:blipFill>
        <p:spPr>
          <a:xfrm>
            <a:off x="-368533" y="5998782"/>
            <a:ext cx="2188654" cy="951058"/>
          </a:xfrm>
          <a:prstGeom prst="rect">
            <a:avLst/>
          </a:prstGeom>
        </p:spPr>
      </p:pic>
      <p:pic>
        <p:nvPicPr>
          <p:cNvPr id="3" name="Picture 2">
            <a:extLst>
              <a:ext uri="{FF2B5EF4-FFF2-40B4-BE49-F238E27FC236}">
                <a16:creationId xmlns:a16="http://schemas.microsoft.com/office/drawing/2014/main" id="{CC9ADD83-CC29-8FB0-E948-4D0C32CEEEAB}"/>
              </a:ext>
            </a:extLst>
          </p:cNvPr>
          <p:cNvPicPr>
            <a:picLocks noChangeAspect="1"/>
          </p:cNvPicPr>
          <p:nvPr userDrawn="1"/>
        </p:nvPicPr>
        <p:blipFill>
          <a:blip r:embed="rId7"/>
          <a:stretch>
            <a:fillRect/>
          </a:stretch>
        </p:blipFill>
        <p:spPr>
          <a:xfrm>
            <a:off x="10473494" y="-221073"/>
            <a:ext cx="2188654" cy="951058"/>
          </a:xfrm>
          <a:prstGeom prst="rect">
            <a:avLst/>
          </a:prstGeom>
        </p:spPr>
      </p:pic>
      <p:pic>
        <p:nvPicPr>
          <p:cNvPr id="4" name="Picture 3">
            <a:extLst>
              <a:ext uri="{FF2B5EF4-FFF2-40B4-BE49-F238E27FC236}">
                <a16:creationId xmlns:a16="http://schemas.microsoft.com/office/drawing/2014/main" id="{83D6A518-366D-AC92-FBF4-F3EA24B5E36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6" name="Picture 5">
            <a:extLst>
              <a:ext uri="{FF2B5EF4-FFF2-40B4-BE49-F238E27FC236}">
                <a16:creationId xmlns:a16="http://schemas.microsoft.com/office/drawing/2014/main" id="{DCA7149A-B714-2FA0-40F7-46DC1D4402A9}"/>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9925D292-E0F9-306D-3DD5-4CB4032FFFB5}"/>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C71AFE90-2A11-B242-033E-7A0FAE3524FC}"/>
              </a:ext>
            </a:extLst>
          </p:cNvPr>
          <p:cNvPicPr>
            <a:picLocks noChangeAspect="1"/>
          </p:cNvPicPr>
          <p:nvPr userDrawn="1"/>
        </p:nvPicPr>
        <p:blipFill>
          <a:blip r:embed="rId7"/>
          <a:stretch>
            <a:fillRect/>
          </a:stretch>
        </p:blipFill>
        <p:spPr>
          <a:xfrm>
            <a:off x="-2054611" y="2040280"/>
            <a:ext cx="2188654" cy="951058"/>
          </a:xfrm>
          <a:prstGeom prst="rect">
            <a:avLst/>
          </a:prstGeom>
        </p:spPr>
      </p:pic>
      <p:pic>
        <p:nvPicPr>
          <p:cNvPr id="11" name="Picture 10">
            <a:extLst>
              <a:ext uri="{FF2B5EF4-FFF2-40B4-BE49-F238E27FC236}">
                <a16:creationId xmlns:a16="http://schemas.microsoft.com/office/drawing/2014/main" id="{A86D416D-0F39-46CB-FEBF-CB8EFD8A42A2}"/>
              </a:ext>
            </a:extLst>
          </p:cNvPr>
          <p:cNvPicPr>
            <a:picLocks noChangeAspect="1"/>
          </p:cNvPicPr>
          <p:nvPr userDrawn="1"/>
        </p:nvPicPr>
        <p:blipFill>
          <a:blip r:embed="rId7"/>
          <a:stretch>
            <a:fillRect/>
          </a:stretch>
        </p:blipFill>
        <p:spPr>
          <a:xfrm>
            <a:off x="1433810" y="9474686"/>
            <a:ext cx="2188654" cy="951058"/>
          </a:xfrm>
          <a:prstGeom prst="rect">
            <a:avLst/>
          </a:prstGeom>
        </p:spPr>
      </p:pic>
    </p:spTree>
    <p:extLst>
      <p:ext uri="{BB962C8B-B14F-4D97-AF65-F5344CB8AC3E}">
        <p14:creationId xmlns:p14="http://schemas.microsoft.com/office/powerpoint/2010/main" val="715306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936717722"/>
      </p:ext>
    </p:extLst>
  </p:cSld>
  <p:clrMap bg1="lt1" tx1="dk1" bg2="lt2" tx2="dk2" accent1="accent1" accent2="accent2" accent3="accent3" accent4="accent4" accent5="accent5" accent6="accent6" hlink="hlink" folHlink="folHlink"/>
  <p:sldLayoutIdLst>
    <p:sldLayoutId id="2147483666" r:id="rId1"/>
  </p:sldLayoutIdLs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5.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28.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28.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28.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515" y="785221"/>
            <a:ext cx="9457116" cy="5093064"/>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81369"/>
          <a:stretch/>
        </p:blipFill>
        <p:spPr>
          <a:xfrm flipV="1">
            <a:off x="10438428" y="-3"/>
            <a:ext cx="1768534" cy="5471888"/>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49997" t="68550" r="21434"/>
          <a:stretch/>
        </p:blipFill>
        <p:spPr>
          <a:xfrm flipH="1" flipV="1">
            <a:off x="7985386" y="-3"/>
            <a:ext cx="3004457" cy="146413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53452" t="28875" r="3249"/>
          <a:stretch/>
        </p:blipFill>
        <p:spPr>
          <a:xfrm>
            <a:off x="7692571" y="3062150"/>
            <a:ext cx="4499429" cy="3795849"/>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t="72875"/>
          <a:stretch/>
        </p:blipFill>
        <p:spPr>
          <a:xfrm>
            <a:off x="0" y="5283200"/>
            <a:ext cx="12192000" cy="1574800"/>
          </a:xfrm>
          <a:prstGeom prst="rect">
            <a:avLst/>
          </a:prstGeom>
        </p:spPr>
      </p:pic>
      <p:pic>
        <p:nvPicPr>
          <p:cNvPr id="8" name="图片 7"/>
          <p:cNvPicPr>
            <a:picLocks noChangeAspect="1"/>
          </p:cNvPicPr>
          <p:nvPr/>
        </p:nvPicPr>
        <p:blipFill rotWithShape="1">
          <a:blip r:embed="rId7"/>
          <a:srcRect b="17448"/>
          <a:stretch/>
        </p:blipFill>
        <p:spPr>
          <a:xfrm>
            <a:off x="-14962" y="0"/>
            <a:ext cx="8638781" cy="3619500"/>
          </a:xfrm>
          <a:prstGeom prst="rect">
            <a:avLst/>
          </a:prstGeom>
        </p:spPr>
      </p:pic>
      <p:pic>
        <p:nvPicPr>
          <p:cNvPr id="10" name="Picture 9">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0" y="-202297"/>
            <a:ext cx="1523956" cy="1678399"/>
          </a:xfrm>
          <a:prstGeom prst="rect">
            <a:avLst/>
          </a:prstGeom>
        </p:spPr>
      </p:pic>
      <p:pic>
        <p:nvPicPr>
          <p:cNvPr id="15" name="Picture 14">
            <a:extLst>
              <a:ext uri="{FF2B5EF4-FFF2-40B4-BE49-F238E27FC236}">
                <a16:creationId xmlns:a16="http://schemas.microsoft.com/office/drawing/2014/main" id="{C61152AA-0E8F-F5F4-C118-FEF62EB4966C}"/>
              </a:ext>
            </a:extLst>
          </p:cNvPr>
          <p:cNvPicPr>
            <a:picLocks noChangeAspect="1"/>
          </p:cNvPicPr>
          <p:nvPr/>
        </p:nvPicPr>
        <p:blipFill>
          <a:blip r:embed="rId9"/>
          <a:stretch>
            <a:fillRect/>
          </a:stretch>
        </p:blipFill>
        <p:spPr>
          <a:xfrm>
            <a:off x="4726284" y="4844098"/>
            <a:ext cx="2499577" cy="890093"/>
          </a:xfrm>
          <a:prstGeom prst="rect">
            <a:avLst/>
          </a:prstGeom>
        </p:spPr>
      </p:pic>
      <p:pic>
        <p:nvPicPr>
          <p:cNvPr id="2" name="Picture 1"/>
          <p:cNvPicPr>
            <a:picLocks noChangeAspect="1"/>
          </p:cNvPicPr>
          <p:nvPr/>
        </p:nvPicPr>
        <p:blipFill>
          <a:blip r:embed="rId10"/>
          <a:stretch>
            <a:fillRect/>
          </a:stretch>
        </p:blipFill>
        <p:spPr>
          <a:xfrm>
            <a:off x="528791" y="1066767"/>
            <a:ext cx="4749536" cy="2270219"/>
          </a:xfrm>
          <a:prstGeom prst="rect">
            <a:avLst/>
          </a:prstGeom>
        </p:spPr>
      </p:pic>
      <p:pic>
        <p:nvPicPr>
          <p:cNvPr id="6" name="Picture 5"/>
          <p:cNvPicPr>
            <a:picLocks noChangeAspect="1"/>
          </p:cNvPicPr>
          <p:nvPr/>
        </p:nvPicPr>
        <p:blipFill rotWithShape="1">
          <a:blip r:embed="rId11"/>
          <a:srcRect b="35615"/>
          <a:stretch/>
        </p:blipFill>
        <p:spPr>
          <a:xfrm>
            <a:off x="1592668" y="2404299"/>
            <a:ext cx="8766808" cy="2382620"/>
          </a:xfrm>
          <a:prstGeom prst="rect">
            <a:avLst/>
          </a:prstGeom>
        </p:spPr>
      </p:pic>
      <p:pic>
        <p:nvPicPr>
          <p:cNvPr id="13" name="Picture 12"/>
          <p:cNvPicPr>
            <a:picLocks noChangeAspect="1"/>
          </p:cNvPicPr>
          <p:nvPr/>
        </p:nvPicPr>
        <p:blipFill>
          <a:blip r:embed="rId12"/>
          <a:stretch>
            <a:fillRect/>
          </a:stretch>
        </p:blipFill>
        <p:spPr>
          <a:xfrm>
            <a:off x="2108405" y="1665871"/>
            <a:ext cx="7955970" cy="1609483"/>
          </a:xfrm>
          <a:prstGeom prst="rect">
            <a:avLst/>
          </a:prstGeom>
        </p:spPr>
      </p:pic>
    </p:spTree>
    <p:extLst>
      <p:ext uri="{BB962C8B-B14F-4D97-AF65-F5344CB8AC3E}">
        <p14:creationId xmlns:p14="http://schemas.microsoft.com/office/powerpoint/2010/main" val="1942825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47"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anim calcmode="lin" valueType="num">
                                      <p:cBhvr>
                                        <p:cTn id="11" dur="1000" fill="hold"/>
                                        <p:tgtEl>
                                          <p:spTgt spid="27"/>
                                        </p:tgtEl>
                                        <p:attrNameLst>
                                          <p:attrName>ppt_x</p:attrName>
                                        </p:attrNameLst>
                                      </p:cBhvr>
                                      <p:tavLst>
                                        <p:tav tm="0">
                                          <p:val>
                                            <p:strVal val="#ppt_x"/>
                                          </p:val>
                                        </p:tav>
                                        <p:tav tm="100000">
                                          <p:val>
                                            <p:strVal val="#ppt_x"/>
                                          </p:val>
                                        </p:tav>
                                      </p:tavLst>
                                    </p:anim>
                                    <p:anim calcmode="lin" valueType="num">
                                      <p:cBhvr>
                                        <p:cTn id="12" dur="1000" fill="hold"/>
                                        <p:tgtEl>
                                          <p:spTgt spid="2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par>
                          <p:cTn id="32" fill="hold">
                            <p:stCondLst>
                              <p:cond delay="1500"/>
                            </p:stCondLst>
                            <p:childTnLst>
                              <p:par>
                                <p:cTn id="33" presetID="16" presetClass="entr" presetSubtype="21"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par>
                          <p:cTn id="36" fill="hold">
                            <p:stCondLst>
                              <p:cond delay="2000"/>
                            </p:stCondLst>
                            <p:childTnLst>
                              <p:par>
                                <p:cTn id="37" presetID="14" presetClass="entr" presetSubtype="1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par>
                          <p:cTn id="40" fill="hold">
                            <p:stCondLst>
                              <p:cond delay="2500"/>
                            </p:stCondLst>
                            <p:childTnLst>
                              <p:par>
                                <p:cTn id="41" presetID="14" presetClass="entr" presetSubtype="1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878FDB-EE9A-A543-94CE-62868320DA87}"/>
              </a:ext>
            </a:extLst>
          </p:cNvPr>
          <p:cNvSpPr txBox="1"/>
          <p:nvPr/>
        </p:nvSpPr>
        <p:spPr>
          <a:xfrm>
            <a:off x="360767" y="388375"/>
            <a:ext cx="11470466" cy="1354217"/>
          </a:xfrm>
          <a:prstGeom prst="rect">
            <a:avLst/>
          </a:prstGeom>
          <a:noFill/>
        </p:spPr>
        <p:txBody>
          <a:bodyPr wrap="square" rtlCol="0">
            <a:spAutoFit/>
          </a:bodyPr>
          <a:lstStyle/>
          <a:p>
            <a:pPr algn="just">
              <a:spcBef>
                <a:spcPts val="600"/>
              </a:spcBef>
              <a:spcAft>
                <a:spcPts val="600"/>
              </a:spcAft>
            </a:pPr>
            <a:r>
              <a:rPr lang="vi-VN" sz="3600" dirty="0">
                <a:solidFill>
                  <a:srgbClr val="216F40"/>
                </a:solidFill>
                <a:latin typeface="Cambria" panose="02040503050406030204" pitchFamily="18" charset="0"/>
                <a:ea typeface="Cambria" panose="02040503050406030204" pitchFamily="18" charset="0"/>
              </a:rPr>
              <a:t>- Lựa chọn cây để miêu tả: </a:t>
            </a:r>
            <a:r>
              <a:rPr lang="vi-VN" sz="3600" b="1" dirty="0">
                <a:solidFill>
                  <a:srgbClr val="C94B3C"/>
                </a:solidFill>
                <a:latin typeface="Cambria" panose="02040503050406030204" pitchFamily="18" charset="0"/>
                <a:ea typeface="Cambria" panose="02040503050406030204" pitchFamily="18" charset="0"/>
              </a:rPr>
              <a:t>Cây phượng</a:t>
            </a:r>
          </a:p>
          <a:p>
            <a:pPr algn="just">
              <a:spcBef>
                <a:spcPts val="600"/>
              </a:spcBef>
              <a:spcAft>
                <a:spcPts val="600"/>
              </a:spcAft>
            </a:pPr>
            <a:r>
              <a:rPr lang="vi-VN" sz="3600" dirty="0">
                <a:solidFill>
                  <a:srgbClr val="216F40"/>
                </a:solidFill>
                <a:latin typeface="Cambria" panose="02040503050406030204" pitchFamily="18" charset="0"/>
                <a:ea typeface="Cambria" panose="02040503050406030204" pitchFamily="18" charset="0"/>
              </a:rPr>
              <a:t>- Lựa chọn trình tự miêu tả cây: </a:t>
            </a:r>
            <a:r>
              <a:rPr lang="vi-VN" sz="3600" b="1" dirty="0">
                <a:solidFill>
                  <a:srgbClr val="C94B3C"/>
                </a:solidFill>
                <a:latin typeface="Cambria" panose="02040503050406030204" pitchFamily="18" charset="0"/>
                <a:ea typeface="Cambria" panose="02040503050406030204" pitchFamily="18" charset="0"/>
              </a:rPr>
              <a:t>tả từng bộ phận của cây.</a:t>
            </a:r>
          </a:p>
        </p:txBody>
      </p:sp>
      <p:pic>
        <p:nvPicPr>
          <p:cNvPr id="3" name="Picture 2">
            <a:extLst>
              <a:ext uri="{FF2B5EF4-FFF2-40B4-BE49-F238E27FC236}">
                <a16:creationId xmlns:a16="http://schemas.microsoft.com/office/drawing/2014/main" id="{77809E8A-96AE-2F92-B481-4FCD9187EB7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1973"/>
          <a:stretch/>
        </p:blipFill>
        <p:spPr>
          <a:xfrm>
            <a:off x="360768" y="2066221"/>
            <a:ext cx="3893992" cy="4570363"/>
          </a:xfrm>
          <a:prstGeom prst="rect">
            <a:avLst/>
          </a:prstGeom>
        </p:spPr>
      </p:pic>
      <p:pic>
        <p:nvPicPr>
          <p:cNvPr id="4" name="Picture 3">
            <a:extLst>
              <a:ext uri="{FF2B5EF4-FFF2-40B4-BE49-F238E27FC236}">
                <a16:creationId xmlns:a16="http://schemas.microsoft.com/office/drawing/2014/main" id="{84C55778-9DB1-745B-C20D-1845C80A179C}"/>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436397" y="2929812"/>
            <a:ext cx="3880082" cy="2577483"/>
          </a:xfrm>
          <a:prstGeom prst="rect">
            <a:avLst/>
          </a:prstGeom>
        </p:spPr>
      </p:pic>
      <p:pic>
        <p:nvPicPr>
          <p:cNvPr id="6" name="Picture 5">
            <a:extLst>
              <a:ext uri="{FF2B5EF4-FFF2-40B4-BE49-F238E27FC236}">
                <a16:creationId xmlns:a16="http://schemas.microsoft.com/office/drawing/2014/main" id="{88C4CE75-93B5-B502-1973-96AA8008F953}"/>
              </a:ext>
            </a:extLst>
          </p:cNvPr>
          <p:cNvPicPr>
            <a:picLocks noChangeAspect="1"/>
          </p:cNvPicPr>
          <p:nvPr/>
        </p:nvPicPr>
        <p:blipFill>
          <a:blip r:embed="rId6"/>
          <a:stretch>
            <a:fillRect/>
          </a:stretch>
        </p:blipFill>
        <p:spPr>
          <a:xfrm>
            <a:off x="8514478" y="3396343"/>
            <a:ext cx="3243353" cy="3200677"/>
          </a:xfrm>
          <a:prstGeom prst="rect">
            <a:avLst/>
          </a:prstGeom>
        </p:spPr>
      </p:pic>
    </p:spTree>
    <p:extLst>
      <p:ext uri="{BB962C8B-B14F-4D97-AF65-F5344CB8AC3E}">
        <p14:creationId xmlns:p14="http://schemas.microsoft.com/office/powerpoint/2010/main" val="2906238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C3170F-A1DF-B7C1-15D8-5845B89FD229}"/>
              </a:ext>
            </a:extLst>
          </p:cNvPr>
          <p:cNvSpPr txBox="1"/>
          <p:nvPr/>
        </p:nvSpPr>
        <p:spPr>
          <a:xfrm>
            <a:off x="696652" y="295068"/>
            <a:ext cx="10798695" cy="646331"/>
          </a:xfrm>
          <a:prstGeom prst="rect">
            <a:avLst/>
          </a:prstGeom>
          <a:noFill/>
        </p:spPr>
        <p:txBody>
          <a:bodyPr wrap="square" rtlCol="0">
            <a:spAutoFit/>
          </a:bodyPr>
          <a:lstStyle/>
          <a:p>
            <a:pPr algn="just">
              <a:spcBef>
                <a:spcPts val="600"/>
              </a:spcBef>
              <a:spcAft>
                <a:spcPts val="600"/>
              </a:spcAft>
            </a:pPr>
            <a:r>
              <a:rPr lang="vi-VN" sz="3600" b="1" dirty="0">
                <a:solidFill>
                  <a:srgbClr val="C94B3C"/>
                </a:solidFill>
                <a:latin typeface="Cambria" panose="02040503050406030204" pitchFamily="18" charset="0"/>
                <a:ea typeface="Cambria" panose="02040503050406030204" pitchFamily="18" charset="0"/>
              </a:rPr>
              <a:t> Quan sát hoặc nhớ lại kết quả đã quan sát.</a:t>
            </a:r>
            <a:endParaRPr lang="en-US" sz="3600" b="1" dirty="0">
              <a:solidFill>
                <a:srgbClr val="C94B3C"/>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908F139-EDF5-F885-C24B-3B83D8FA2806}"/>
              </a:ext>
            </a:extLst>
          </p:cNvPr>
          <p:cNvSpPr txBox="1"/>
          <p:nvPr/>
        </p:nvSpPr>
        <p:spPr>
          <a:xfrm>
            <a:off x="457200" y="1175657"/>
            <a:ext cx="11280710" cy="5170646"/>
          </a:xfrm>
          <a:prstGeom prst="rect">
            <a:avLst/>
          </a:prstGeom>
          <a:noFill/>
        </p:spPr>
        <p:txBody>
          <a:bodyPr wrap="square" rtlCol="0">
            <a:spAutoFit/>
          </a:bodyPr>
          <a:lstStyle/>
          <a:p>
            <a:pPr algn="just"/>
            <a:r>
              <a:rPr lang="vi-VN" sz="3000" dirty="0">
                <a:solidFill>
                  <a:srgbClr val="216F40"/>
                </a:solidFill>
                <a:latin typeface="Cambria" panose="02040503050406030204" pitchFamily="18" charset="0"/>
                <a:ea typeface="Cambria" panose="02040503050406030204" pitchFamily="18" charset="0"/>
              </a:rPr>
              <a:t>+ Cây phượng cao lắm, cao hơn cả tầng ba của tòa nhà em học. </a:t>
            </a:r>
          </a:p>
          <a:p>
            <a:pPr algn="just"/>
            <a:r>
              <a:rPr lang="vi-VN" sz="3000" dirty="0">
                <a:solidFill>
                  <a:srgbClr val="216F40"/>
                </a:solidFill>
                <a:latin typeface="Cambria" panose="02040503050406030204" pitchFamily="18" charset="0"/>
                <a:ea typeface="Cambria" panose="02040503050406030204" pitchFamily="18" charset="0"/>
              </a:rPr>
              <a:t>+ Thân cây to lớn đến phải hai bạn học sinh ôm vẫn chưa xuể. </a:t>
            </a:r>
          </a:p>
          <a:p>
            <a:pPr algn="just"/>
            <a:r>
              <a:rPr lang="vi-VN" sz="3000" dirty="0">
                <a:solidFill>
                  <a:srgbClr val="216F40"/>
                </a:solidFill>
                <a:latin typeface="Cambria" panose="02040503050406030204" pitchFamily="18" charset="0"/>
                <a:ea typeface="Cambria" panose="02040503050406030204" pitchFamily="18" charset="0"/>
              </a:rPr>
              <a:t>+ Lớp vỏ trên thân cây sần sùi, hằn từng khe, rãnh như là mặt ruộng vào mùa hạn. </a:t>
            </a:r>
          </a:p>
          <a:p>
            <a:pPr algn="just"/>
            <a:r>
              <a:rPr lang="vi-VN" sz="3000" dirty="0">
                <a:solidFill>
                  <a:srgbClr val="216F40"/>
                </a:solidFill>
                <a:latin typeface="Cambria" panose="02040503050406030204" pitchFamily="18" charset="0"/>
                <a:ea typeface="Cambria" panose="02040503050406030204" pitchFamily="18" charset="0"/>
              </a:rPr>
              <a:t>+ Bộ rễ của cây thì chắc hẳn rất to và dài. Vì chỉ với một phần nhô trên mặt đất đã to hơn cả bắp tay rồi.</a:t>
            </a:r>
          </a:p>
          <a:p>
            <a:pPr algn="just"/>
            <a:r>
              <a:rPr lang="vi-VN" sz="3000" dirty="0">
                <a:solidFill>
                  <a:srgbClr val="216F40"/>
                </a:solidFill>
                <a:latin typeface="Cambria" panose="02040503050406030204" pitchFamily="18" charset="0"/>
                <a:ea typeface="Cambria" panose="02040503050406030204" pitchFamily="18" charset="0"/>
              </a:rPr>
              <a:t>+ Cành chính của cây phượng thì chỉ gồm bốn cành. Nhưng từ đó, tỏa ra nhiều cành phụ lắm. Chúng đan vào nhau tạo thành một chiếc ô khổng lồ che bóng mát cho chúng em vui chơi.</a:t>
            </a:r>
          </a:p>
          <a:p>
            <a:pPr algn="just"/>
            <a:r>
              <a:rPr lang="vi-VN" sz="3000" dirty="0">
                <a:solidFill>
                  <a:srgbClr val="216F40"/>
                </a:solidFill>
                <a:latin typeface="Cambria" panose="02040503050406030204" pitchFamily="18" charset="0"/>
                <a:ea typeface="Cambria" panose="02040503050406030204" pitchFamily="18" charset="0"/>
              </a:rPr>
              <a:t>+ Những cánh hoa mỏng manh như cánh gián, đỏ tươi hơn cả mặt trời trở thành tín hiệu báo cho chúng em sắp kết thúc năm học.</a:t>
            </a:r>
            <a:endParaRPr lang="en-US" sz="3000" dirty="0">
              <a:solidFill>
                <a:srgbClr val="216F4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8773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1645" y="509195"/>
            <a:ext cx="7792866" cy="646331"/>
          </a:xfrm>
          <a:prstGeom prst="rect">
            <a:avLst/>
          </a:prstGeom>
          <a:noFill/>
        </p:spPr>
        <p:txBody>
          <a:bodyPr wrap="square" rtlCol="0">
            <a:spAutoFit/>
          </a:bodyPr>
          <a:lstStyle/>
          <a:p>
            <a:r>
              <a:rPr lang="en-US" sz="3600" b="1" dirty="0">
                <a:solidFill>
                  <a:srgbClr val="C94B3C"/>
                </a:solidFill>
                <a:latin typeface="Cambria" panose="02040503050406030204" pitchFamily="18" charset="0"/>
                <a:ea typeface="Cambria" panose="02040503050406030204" pitchFamily="18" charset="0"/>
              </a:rPr>
              <a:t>2. </a:t>
            </a:r>
            <a:r>
              <a:rPr lang="en-US" sz="3600" b="1" dirty="0" err="1">
                <a:solidFill>
                  <a:srgbClr val="C94B3C"/>
                </a:solidFill>
                <a:latin typeface="Cambria" panose="02040503050406030204" pitchFamily="18" charset="0"/>
                <a:ea typeface="Cambria" panose="02040503050406030204" pitchFamily="18" charset="0"/>
              </a:rPr>
              <a:t>Lập</a:t>
            </a:r>
            <a:r>
              <a:rPr lang="en-US" sz="3600" b="1" dirty="0">
                <a:solidFill>
                  <a:srgbClr val="C94B3C"/>
                </a:solidFill>
                <a:latin typeface="Cambria" panose="02040503050406030204" pitchFamily="18" charset="0"/>
                <a:ea typeface="Cambria" panose="02040503050406030204" pitchFamily="18" charset="0"/>
              </a:rPr>
              <a:t> </a:t>
            </a:r>
            <a:r>
              <a:rPr lang="en-US" sz="3600" b="1" dirty="0" err="1">
                <a:solidFill>
                  <a:srgbClr val="C94B3C"/>
                </a:solidFill>
                <a:latin typeface="Cambria" panose="02040503050406030204" pitchFamily="18" charset="0"/>
                <a:ea typeface="Cambria" panose="02040503050406030204" pitchFamily="18" charset="0"/>
              </a:rPr>
              <a:t>dàn</a:t>
            </a:r>
            <a:r>
              <a:rPr lang="en-US" sz="3600" b="1" dirty="0">
                <a:solidFill>
                  <a:srgbClr val="C94B3C"/>
                </a:solidFill>
                <a:latin typeface="Cambria" panose="02040503050406030204" pitchFamily="18" charset="0"/>
                <a:ea typeface="Cambria" panose="02040503050406030204" pitchFamily="18" charset="0"/>
              </a:rPr>
              <a:t> ý</a:t>
            </a:r>
          </a:p>
        </p:txBody>
      </p:sp>
      <p:sp>
        <p:nvSpPr>
          <p:cNvPr id="4" name="TextBox 3"/>
          <p:cNvSpPr txBox="1"/>
          <p:nvPr/>
        </p:nvSpPr>
        <p:spPr>
          <a:xfrm>
            <a:off x="628326" y="1063713"/>
            <a:ext cx="90204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G:</a:t>
            </a:r>
          </a:p>
        </p:txBody>
      </p:sp>
      <p:pic>
        <p:nvPicPr>
          <p:cNvPr id="7" name="Picture 6">
            <a:extLst>
              <a:ext uri="{FF2B5EF4-FFF2-40B4-BE49-F238E27FC236}">
                <a16:creationId xmlns:a16="http://schemas.microsoft.com/office/drawing/2014/main" id="{C53524EB-7FC1-A0E7-7BD4-27490D2DF920}"/>
              </a:ext>
            </a:extLst>
          </p:cNvPr>
          <p:cNvPicPr>
            <a:picLocks noChangeAspect="1"/>
          </p:cNvPicPr>
          <p:nvPr/>
        </p:nvPicPr>
        <p:blipFill>
          <a:blip r:embed="rId2"/>
          <a:stretch>
            <a:fillRect/>
          </a:stretch>
        </p:blipFill>
        <p:spPr>
          <a:xfrm>
            <a:off x="1158928" y="1304392"/>
            <a:ext cx="10149774" cy="4881957"/>
          </a:xfrm>
          <a:prstGeom prst="rect">
            <a:avLst/>
          </a:prstGeom>
        </p:spPr>
      </p:pic>
    </p:spTree>
    <p:extLst>
      <p:ext uri="{BB962C8B-B14F-4D97-AF65-F5344CB8AC3E}">
        <p14:creationId xmlns:p14="http://schemas.microsoft.com/office/powerpoint/2010/main" val="966207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3899671" y="228927"/>
            <a:ext cx="7795626" cy="4813513"/>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11" name="Picture 10"/>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89127" y="1913207"/>
            <a:ext cx="6888659" cy="5510662"/>
          </a:xfrm>
          <a:prstGeom prst="rect">
            <a:avLst/>
          </a:prstGeom>
        </p:spPr>
      </p:pic>
      <p:pic>
        <p:nvPicPr>
          <p:cNvPr id="9" name="Picture 8">
            <a:extLst>
              <a:ext uri="{FF2B5EF4-FFF2-40B4-BE49-F238E27FC236}">
                <a16:creationId xmlns:a16="http://schemas.microsoft.com/office/drawing/2014/main" id="{B82CA725-F8B8-4B3B-7F98-59A894D394E3}"/>
              </a:ext>
            </a:extLst>
          </p:cNvPr>
          <p:cNvPicPr>
            <a:picLocks noChangeAspect="1"/>
          </p:cNvPicPr>
          <p:nvPr/>
        </p:nvPicPr>
        <p:blipFill>
          <a:blip r:embed="rId9"/>
          <a:stretch>
            <a:fillRect/>
          </a:stretch>
        </p:blipFill>
        <p:spPr>
          <a:xfrm>
            <a:off x="4240159" y="996701"/>
            <a:ext cx="7114649" cy="3438442"/>
          </a:xfrm>
          <a:prstGeom prst="rect">
            <a:avLst/>
          </a:prstGeom>
        </p:spPr>
      </p:pic>
    </p:spTree>
    <p:extLst>
      <p:ext uri="{BB962C8B-B14F-4D97-AF65-F5344CB8AC3E}">
        <p14:creationId xmlns:p14="http://schemas.microsoft.com/office/powerpoint/2010/main" val="303789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6402" y="274794"/>
            <a:ext cx="11619196" cy="6407908"/>
          </a:xfrm>
          <a:prstGeom prst="rect">
            <a:avLst/>
          </a:prstGeom>
          <a:noFill/>
        </p:spPr>
        <p:txBody>
          <a:bodyPr wrap="square" rtlCol="0">
            <a:spAutoFit/>
          </a:bodyPr>
          <a:lstStyle/>
          <a:p>
            <a:pPr algn="just">
              <a:lnSpc>
                <a:spcPct val="90000"/>
              </a:lnSpc>
            </a:pPr>
            <a:r>
              <a:rPr lang="vi-VN" sz="2400" b="1" dirty="0">
                <a:solidFill>
                  <a:srgbClr val="216F40"/>
                </a:solidFill>
                <a:latin typeface="Cambria" panose="02040503050406030204" pitchFamily="18" charset="0"/>
                <a:ea typeface="Cambria" panose="02040503050406030204" pitchFamily="18" charset="0"/>
              </a:rPr>
              <a:t>- Mở bài: </a:t>
            </a:r>
            <a:r>
              <a:rPr lang="vi-VN" sz="2400" dirty="0">
                <a:solidFill>
                  <a:srgbClr val="216F40"/>
                </a:solidFill>
                <a:latin typeface="Cambria" panose="02040503050406030204" pitchFamily="18" charset="0"/>
                <a:ea typeface="Cambria" panose="02040503050406030204" pitchFamily="18" charset="0"/>
              </a:rPr>
              <a:t>Hè về, nắng trong vắt như mật ong, gió thoảng từng cơn oi nồng. Bọn học trò chúng em bận bịu với những bài ôn thi, những dòng lưu bút viết vội. Một hương vị mùa hè lan tỏa khắp trường. Mọi người vội nhìn ra sân: hoa phượng nở đỏ sân trường rồi. Nhìn cây phượng vĩ trồng giữa sân trường em, chúng em biết mùa hè đã thật sự đến.</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a:t>
            </a:r>
            <a:r>
              <a:rPr lang="vi-VN" sz="2400" b="1" dirty="0">
                <a:solidFill>
                  <a:srgbClr val="216F40"/>
                </a:solidFill>
                <a:latin typeface="Cambria" panose="02040503050406030204" pitchFamily="18" charset="0"/>
                <a:ea typeface="Cambria" panose="02040503050406030204" pitchFamily="18" charset="0"/>
              </a:rPr>
              <a:t>Thân bài:</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Cây phượng cao lắm, cao hơn cả tầng ba của tòa nhà em học. </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Thân cây to lớn đến phải hai bạn học sinh ôm vẫn chưa xuể. </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Lớp vỏ trên thân cây sần sùi, hằn từng khe, rãnh như là mặt ruộng vào mùa hạn. </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Bộ rễ của cây thì chắc hẳn rất to và dài. Vì chỉ với một phần nhô trên mặt đất đã to hơn cả bắp tay rồi.</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Cành chính của cây phượng thì chỉ gồm bốn cành. Nhưng từ đó, tỏa ra nhiều cành phụ lắm. Chúng đan vào nhau tạo thành một chiếc ô khổng lồ che bóng mát cho chúng em vui chơi.</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Những cánh hoa mỏng manh như cánh gián, đỏ tươi hơn cả mặt trời trở thành tín hiệu báo cho chúng em sắp kết thúc năm học.</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a:t>
            </a:r>
            <a:r>
              <a:rPr lang="vi-VN" sz="2400" b="1" dirty="0">
                <a:solidFill>
                  <a:srgbClr val="216F40"/>
                </a:solidFill>
                <a:latin typeface="Cambria" panose="02040503050406030204" pitchFamily="18" charset="0"/>
                <a:ea typeface="Cambria" panose="02040503050406030204" pitchFamily="18" charset="0"/>
              </a:rPr>
              <a:t>Kết bài: </a:t>
            </a:r>
            <a:r>
              <a:rPr lang="vi-VN" sz="2400" dirty="0">
                <a:solidFill>
                  <a:srgbClr val="216F40"/>
                </a:solidFill>
                <a:latin typeface="Cambria" panose="02040503050406030204" pitchFamily="18" charset="0"/>
                <a:ea typeface="Cambria" panose="02040503050406030204" pitchFamily="18" charset="0"/>
              </a:rPr>
              <a:t>Cây phượng già đã chứng kiến bao niềm vui nỗi buồn của chúng em. Mỗi lần phượng nở hoa, lòng em lại rộn ràng lên những cảm xúc khó tả. Đó là lúc em khi sắp phải xa mái trường, xa cây phượng. Mai đây lớn khôn, em luôn nghĩ về ngôi trường tiểu học, nhớ tới cây phượng già thân quen này.</a:t>
            </a:r>
          </a:p>
        </p:txBody>
      </p:sp>
    </p:spTree>
    <p:extLst>
      <p:ext uri="{BB962C8B-B14F-4D97-AF65-F5344CB8AC3E}">
        <p14:creationId xmlns:p14="http://schemas.microsoft.com/office/powerpoint/2010/main" val="2095246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857" y="1256490"/>
            <a:ext cx="4849385" cy="4884094"/>
          </a:xfrm>
          <a:prstGeom prst="rect">
            <a:avLst/>
          </a:prstGeom>
        </p:spPr>
      </p:pic>
      <p:grpSp>
        <p:nvGrpSpPr>
          <p:cNvPr id="6" name="Group 5"/>
          <p:cNvGrpSpPr/>
          <p:nvPr/>
        </p:nvGrpSpPr>
        <p:grpSpPr>
          <a:xfrm>
            <a:off x="5277253" y="1693453"/>
            <a:ext cx="6494585" cy="4183044"/>
            <a:chOff x="5277253" y="1693453"/>
            <a:chExt cx="6494585" cy="4183044"/>
          </a:xfrm>
        </p:grpSpPr>
        <p:pic>
          <p:nvPicPr>
            <p:cNvPr id="3" name="图片 19"/>
            <p:cNvPicPr>
              <a:picLocks noChangeAspect="1"/>
            </p:cNvPicPr>
            <p:nvPr/>
          </p:nvPicPr>
          <p:blipFill rotWithShape="1">
            <a:blip r:embed="rId3"/>
            <a:srcRect l="3125" t="9355" r="3020" b="4895"/>
            <a:stretch/>
          </p:blipFill>
          <p:spPr>
            <a:xfrm>
              <a:off x="5277253" y="1693453"/>
              <a:ext cx="6494585" cy="4010168"/>
            </a:xfrm>
            <a:prstGeom prst="rect">
              <a:avLst/>
            </a:prstGeom>
          </p:spPr>
        </p:pic>
        <p:pic>
          <p:nvPicPr>
            <p:cNvPr id="5" name="Picture 4"/>
            <p:cNvPicPr>
              <a:picLocks noChangeAspect="1"/>
            </p:cNvPicPr>
            <p:nvPr/>
          </p:nvPicPr>
          <p:blipFill>
            <a:blip r:embed="rId4"/>
            <a:stretch>
              <a:fillRect/>
            </a:stretch>
          </p:blipFill>
          <p:spPr>
            <a:xfrm>
              <a:off x="5473232" y="2230773"/>
              <a:ext cx="6102625" cy="3645724"/>
            </a:xfrm>
            <a:prstGeom prst="rect">
              <a:avLst/>
            </a:prstGeom>
          </p:spPr>
        </p:pic>
      </p:grpSp>
    </p:spTree>
    <p:extLst>
      <p:ext uri="{BB962C8B-B14F-4D97-AF65-F5344CB8AC3E}">
        <p14:creationId xmlns:p14="http://schemas.microsoft.com/office/powerpoint/2010/main" val="3257111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7577" y="732715"/>
            <a:ext cx="7792866" cy="707886"/>
          </a:xfrm>
          <a:prstGeom prst="rect">
            <a:avLst/>
          </a:prstGeom>
          <a:noFill/>
        </p:spPr>
        <p:txBody>
          <a:bodyPr wrap="square" rtlCol="0">
            <a:spAutoFit/>
          </a:bodyPr>
          <a:lstStyle/>
          <a:p>
            <a:r>
              <a:rPr lang="en-US" sz="4000" b="1">
                <a:solidFill>
                  <a:srgbClr val="C94B3C"/>
                </a:solidFill>
                <a:latin typeface="Cambria" panose="02040503050406030204" pitchFamily="18" charset="0"/>
                <a:ea typeface="Cambria" panose="02040503050406030204" pitchFamily="18" charset="0"/>
              </a:rPr>
              <a:t>3. Góp ý và chỉnh sửa dàn ý.</a:t>
            </a:r>
          </a:p>
        </p:txBody>
      </p:sp>
      <p:sp>
        <p:nvSpPr>
          <p:cNvPr id="3" name="TextBox 2"/>
          <p:cNvSpPr txBox="1"/>
          <p:nvPr/>
        </p:nvSpPr>
        <p:spPr>
          <a:xfrm>
            <a:off x="673541" y="1632264"/>
            <a:ext cx="10904170" cy="2862322"/>
          </a:xfrm>
          <a:prstGeom prst="rect">
            <a:avLst/>
          </a:prstGeom>
          <a:noFill/>
        </p:spPr>
        <p:txBody>
          <a:bodyPr wrap="square" rtlCol="0">
            <a:spAutoFit/>
          </a:bodyPr>
          <a:lstStyle/>
          <a:p>
            <a:pPr algn="just">
              <a:spcBef>
                <a:spcPts val="600"/>
              </a:spcBef>
              <a:spcAft>
                <a:spcPts val="600"/>
              </a:spcAft>
            </a:pPr>
            <a:r>
              <a:rPr lang="vi-VN" sz="4000" dirty="0">
                <a:solidFill>
                  <a:srgbClr val="216F40"/>
                </a:solidFill>
                <a:latin typeface="Cambria" panose="02040503050406030204" pitchFamily="18" charset="0"/>
                <a:ea typeface="Cambria" panose="02040503050406030204" pitchFamily="18" charset="0"/>
              </a:rPr>
              <a:t>- Về bố cục (mở bài, thân bài, kết bài).</a:t>
            </a:r>
          </a:p>
          <a:p>
            <a:pPr algn="just">
              <a:spcBef>
                <a:spcPts val="600"/>
              </a:spcBef>
              <a:spcAft>
                <a:spcPts val="600"/>
              </a:spcAft>
            </a:pPr>
            <a:r>
              <a:rPr lang="vi-VN" sz="4000" dirty="0">
                <a:solidFill>
                  <a:srgbClr val="216F40"/>
                </a:solidFill>
                <a:latin typeface="Cambria" panose="02040503050406030204" pitchFamily="18" charset="0"/>
                <a:ea typeface="Cambria" panose="02040503050406030204" pitchFamily="18" charset="0"/>
              </a:rPr>
              <a:t>- Về trình tự miêu tả.</a:t>
            </a:r>
          </a:p>
          <a:p>
            <a:pPr algn="just">
              <a:spcBef>
                <a:spcPts val="600"/>
              </a:spcBef>
              <a:spcAft>
                <a:spcPts val="600"/>
              </a:spcAft>
            </a:pPr>
            <a:r>
              <a:rPr lang="vi-VN" sz="4000" dirty="0">
                <a:solidFill>
                  <a:srgbClr val="216F40"/>
                </a:solidFill>
                <a:latin typeface="Cambria" panose="02040503050406030204" pitchFamily="18" charset="0"/>
                <a:ea typeface="Cambria" panose="02040503050406030204" pitchFamily="18" charset="0"/>
              </a:rPr>
              <a:t>- Về việc lựa chọn những đặc điểm của cây để miêu tả.</a:t>
            </a:r>
          </a:p>
        </p:txBody>
      </p:sp>
    </p:spTree>
    <p:extLst>
      <p:ext uri="{BB962C8B-B14F-4D97-AF65-F5344CB8AC3E}">
        <p14:creationId xmlns:p14="http://schemas.microsoft.com/office/powerpoint/2010/main" val="11867007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1434767" y="332909"/>
            <a:ext cx="8912022" cy="5502847"/>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9" name="图片 33">
            <a:extLst>
              <a:ext uri="{FF2B5EF4-FFF2-40B4-BE49-F238E27FC236}">
                <a16:creationId xmlns:a16="http://schemas.microsoft.com/office/drawing/2014/main" id="{966B4A63-A7FD-4023-67B1-7706CBFAA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967" t="14882" r="11490" b="60222"/>
          <a:stretch/>
        </p:blipFill>
        <p:spPr>
          <a:xfrm>
            <a:off x="-32613" y="-206567"/>
            <a:ext cx="2592108" cy="2382747"/>
          </a:xfrm>
          <a:prstGeom prst="rect">
            <a:avLst/>
          </a:prstGeom>
        </p:spPr>
      </p:pic>
      <p:pic>
        <p:nvPicPr>
          <p:cNvPr id="10"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3408" y="2935686"/>
            <a:ext cx="3886206" cy="3886206"/>
          </a:xfrm>
          <a:prstGeom prst="rect">
            <a:avLst/>
          </a:prstGeom>
        </p:spPr>
      </p:pic>
      <p:pic>
        <p:nvPicPr>
          <p:cNvPr id="12" name="Picture 11"/>
          <p:cNvPicPr>
            <a:picLocks noChangeAspect="1"/>
          </p:cNvPicPr>
          <p:nvPr/>
        </p:nvPicPr>
        <p:blipFill>
          <a:blip r:embed="rId9"/>
          <a:stretch>
            <a:fillRect/>
          </a:stretch>
        </p:blipFill>
        <p:spPr>
          <a:xfrm>
            <a:off x="3198635" y="1200364"/>
            <a:ext cx="4292246" cy="1951631"/>
          </a:xfrm>
          <a:prstGeom prst="rect">
            <a:avLst/>
          </a:prstGeom>
        </p:spPr>
      </p:pic>
      <p:sp>
        <p:nvSpPr>
          <p:cNvPr id="13" name="TextBox 12">
            <a:extLst>
              <a:ext uri="{FF2B5EF4-FFF2-40B4-BE49-F238E27FC236}">
                <a16:creationId xmlns:a16="http://schemas.microsoft.com/office/drawing/2014/main" id="{A0C8EFDC-9F68-E142-3452-C4222B19AA14}"/>
              </a:ext>
            </a:extLst>
          </p:cNvPr>
          <p:cNvSpPr txBox="1"/>
          <p:nvPr/>
        </p:nvSpPr>
        <p:spPr>
          <a:xfrm>
            <a:off x="2469625" y="3065261"/>
            <a:ext cx="7413673" cy="1446550"/>
          </a:xfrm>
          <a:prstGeom prst="rect">
            <a:avLst/>
          </a:prstGeom>
          <a:noFill/>
        </p:spPr>
        <p:txBody>
          <a:bodyPr wrap="square">
            <a:spAutoFit/>
          </a:bodyPr>
          <a:lstStyle/>
          <a:p>
            <a:pPr algn="just"/>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Hoàn</a:t>
            </a:r>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thành</a:t>
            </a:r>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dàn</a:t>
            </a:r>
            <a:r>
              <a:rPr lang="en-US" sz="4400" b="1" dirty="0">
                <a:solidFill>
                  <a:srgbClr val="008080"/>
                </a:solidFill>
                <a:latin typeface="Cambria" panose="02040503050406030204" pitchFamily="18" charset="0"/>
                <a:ea typeface="Cambria" panose="02040503050406030204" pitchFamily="18" charset="0"/>
              </a:rPr>
              <a:t> ý.</a:t>
            </a:r>
          </a:p>
          <a:p>
            <a:pPr algn="just"/>
            <a:r>
              <a:rPr lang="en-US" sz="4400" b="1" i="0" dirty="0">
                <a:solidFill>
                  <a:srgbClr val="008080"/>
                </a:solidFill>
                <a:effectLst/>
                <a:latin typeface="Cambria" panose="02040503050406030204" pitchFamily="18" charset="0"/>
                <a:ea typeface="Cambria" panose="02040503050406030204" pitchFamily="18" charset="0"/>
              </a:rPr>
              <a:t>- </a:t>
            </a:r>
            <a:r>
              <a:rPr lang="en-US" sz="4400" b="1" i="0" dirty="0" err="1">
                <a:solidFill>
                  <a:srgbClr val="008080"/>
                </a:solidFill>
                <a:effectLst/>
                <a:latin typeface="Cambria" panose="02040503050406030204" pitchFamily="18" charset="0"/>
                <a:ea typeface="Cambria" panose="02040503050406030204" pitchFamily="18" charset="0"/>
              </a:rPr>
              <a:t>Chuẩn</a:t>
            </a:r>
            <a:r>
              <a:rPr lang="en-US" sz="4400" b="1" i="0" dirty="0">
                <a:solidFill>
                  <a:srgbClr val="008080"/>
                </a:solidFill>
                <a:effectLst/>
                <a:latin typeface="Cambria" panose="02040503050406030204" pitchFamily="18" charset="0"/>
                <a:ea typeface="Cambria" panose="02040503050406030204" pitchFamily="18" charset="0"/>
              </a:rPr>
              <a:t> </a:t>
            </a:r>
            <a:r>
              <a:rPr lang="en-US" sz="4400" b="1" i="0" dirty="0" err="1">
                <a:solidFill>
                  <a:srgbClr val="008080"/>
                </a:solidFill>
                <a:effectLst/>
                <a:latin typeface="Cambria" panose="02040503050406030204" pitchFamily="18" charset="0"/>
                <a:ea typeface="Cambria" panose="02040503050406030204" pitchFamily="18" charset="0"/>
              </a:rPr>
              <a:t>bị</a:t>
            </a:r>
            <a:r>
              <a:rPr lang="en-US" sz="4400" b="1" i="0" dirty="0">
                <a:solidFill>
                  <a:srgbClr val="008080"/>
                </a:solidFill>
                <a:effectLst/>
                <a:latin typeface="Cambria" panose="02040503050406030204" pitchFamily="18" charset="0"/>
                <a:ea typeface="Cambria" panose="02040503050406030204" pitchFamily="18" charset="0"/>
              </a:rPr>
              <a:t> </a:t>
            </a:r>
            <a:r>
              <a:rPr lang="en-US" sz="4400" b="1" i="0" dirty="0" err="1">
                <a:solidFill>
                  <a:srgbClr val="008080"/>
                </a:solidFill>
                <a:effectLst/>
                <a:latin typeface="Cambria" panose="02040503050406030204" pitchFamily="18" charset="0"/>
                <a:ea typeface="Cambria" panose="02040503050406030204" pitchFamily="18" charset="0"/>
              </a:rPr>
              <a:t>bài</a:t>
            </a:r>
            <a:r>
              <a:rPr lang="en-US" sz="4400" b="1" i="0" dirty="0">
                <a:solidFill>
                  <a:srgbClr val="008080"/>
                </a:solidFill>
                <a:effectLst/>
                <a:latin typeface="Cambria" panose="02040503050406030204" pitchFamily="18" charset="0"/>
                <a:ea typeface="Cambria" panose="02040503050406030204" pitchFamily="18" charset="0"/>
              </a:rPr>
              <a:t> </a:t>
            </a:r>
            <a:r>
              <a:rPr lang="en-US" sz="4400" b="1" i="0" dirty="0" err="1">
                <a:solidFill>
                  <a:srgbClr val="008080"/>
                </a:solidFill>
                <a:effectLst/>
                <a:latin typeface="Cambria" panose="02040503050406030204" pitchFamily="18" charset="0"/>
                <a:ea typeface="Cambria" panose="02040503050406030204" pitchFamily="18" charset="0"/>
              </a:rPr>
              <a:t>tiếp</a:t>
            </a:r>
            <a:r>
              <a:rPr lang="en-US" sz="4400" b="1" i="0" dirty="0">
                <a:solidFill>
                  <a:srgbClr val="008080"/>
                </a:solidFill>
                <a:effectLst/>
                <a:latin typeface="Cambria" panose="02040503050406030204" pitchFamily="18" charset="0"/>
                <a:ea typeface="Cambria" panose="02040503050406030204" pitchFamily="18" charset="0"/>
              </a:rPr>
              <a:t> </a:t>
            </a:r>
            <a:r>
              <a:rPr lang="en-US" sz="4400" b="1" i="0" dirty="0" err="1">
                <a:solidFill>
                  <a:srgbClr val="008080"/>
                </a:solidFill>
                <a:effectLst/>
                <a:latin typeface="Cambria" panose="02040503050406030204" pitchFamily="18" charset="0"/>
                <a:ea typeface="Cambria" panose="02040503050406030204" pitchFamily="18" charset="0"/>
              </a:rPr>
              <a:t>theo</a:t>
            </a:r>
            <a:endParaRPr lang="vi-VN" sz="8000" b="1" i="0" dirty="0">
              <a:solidFill>
                <a:srgbClr val="00808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84419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1434767" y="332909"/>
            <a:ext cx="8912022" cy="5502847"/>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9" name="图片 33">
            <a:extLst>
              <a:ext uri="{FF2B5EF4-FFF2-40B4-BE49-F238E27FC236}">
                <a16:creationId xmlns:a16="http://schemas.microsoft.com/office/drawing/2014/main" id="{966B4A63-A7FD-4023-67B1-7706CBFAA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967" t="14882" r="11490" b="60222"/>
          <a:stretch/>
        </p:blipFill>
        <p:spPr>
          <a:xfrm>
            <a:off x="-32613" y="-206567"/>
            <a:ext cx="2592108" cy="2382747"/>
          </a:xfrm>
          <a:prstGeom prst="rect">
            <a:avLst/>
          </a:prstGeom>
        </p:spPr>
      </p:pic>
      <p:pic>
        <p:nvPicPr>
          <p:cNvPr id="10"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3408" y="2935686"/>
            <a:ext cx="3886206" cy="3886206"/>
          </a:xfrm>
          <a:prstGeom prst="rect">
            <a:avLst/>
          </a:prstGeom>
        </p:spPr>
      </p:pic>
      <p:pic>
        <p:nvPicPr>
          <p:cNvPr id="11" name="Picture 10">
            <a:extLst>
              <a:ext uri="{FF2B5EF4-FFF2-40B4-BE49-F238E27FC236}">
                <a16:creationId xmlns:a16="http://schemas.microsoft.com/office/drawing/2014/main" id="{1D3A87FF-C857-1D60-7395-6723E607D688}"/>
              </a:ext>
            </a:extLst>
          </p:cNvPr>
          <p:cNvPicPr>
            <a:picLocks noChangeAspect="1"/>
          </p:cNvPicPr>
          <p:nvPr/>
        </p:nvPicPr>
        <p:blipFill>
          <a:blip r:embed="rId9"/>
          <a:stretch>
            <a:fillRect/>
          </a:stretch>
        </p:blipFill>
        <p:spPr>
          <a:xfrm>
            <a:off x="1891157" y="1543116"/>
            <a:ext cx="7785267" cy="3304318"/>
          </a:xfrm>
          <a:prstGeom prst="rect">
            <a:avLst/>
          </a:prstGeom>
        </p:spPr>
      </p:pic>
    </p:spTree>
    <p:extLst>
      <p:ext uri="{BB962C8B-B14F-4D97-AF65-F5344CB8AC3E}">
        <p14:creationId xmlns:p14="http://schemas.microsoft.com/office/powerpoint/2010/main" val="2440213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004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4218" y="209006"/>
            <a:ext cx="10303003" cy="5606115"/>
          </a:xfrm>
          <a:prstGeom prst="rect">
            <a:avLst/>
          </a:prstGeom>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37791" t="72875" r="-1"/>
          <a:stretch/>
        </p:blipFill>
        <p:spPr>
          <a:xfrm>
            <a:off x="2305050" y="4767357"/>
            <a:ext cx="10025099" cy="2081552"/>
          </a:xfrm>
          <a:prstGeom prst="rect">
            <a:avLst/>
          </a:prstGeom>
        </p:spPr>
      </p:pic>
      <p:sp>
        <p:nvSpPr>
          <p:cNvPr id="2" name="TextBox 1">
            <a:extLst>
              <a:ext uri="{FF2B5EF4-FFF2-40B4-BE49-F238E27FC236}">
                <a16:creationId xmlns:a16="http://schemas.microsoft.com/office/drawing/2014/main" id="{74330DE3-723C-612E-4C64-AA07287AD4FA}"/>
              </a:ext>
            </a:extLst>
          </p:cNvPr>
          <p:cNvSpPr txBox="1"/>
          <p:nvPr/>
        </p:nvSpPr>
        <p:spPr>
          <a:xfrm>
            <a:off x="1153354" y="1536417"/>
            <a:ext cx="9276521" cy="3416320"/>
          </a:xfrm>
          <a:prstGeom prst="rect">
            <a:avLst/>
          </a:prstGeom>
          <a:noFill/>
        </p:spPr>
        <p:txBody>
          <a:bodyPr wrap="square" rtlCol="0">
            <a:spAutoFit/>
          </a:bodyPr>
          <a:lstStyle/>
          <a:p>
            <a:pPr algn="just"/>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Biết</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lập</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dàn</a:t>
            </a:r>
            <a:r>
              <a:rPr lang="en-US" sz="3600" b="1" dirty="0">
                <a:solidFill>
                  <a:schemeClr val="accent3">
                    <a:lumMod val="75000"/>
                  </a:schemeClr>
                </a:solidFill>
                <a:latin typeface="Cambria" panose="02040503050406030204" pitchFamily="18" charset="0"/>
                <a:ea typeface="Cambria" panose="02040503050406030204" pitchFamily="18" charset="0"/>
              </a:rPr>
              <a:t> ý </a:t>
            </a:r>
            <a:r>
              <a:rPr lang="en-US" sz="3600" b="1" dirty="0" err="1">
                <a:solidFill>
                  <a:schemeClr val="accent3">
                    <a:lumMod val="75000"/>
                  </a:schemeClr>
                </a:solidFill>
                <a:latin typeface="Cambria" panose="02040503050406030204" pitchFamily="18" charset="0"/>
                <a:ea typeface="Cambria" panose="02040503050406030204" pitchFamily="18" charset="0"/>
              </a:rPr>
              <a:t>cho</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bài</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văn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miêu</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tả</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cây</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cối</a:t>
            </a:r>
            <a:r>
              <a:rPr lang="en-US" sz="3600" b="1" dirty="0">
                <a:solidFill>
                  <a:schemeClr val="accent3">
                    <a:lumMod val="75000"/>
                  </a:schemeClr>
                </a:solidFill>
                <a:latin typeface="Cambria" panose="02040503050406030204" pitchFamily="18" charset="0"/>
                <a:ea typeface="Cambria" panose="02040503050406030204" pitchFamily="18" charset="0"/>
              </a:rPr>
              <a:t> .</a:t>
            </a:r>
          </a:p>
          <a:p>
            <a:pPr algn="just"/>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Phát</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triển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năng</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lực</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ngôn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ngữ</a:t>
            </a:r>
            <a:r>
              <a:rPr lang="en-US" sz="3600" b="1" dirty="0">
                <a:solidFill>
                  <a:schemeClr val="accent3">
                    <a:lumMod val="75000"/>
                  </a:schemeClr>
                </a:solidFill>
                <a:latin typeface="Cambria" panose="02040503050406030204" pitchFamily="18" charset="0"/>
                <a:ea typeface="Cambria" panose="02040503050406030204" pitchFamily="18" charset="0"/>
              </a:rPr>
              <a:t>.</a:t>
            </a:r>
          </a:p>
          <a:p>
            <a:pPr algn="just"/>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Biết</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vận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dụng</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kiến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thức</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từ</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bài</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học</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để</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vận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dụng</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vào</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thực</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tiễn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Biết</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sử</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dụng</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câu</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văn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đúng</a:t>
            </a:r>
            <a:r>
              <a:rPr lang="en-US" sz="3600" b="1" dirty="0">
                <a:solidFill>
                  <a:schemeClr val="accent3">
                    <a:lumMod val="75000"/>
                  </a:schemeClr>
                </a:solidFill>
                <a:latin typeface="Cambria" panose="02040503050406030204" pitchFamily="18" charset="0"/>
                <a:ea typeface="Cambria" panose="02040503050406030204" pitchFamily="18" charset="0"/>
              </a:rPr>
              <a:t>, hay </a:t>
            </a:r>
            <a:r>
              <a:rPr lang="en-US" sz="3600" b="1" dirty="0" err="1">
                <a:solidFill>
                  <a:schemeClr val="accent3">
                    <a:lumMod val="75000"/>
                  </a:schemeClr>
                </a:solidFill>
                <a:latin typeface="Cambria" panose="02040503050406030204" pitchFamily="18" charset="0"/>
                <a:ea typeface="Cambria" panose="02040503050406030204" pitchFamily="18" charset="0"/>
              </a:rPr>
              <a:t>và</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phù</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hợp</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với</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bài</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văn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miêu</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tả</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cây</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cối</a:t>
            </a:r>
            <a:r>
              <a:rPr lang="en-US" sz="3600" b="1" dirty="0">
                <a:solidFill>
                  <a:schemeClr val="accent3">
                    <a:lumMod val="75000"/>
                  </a:schemeClr>
                </a:solidFill>
                <a:latin typeface="Cambria" panose="02040503050406030204" pitchFamily="18" charset="0"/>
                <a:ea typeface="Cambria" panose="02040503050406030204" pitchFamily="18" charset="0"/>
              </a:rPr>
              <a:t>.</a:t>
            </a:r>
            <a:endParaRPr lang="en-US" sz="5400" b="1" dirty="0">
              <a:solidFill>
                <a:schemeClr val="accent3">
                  <a:lumMod val="75000"/>
                </a:schemeClr>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6B15B93-6DBC-C5D5-E4A3-D89A2CAC379F}"/>
              </a:ext>
            </a:extLst>
          </p:cNvPr>
          <p:cNvPicPr>
            <a:picLocks noChangeAspect="1"/>
          </p:cNvPicPr>
          <p:nvPr/>
        </p:nvPicPr>
        <p:blipFill>
          <a:blip r:embed="rId6"/>
          <a:stretch>
            <a:fillRect/>
          </a:stretch>
        </p:blipFill>
        <p:spPr>
          <a:xfrm>
            <a:off x="1965208" y="197637"/>
            <a:ext cx="7580321" cy="1586753"/>
          </a:xfrm>
          <a:prstGeom prst="rect">
            <a:avLst/>
          </a:prstGeom>
        </p:spPr>
      </p:pic>
    </p:spTree>
    <p:extLst>
      <p:ext uri="{BB962C8B-B14F-4D97-AF65-F5344CB8AC3E}">
        <p14:creationId xmlns:p14="http://schemas.microsoft.com/office/powerpoint/2010/main" val="28190233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4218" y="209006"/>
            <a:ext cx="10303003" cy="5606115"/>
          </a:xfrm>
          <a:prstGeom prst="rect">
            <a:avLst/>
          </a:prstGeom>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37791" t="72875" r="-1"/>
          <a:stretch/>
        </p:blipFill>
        <p:spPr>
          <a:xfrm>
            <a:off x="2305050" y="4767357"/>
            <a:ext cx="10025099" cy="2081552"/>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7" name="Picture 6">
            <a:extLst>
              <a:ext uri="{FF2B5EF4-FFF2-40B4-BE49-F238E27FC236}">
                <a16:creationId xmlns:a16="http://schemas.microsoft.com/office/drawing/2014/main" id="{36D69C3F-0C22-F188-A618-F312849AAA2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38" b="93633" l="8316" r="90192">
                        <a14:foregroundMark x1="9382" y1="15169" x2="8316" y2="19101"/>
                        <a14:foregroundMark x1="39019" y1="91386" x2="43070" y2="92135"/>
                        <a14:foregroundMark x1="56930" y1="93071" x2="57996" y2="93071"/>
                        <a14:foregroundMark x1="90405" y1="17603" x2="90405" y2="20225"/>
                        <a14:foregroundMark x1="39872" y1="93633" x2="41578" y2="93446"/>
                      </a14:backgroundRemoval>
                    </a14:imgEffect>
                  </a14:imgLayer>
                </a14:imgProps>
              </a:ext>
            </a:extLst>
          </a:blip>
          <a:stretch>
            <a:fillRect/>
          </a:stretch>
        </p:blipFill>
        <p:spPr>
          <a:xfrm>
            <a:off x="-962566" y="1949688"/>
            <a:ext cx="4494424" cy="5117318"/>
          </a:xfrm>
          <a:prstGeom prst="rect">
            <a:avLst/>
          </a:prstGeom>
        </p:spPr>
      </p:pic>
      <p:pic>
        <p:nvPicPr>
          <p:cNvPr id="2" name="Picture 1"/>
          <p:cNvPicPr>
            <a:picLocks noChangeAspect="1"/>
          </p:cNvPicPr>
          <p:nvPr/>
        </p:nvPicPr>
        <p:blipFill>
          <a:blip r:embed="rId8"/>
          <a:stretch>
            <a:fillRect/>
          </a:stretch>
        </p:blipFill>
        <p:spPr>
          <a:xfrm>
            <a:off x="1687635" y="937271"/>
            <a:ext cx="9528874" cy="5316173"/>
          </a:xfrm>
          <a:prstGeom prst="rect">
            <a:avLst/>
          </a:prstGeom>
        </p:spPr>
      </p:pic>
    </p:spTree>
    <p:extLst>
      <p:ext uri="{BB962C8B-B14F-4D97-AF65-F5344CB8AC3E}">
        <p14:creationId xmlns:p14="http://schemas.microsoft.com/office/powerpoint/2010/main" val="1437786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16095" y="685731"/>
            <a:ext cx="10636244" cy="1762048"/>
            <a:chOff x="816095" y="685731"/>
            <a:chExt cx="10636244" cy="1762048"/>
          </a:xfrm>
        </p:grpSpPr>
        <p:sp>
          <p:nvSpPr>
            <p:cNvPr id="2" name="Rounded Rectangle 1"/>
            <p:cNvSpPr/>
            <p:nvPr/>
          </p:nvSpPr>
          <p:spPr>
            <a:xfrm>
              <a:off x="816095" y="685731"/>
              <a:ext cx="10636244" cy="1762048"/>
            </a:xfrm>
            <a:prstGeom prst="roundRect">
              <a:avLst/>
            </a:prstGeom>
            <a:solidFill>
              <a:srgbClr val="C94B3C">
                <a:alpha val="90000"/>
              </a:srgbClr>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12874" y="886265"/>
              <a:ext cx="10283483" cy="1323439"/>
            </a:xfrm>
            <a:prstGeom prst="rect">
              <a:avLst/>
            </a:prstGeom>
            <a:noFill/>
          </p:spPr>
          <p:txBody>
            <a:bodyPr wrap="square" rtlCol="0">
              <a:spAutoFit/>
            </a:bodyPr>
            <a:lstStyle/>
            <a:p>
              <a:pPr algn="just"/>
              <a:r>
                <a:rPr lang="en-US" sz="4000" b="1" dirty="0" err="1">
                  <a:solidFill>
                    <a:schemeClr val="bg1"/>
                  </a:solidFill>
                  <a:latin typeface="Cambria" panose="02040503050406030204" pitchFamily="18" charset="0"/>
                  <a:ea typeface="Cambria" panose="02040503050406030204" pitchFamily="18" charset="0"/>
                </a:rPr>
                <a:t>Có</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mấy</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cách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mở</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bài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cho</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bài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văn</a:t>
              </a:r>
              <a:r>
                <a:rPr lang="en-US" sz="4000" b="1" dirty="0">
                  <a:solidFill>
                    <a:schemeClr val="bg1"/>
                  </a:solidFill>
                  <a:latin typeface="Cambria" panose="02040503050406030204" pitchFamily="18" charset="0"/>
                  <a:ea typeface="Cambria" panose="02040503050406030204" pitchFamily="18" charset="0"/>
                </a:rPr>
                <a:t> </a:t>
              </a:r>
              <a:r>
                <a:rPr lang="vi-VN" sz="4000" b="1" dirty="0">
                  <a:solidFill>
                    <a:schemeClr val="bg1"/>
                  </a:solidFill>
                  <a:latin typeface="Cambria" panose="02040503050406030204" pitchFamily="18" charset="0"/>
                  <a:ea typeface="Cambria" panose="02040503050406030204" pitchFamily="18" charset="0"/>
                </a:rPr>
                <a:t>miêu tả cây cối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Đó</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là</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những</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cách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mở</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bài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nào</a:t>
              </a:r>
              <a:r>
                <a:rPr lang="en-US" sz="4000" b="1" dirty="0">
                  <a:solidFill>
                    <a:schemeClr val="bg1"/>
                  </a:solidFill>
                  <a:latin typeface="Cambria" panose="02040503050406030204" pitchFamily="18" charset="0"/>
                  <a:ea typeface="Cambria" panose="02040503050406030204" pitchFamily="18" charset="0"/>
                </a:rPr>
                <a:t>?</a:t>
              </a:r>
            </a:p>
          </p:txBody>
        </p:sp>
      </p:grpSp>
      <p:grpSp>
        <p:nvGrpSpPr>
          <p:cNvPr id="7" name="Group 6"/>
          <p:cNvGrpSpPr/>
          <p:nvPr/>
        </p:nvGrpSpPr>
        <p:grpSpPr>
          <a:xfrm>
            <a:off x="816095" y="3080825"/>
            <a:ext cx="2363372" cy="2110154"/>
            <a:chOff x="816095" y="3080825"/>
            <a:chExt cx="2363372" cy="2110154"/>
          </a:xfrm>
        </p:grpSpPr>
        <p:sp>
          <p:nvSpPr>
            <p:cNvPr id="5" name="Oval 4"/>
            <p:cNvSpPr/>
            <p:nvPr/>
          </p:nvSpPr>
          <p:spPr>
            <a:xfrm>
              <a:off x="816095" y="3080825"/>
              <a:ext cx="2363372" cy="2110154"/>
            </a:xfrm>
            <a:prstGeom prst="ellipse">
              <a:avLst/>
            </a:prstGeom>
            <a:solidFill>
              <a:srgbClr val="216F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6" name="TextBox 5"/>
            <p:cNvSpPr txBox="1"/>
            <p:nvPr/>
          </p:nvSpPr>
          <p:spPr>
            <a:xfrm>
              <a:off x="893467" y="3535737"/>
              <a:ext cx="2208628" cy="1200329"/>
            </a:xfrm>
            <a:prstGeom prst="rect">
              <a:avLst/>
            </a:prstGeom>
            <a:noFill/>
          </p:spPr>
          <p:txBody>
            <a:bodyPr wrap="square" rtlCol="0">
              <a:spAutoFit/>
            </a:bodyPr>
            <a:lstStyle/>
            <a:p>
              <a:pPr algn="ctr"/>
              <a:r>
                <a:rPr lang="en-US" sz="3600" b="1" dirty="0" err="1">
                  <a:solidFill>
                    <a:schemeClr val="bg1"/>
                  </a:solidFill>
                  <a:latin typeface="Cambria" panose="02040503050406030204" pitchFamily="18" charset="0"/>
                  <a:ea typeface="Cambria" panose="02040503050406030204" pitchFamily="18" charset="0"/>
                </a:rPr>
                <a:t>Có</a:t>
              </a:r>
              <a:r>
                <a:rPr lang="en-US" sz="3600" b="1" dirty="0">
                  <a:solidFill>
                    <a:schemeClr val="bg1"/>
                  </a:solidFill>
                  <a:latin typeface="Cambria" panose="02040503050406030204" pitchFamily="18" charset="0"/>
                  <a:ea typeface="Cambria" panose="02040503050406030204" pitchFamily="18" charset="0"/>
                </a:rPr>
                <a:t> 2 </a:t>
              </a:r>
              <a:r>
                <a:rPr lang="en-US" sz="3600" b="1" dirty="0" err="1">
                  <a:solidFill>
                    <a:schemeClr val="bg1"/>
                  </a:solidFill>
                  <a:latin typeface="Cambria" panose="02040503050406030204" pitchFamily="18" charset="0"/>
                  <a:ea typeface="Cambria" panose="02040503050406030204" pitchFamily="18" charset="0"/>
                </a:rPr>
                <a:t>cách</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mở</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bài</a:t>
              </a:r>
              <a:endParaRPr lang="en-US" sz="3600" b="1" dirty="0">
                <a:solidFill>
                  <a:schemeClr val="bg1"/>
                </a:solidFill>
                <a:latin typeface="Cambria" panose="02040503050406030204" pitchFamily="18" charset="0"/>
                <a:ea typeface="Cambria" panose="02040503050406030204" pitchFamily="18" charset="0"/>
              </a:endParaRPr>
            </a:p>
          </p:txBody>
        </p:sp>
      </p:grpSp>
      <p:cxnSp>
        <p:nvCxnSpPr>
          <p:cNvPr id="9" name="Straight Arrow Connector 8"/>
          <p:cNvCxnSpPr>
            <a:stCxn id="5" idx="6"/>
          </p:cNvCxnSpPr>
          <p:nvPr/>
        </p:nvCxnSpPr>
        <p:spPr>
          <a:xfrm flipV="1">
            <a:off x="3179467" y="3418449"/>
            <a:ext cx="1378465" cy="7174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179467" y="4147626"/>
            <a:ext cx="1378465" cy="6213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4754879" y="2904978"/>
            <a:ext cx="5767756" cy="872197"/>
            <a:chOff x="4754879" y="2904978"/>
            <a:chExt cx="5767756" cy="872197"/>
          </a:xfrm>
          <a:solidFill>
            <a:srgbClr val="216F40"/>
          </a:solidFill>
        </p:grpSpPr>
        <p:sp>
          <p:nvSpPr>
            <p:cNvPr id="13" name="Rounded Rectangle 12"/>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p:cNvSpPr txBox="1"/>
            <p:nvPr/>
          </p:nvSpPr>
          <p:spPr>
            <a:xfrm>
              <a:off x="4754879" y="3017910"/>
              <a:ext cx="5598941" cy="646331"/>
            </a:xfrm>
            <a:prstGeom prst="rect">
              <a:avLst/>
            </a:prstGeom>
            <a:grpFill/>
          </p:spPr>
          <p:txBody>
            <a:bodyPr wrap="square" rtlCol="0">
              <a:spAutoFit/>
            </a:bodyPr>
            <a:lstStyle/>
            <a:p>
              <a:pPr algn="ctr"/>
              <a:r>
                <a:rPr lang="en-US" sz="3600" b="1" dirty="0" err="1">
                  <a:solidFill>
                    <a:schemeClr val="bg1"/>
                  </a:solidFill>
                  <a:latin typeface="Cambria" panose="02040503050406030204" pitchFamily="18" charset="0"/>
                  <a:ea typeface="Cambria" panose="02040503050406030204" pitchFamily="18" charset="0"/>
                </a:rPr>
                <a:t>Mở</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bài</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trực</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tiếp</a:t>
              </a:r>
              <a:endParaRPr lang="en-US" sz="3600" b="1" dirty="0">
                <a:solidFill>
                  <a:schemeClr val="bg1"/>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4754878" y="4318782"/>
            <a:ext cx="5767757" cy="872197"/>
            <a:chOff x="4754878" y="2904978"/>
            <a:chExt cx="5767757" cy="872197"/>
          </a:xfrm>
          <a:solidFill>
            <a:srgbClr val="216F40"/>
          </a:solidFill>
        </p:grpSpPr>
        <p:sp>
          <p:nvSpPr>
            <p:cNvPr id="17" name="Rounded Rectangle 16"/>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Box 17"/>
            <p:cNvSpPr txBox="1"/>
            <p:nvPr/>
          </p:nvSpPr>
          <p:spPr>
            <a:xfrm>
              <a:off x="4754878" y="3017910"/>
              <a:ext cx="5598941" cy="646331"/>
            </a:xfrm>
            <a:prstGeom prst="rect">
              <a:avLst/>
            </a:prstGeom>
            <a:grpFill/>
          </p:spPr>
          <p:txBody>
            <a:bodyPr wrap="square" rtlCol="0">
              <a:spAutoFit/>
            </a:bodyPr>
            <a:lstStyle/>
            <a:p>
              <a:pPr algn="ctr"/>
              <a:r>
                <a:rPr lang="en-US" sz="3600" b="1" dirty="0" err="1">
                  <a:solidFill>
                    <a:schemeClr val="bg1"/>
                  </a:solidFill>
                  <a:latin typeface="Cambria" panose="02040503050406030204" pitchFamily="18" charset="0"/>
                  <a:ea typeface="Cambria" panose="02040503050406030204" pitchFamily="18" charset="0"/>
                </a:rPr>
                <a:t>Mở</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bài</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gián</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tiếp</a:t>
              </a:r>
              <a:endParaRPr lang="en-US" sz="36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141079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16095" y="685731"/>
            <a:ext cx="10636244" cy="1762048"/>
            <a:chOff x="816095" y="685731"/>
            <a:chExt cx="10636244" cy="1762048"/>
          </a:xfrm>
        </p:grpSpPr>
        <p:sp>
          <p:nvSpPr>
            <p:cNvPr id="2" name="Rounded Rectangle 1"/>
            <p:cNvSpPr/>
            <p:nvPr/>
          </p:nvSpPr>
          <p:spPr>
            <a:xfrm>
              <a:off x="816095" y="685731"/>
              <a:ext cx="10636244" cy="1762048"/>
            </a:xfrm>
            <a:prstGeom prst="roundRect">
              <a:avLst/>
            </a:prstGeom>
            <a:solidFill>
              <a:srgbClr val="C94B3C">
                <a:alpha val="9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12874" y="886265"/>
              <a:ext cx="10283483" cy="1323439"/>
            </a:xfrm>
            <a:prstGeom prst="rect">
              <a:avLst/>
            </a:prstGeom>
            <a:noFill/>
          </p:spPr>
          <p:txBody>
            <a:bodyPr wrap="square" rtlCol="0">
              <a:spAutoFit/>
            </a:bodyPr>
            <a:lstStyle/>
            <a:p>
              <a:pPr algn="just"/>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mấy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cách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kết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bài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cho</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bài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văn</a:t>
              </a:r>
              <a:r>
                <a:rPr lang="en-US" sz="4000" b="1"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miêu tả cây cối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là</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những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cách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kết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bài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nào</a:t>
              </a:r>
              <a:r>
                <a:rPr lang="en-US" sz="4000" b="1" dirty="0">
                  <a:latin typeface="Cambria" panose="02040503050406030204" pitchFamily="18" charset="0"/>
                  <a:ea typeface="Cambria" panose="02040503050406030204" pitchFamily="18" charset="0"/>
                </a:rPr>
                <a:t>?</a:t>
              </a:r>
            </a:p>
          </p:txBody>
        </p:sp>
      </p:grpSp>
      <p:grpSp>
        <p:nvGrpSpPr>
          <p:cNvPr id="7" name="Group 6"/>
          <p:cNvGrpSpPr/>
          <p:nvPr/>
        </p:nvGrpSpPr>
        <p:grpSpPr>
          <a:xfrm>
            <a:off x="816095" y="3080825"/>
            <a:ext cx="2363372" cy="2110154"/>
            <a:chOff x="816095" y="3080825"/>
            <a:chExt cx="2363372" cy="2110154"/>
          </a:xfrm>
          <a:solidFill>
            <a:srgbClr val="216F40"/>
          </a:solidFill>
        </p:grpSpPr>
        <p:sp>
          <p:nvSpPr>
            <p:cNvPr id="5" name="Oval 4"/>
            <p:cNvSpPr/>
            <p:nvPr/>
          </p:nvSpPr>
          <p:spPr>
            <a:xfrm>
              <a:off x="816095" y="3080825"/>
              <a:ext cx="2363372" cy="21101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6" name="TextBox 5"/>
            <p:cNvSpPr txBox="1"/>
            <p:nvPr/>
          </p:nvSpPr>
          <p:spPr>
            <a:xfrm>
              <a:off x="893467" y="3535737"/>
              <a:ext cx="2208628" cy="1200329"/>
            </a:xfrm>
            <a:prstGeom prst="rect">
              <a:avLst/>
            </a:prstGeom>
            <a:noFill/>
          </p:spPr>
          <p:txBody>
            <a:bodyPr wrap="square" rtlCol="0">
              <a:spAutoFit/>
            </a:bodyPr>
            <a:lstStyle/>
            <a:p>
              <a:pPr algn="ctr"/>
              <a:r>
                <a:rPr lang="en-US" sz="3600" b="1" dirty="0" err="1">
                  <a:solidFill>
                    <a:schemeClr val="bg1"/>
                  </a:solidFill>
                  <a:latin typeface="Cambria" panose="02040503050406030204" pitchFamily="18" charset="0"/>
                  <a:ea typeface="Cambria" panose="02040503050406030204" pitchFamily="18" charset="0"/>
                </a:rPr>
                <a:t>Có</a:t>
              </a:r>
              <a:r>
                <a:rPr lang="en-US" sz="3600" b="1" dirty="0">
                  <a:solidFill>
                    <a:schemeClr val="bg1"/>
                  </a:solidFill>
                  <a:latin typeface="Cambria" panose="02040503050406030204" pitchFamily="18" charset="0"/>
                  <a:ea typeface="Cambria" panose="02040503050406030204" pitchFamily="18" charset="0"/>
                </a:rPr>
                <a:t> 2 </a:t>
              </a:r>
              <a:r>
                <a:rPr lang="en-US" sz="3600" b="1" dirty="0" err="1">
                  <a:solidFill>
                    <a:schemeClr val="bg1"/>
                  </a:solidFill>
                  <a:latin typeface="Cambria" panose="02040503050406030204" pitchFamily="18" charset="0"/>
                  <a:ea typeface="Cambria" panose="02040503050406030204" pitchFamily="18" charset="0"/>
                </a:rPr>
                <a:t>cách</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kết</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bài</a:t>
              </a:r>
              <a:endParaRPr lang="en-US" sz="3600" b="1" dirty="0">
                <a:solidFill>
                  <a:schemeClr val="bg1"/>
                </a:solidFill>
                <a:latin typeface="Cambria" panose="02040503050406030204" pitchFamily="18" charset="0"/>
                <a:ea typeface="Cambria" panose="02040503050406030204" pitchFamily="18" charset="0"/>
              </a:endParaRPr>
            </a:p>
          </p:txBody>
        </p:sp>
      </p:grpSp>
      <p:cxnSp>
        <p:nvCxnSpPr>
          <p:cNvPr id="9" name="Straight Arrow Connector 8"/>
          <p:cNvCxnSpPr>
            <a:stCxn id="5" idx="6"/>
          </p:cNvCxnSpPr>
          <p:nvPr/>
        </p:nvCxnSpPr>
        <p:spPr>
          <a:xfrm flipV="1">
            <a:off x="3179467" y="3418449"/>
            <a:ext cx="1378465" cy="7174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179467" y="4147626"/>
            <a:ext cx="1378465" cy="6213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4754880" y="2904978"/>
            <a:ext cx="5767755" cy="872197"/>
            <a:chOff x="4754880" y="2904978"/>
            <a:chExt cx="5767755" cy="872197"/>
          </a:xfrm>
          <a:solidFill>
            <a:srgbClr val="216F40"/>
          </a:solidFill>
        </p:grpSpPr>
        <p:sp>
          <p:nvSpPr>
            <p:cNvPr id="13" name="Rounded Rectangle 12"/>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p:cNvSpPr txBox="1"/>
            <p:nvPr/>
          </p:nvSpPr>
          <p:spPr>
            <a:xfrm>
              <a:off x="4754880" y="2975318"/>
              <a:ext cx="5598941" cy="646331"/>
            </a:xfrm>
            <a:prstGeom prst="rect">
              <a:avLst/>
            </a:prstGeom>
            <a:grpFill/>
          </p:spPr>
          <p:txBody>
            <a:bodyPr wrap="square" rtlCol="0">
              <a:spAutoFit/>
            </a:bodyPr>
            <a:lstStyle/>
            <a:p>
              <a:pPr algn="ctr"/>
              <a:r>
                <a:rPr lang="en-US" sz="3600" b="1">
                  <a:solidFill>
                    <a:schemeClr val="bg1"/>
                  </a:solidFill>
                  <a:latin typeface="Cambria" panose="02040503050406030204" pitchFamily="18" charset="0"/>
                  <a:ea typeface="Cambria" panose="02040503050406030204" pitchFamily="18" charset="0"/>
                </a:rPr>
                <a:t>Kết bài mở rộng</a:t>
              </a:r>
            </a:p>
          </p:txBody>
        </p:sp>
      </p:grpSp>
      <p:grpSp>
        <p:nvGrpSpPr>
          <p:cNvPr id="16" name="Group 15"/>
          <p:cNvGrpSpPr/>
          <p:nvPr/>
        </p:nvGrpSpPr>
        <p:grpSpPr>
          <a:xfrm>
            <a:off x="4754880" y="4318782"/>
            <a:ext cx="5767755" cy="872197"/>
            <a:chOff x="4754880" y="2904978"/>
            <a:chExt cx="5767755" cy="872197"/>
          </a:xfrm>
          <a:solidFill>
            <a:srgbClr val="216F40"/>
          </a:solidFill>
        </p:grpSpPr>
        <p:sp>
          <p:nvSpPr>
            <p:cNvPr id="17" name="Rounded Rectangle 16"/>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Box 17"/>
            <p:cNvSpPr txBox="1"/>
            <p:nvPr/>
          </p:nvSpPr>
          <p:spPr>
            <a:xfrm>
              <a:off x="4754880" y="2989386"/>
              <a:ext cx="5598941" cy="646331"/>
            </a:xfrm>
            <a:prstGeom prst="rect">
              <a:avLst/>
            </a:prstGeom>
            <a:grpFill/>
          </p:spPr>
          <p:txBody>
            <a:bodyPr wrap="square" rtlCol="0">
              <a:spAutoFit/>
            </a:bodyPr>
            <a:lstStyle/>
            <a:p>
              <a:pPr algn="ctr"/>
              <a:r>
                <a:rPr lang="en-US" sz="3600" b="1">
                  <a:solidFill>
                    <a:schemeClr val="bg1"/>
                  </a:solidFill>
                  <a:latin typeface="Cambria" panose="02040503050406030204" pitchFamily="18" charset="0"/>
                  <a:ea typeface="Cambria" panose="02040503050406030204" pitchFamily="18" charset="0"/>
                </a:rPr>
                <a:t>Kết bài không mở rộng</a:t>
              </a:r>
            </a:p>
          </p:txBody>
        </p:sp>
      </p:grpSp>
    </p:spTree>
    <p:extLst>
      <p:ext uri="{BB962C8B-B14F-4D97-AF65-F5344CB8AC3E}">
        <p14:creationId xmlns:p14="http://schemas.microsoft.com/office/powerpoint/2010/main" val="19293039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4218" y="209006"/>
            <a:ext cx="10303003" cy="5606115"/>
          </a:xfrm>
          <a:prstGeom prst="rect">
            <a:avLst/>
          </a:prstGeom>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37791" t="72875" r="-1"/>
          <a:stretch/>
        </p:blipFill>
        <p:spPr>
          <a:xfrm>
            <a:off x="517939" y="4400550"/>
            <a:ext cx="11835487" cy="2457450"/>
          </a:xfrm>
          <a:prstGeom prst="rect">
            <a:avLst/>
          </a:prstGeom>
        </p:spPr>
      </p:pic>
      <p:pic>
        <p:nvPicPr>
          <p:cNvPr id="8" name="Picture 7">
            <a:extLst>
              <a:ext uri="{FF2B5EF4-FFF2-40B4-BE49-F238E27FC236}">
                <a16:creationId xmlns:a16="http://schemas.microsoft.com/office/drawing/2014/main" id="{7E455D5C-B03B-B09F-7927-8841410476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273" b="94141" l="5702" r="92544">
                        <a14:foregroundMark x1="5702" y1="46263" x2="9211" y2="48081"/>
                        <a14:foregroundMark x1="45395" y1="7273" x2="48904" y2="7677"/>
                        <a14:foregroundMark x1="90789" y1="46869" x2="92763" y2="47071"/>
                        <a14:foregroundMark x1="57675" y1="87677" x2="57018" y2="94141"/>
                        <a14:foregroundMark x1="71930" y1="65051" x2="71930" y2="68687"/>
                      </a14:backgroundRemoval>
                    </a14:imgEffect>
                  </a14:imgLayer>
                </a14:imgProps>
              </a:ext>
            </a:extLst>
          </a:blip>
          <a:stretch>
            <a:fillRect/>
          </a:stretch>
        </p:blipFill>
        <p:spPr>
          <a:xfrm>
            <a:off x="8061590" y="2230297"/>
            <a:ext cx="4523734" cy="4910633"/>
          </a:xfrm>
          <a:prstGeom prst="rect">
            <a:avLst/>
          </a:prstGeom>
        </p:spPr>
      </p:pic>
      <p:pic>
        <p:nvPicPr>
          <p:cNvPr id="2" name="Picture 1"/>
          <p:cNvPicPr>
            <a:picLocks noChangeAspect="1"/>
          </p:cNvPicPr>
          <p:nvPr/>
        </p:nvPicPr>
        <p:blipFill>
          <a:blip r:embed="rId8"/>
          <a:stretch>
            <a:fillRect/>
          </a:stretch>
        </p:blipFill>
        <p:spPr>
          <a:xfrm>
            <a:off x="-16934" y="514318"/>
            <a:ext cx="10495500" cy="6134100"/>
          </a:xfrm>
          <a:prstGeom prst="rect">
            <a:avLst/>
          </a:prstGeom>
        </p:spPr>
      </p:pic>
    </p:spTree>
    <p:extLst>
      <p:ext uri="{BB962C8B-B14F-4D97-AF65-F5344CB8AC3E}">
        <p14:creationId xmlns:p14="http://schemas.microsoft.com/office/powerpoint/2010/main" val="1281063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9815" y="784273"/>
            <a:ext cx="9721287" cy="707886"/>
          </a:xfrm>
          <a:prstGeom prst="rect">
            <a:avLst/>
          </a:prstGeom>
          <a:noFill/>
        </p:spPr>
        <p:txBody>
          <a:bodyPr wrap="square" rtlCol="0">
            <a:spAutoFit/>
          </a:bodyPr>
          <a:lstStyle/>
          <a:p>
            <a:r>
              <a:rPr lang="en-US" sz="4000" b="1" dirty="0" err="1">
                <a:solidFill>
                  <a:srgbClr val="C94B3C"/>
                </a:solidFill>
                <a:latin typeface="Cambria" panose="02040503050406030204" pitchFamily="18" charset="0"/>
                <a:ea typeface="Cambria" panose="02040503050406030204" pitchFamily="18" charset="0"/>
              </a:rPr>
              <a:t>Chọn</a:t>
            </a:r>
            <a:r>
              <a:rPr lang="en-US" sz="4000" b="1" dirty="0">
                <a:solidFill>
                  <a:srgbClr val="C94B3C"/>
                </a:solidFill>
                <a:latin typeface="Cambria" panose="02040503050406030204" pitchFamily="18" charset="0"/>
                <a:ea typeface="Cambria" panose="02040503050406030204" pitchFamily="18" charset="0"/>
              </a:rPr>
              <a:t> 1 </a:t>
            </a:r>
            <a:r>
              <a:rPr lang="en-US" sz="4000" b="1" dirty="0" err="1">
                <a:solidFill>
                  <a:srgbClr val="C94B3C"/>
                </a:solidFill>
                <a:latin typeface="Cambria" panose="02040503050406030204" pitchFamily="18" charset="0"/>
                <a:ea typeface="Cambria" panose="02040503050406030204" pitchFamily="18" charset="0"/>
              </a:rPr>
              <a:t>trong</a:t>
            </a:r>
            <a:r>
              <a:rPr lang="en-US" sz="4000" b="1" dirty="0">
                <a:solidFill>
                  <a:srgbClr val="C94B3C"/>
                </a:solidFill>
                <a:latin typeface="Cambria" panose="02040503050406030204" pitchFamily="18" charset="0"/>
                <a:ea typeface="Cambria" panose="02040503050406030204" pitchFamily="18" charset="0"/>
              </a:rPr>
              <a:t> </a:t>
            </a:r>
            <a:r>
              <a:rPr lang="en-US" sz="4000" b="1" dirty="0" err="1">
                <a:solidFill>
                  <a:srgbClr val="C94B3C"/>
                </a:solidFill>
                <a:latin typeface="Cambria" panose="02040503050406030204" pitchFamily="18" charset="0"/>
                <a:ea typeface="Cambria" panose="02040503050406030204" pitchFamily="18" charset="0"/>
              </a:rPr>
              <a:t>những</a:t>
            </a:r>
            <a:r>
              <a:rPr lang="en-US" sz="4000" b="1" dirty="0">
                <a:solidFill>
                  <a:srgbClr val="C94B3C"/>
                </a:solidFill>
                <a:latin typeface="Cambria" panose="02040503050406030204" pitchFamily="18" charset="0"/>
                <a:ea typeface="Cambria" panose="02040503050406030204" pitchFamily="18" charset="0"/>
              </a:rPr>
              <a:t> </a:t>
            </a:r>
            <a:r>
              <a:rPr lang="en-US" sz="4000" b="1" dirty="0" err="1">
                <a:solidFill>
                  <a:srgbClr val="C94B3C"/>
                </a:solidFill>
                <a:latin typeface="Cambria" panose="02040503050406030204" pitchFamily="18" charset="0"/>
                <a:ea typeface="Cambria" panose="02040503050406030204" pitchFamily="18" charset="0"/>
              </a:rPr>
              <a:t>đề</a:t>
            </a:r>
            <a:r>
              <a:rPr lang="en-US" sz="4000" b="1" dirty="0">
                <a:solidFill>
                  <a:srgbClr val="C94B3C"/>
                </a:solidFill>
                <a:latin typeface="Cambria" panose="02040503050406030204" pitchFamily="18" charset="0"/>
                <a:ea typeface="Cambria" panose="02040503050406030204" pitchFamily="18" charset="0"/>
              </a:rPr>
              <a:t> </a:t>
            </a:r>
            <a:r>
              <a:rPr lang="en-US" sz="4000" b="1" dirty="0" err="1">
                <a:solidFill>
                  <a:srgbClr val="C94B3C"/>
                </a:solidFill>
                <a:latin typeface="Cambria" panose="02040503050406030204" pitchFamily="18" charset="0"/>
                <a:ea typeface="Cambria" panose="02040503050406030204" pitchFamily="18" charset="0"/>
              </a:rPr>
              <a:t>dưới</a:t>
            </a:r>
            <a:r>
              <a:rPr lang="en-US" sz="4000" b="1" dirty="0">
                <a:solidFill>
                  <a:srgbClr val="C94B3C"/>
                </a:solidFill>
                <a:latin typeface="Cambria" panose="02040503050406030204" pitchFamily="18" charset="0"/>
                <a:ea typeface="Cambria" panose="02040503050406030204" pitchFamily="18" charset="0"/>
              </a:rPr>
              <a:t> </a:t>
            </a:r>
            <a:r>
              <a:rPr lang="en-US" sz="4000" b="1" dirty="0" err="1">
                <a:solidFill>
                  <a:srgbClr val="C94B3C"/>
                </a:solidFill>
                <a:latin typeface="Cambria" panose="02040503050406030204" pitchFamily="18" charset="0"/>
                <a:ea typeface="Cambria" panose="02040503050406030204" pitchFamily="18" charset="0"/>
              </a:rPr>
              <a:t>đây</a:t>
            </a:r>
            <a:r>
              <a:rPr lang="en-US" sz="4000" b="1" dirty="0">
                <a:solidFill>
                  <a:srgbClr val="C94B3C"/>
                </a:solidFill>
                <a:latin typeface="Cambria" panose="02040503050406030204" pitchFamily="18" charset="0"/>
                <a:ea typeface="Cambria" panose="02040503050406030204" pitchFamily="18" charset="0"/>
              </a:rPr>
              <a:t>:</a:t>
            </a:r>
          </a:p>
        </p:txBody>
      </p:sp>
      <p:sp>
        <p:nvSpPr>
          <p:cNvPr id="4" name="TextBox 3"/>
          <p:cNvSpPr txBox="1"/>
          <p:nvPr/>
        </p:nvSpPr>
        <p:spPr>
          <a:xfrm>
            <a:off x="1034385" y="1767704"/>
            <a:ext cx="10199671" cy="1200329"/>
          </a:xfrm>
          <a:prstGeom prst="rect">
            <a:avLst/>
          </a:prstGeom>
          <a:noFill/>
        </p:spPr>
        <p:txBody>
          <a:bodyPr wrap="square" rtlCol="0">
            <a:spAutoFit/>
          </a:bodyPr>
          <a:lstStyle/>
          <a:p>
            <a:pPr algn="just"/>
            <a:r>
              <a:rPr lang="en-US" sz="3600" b="1" dirty="0" err="1">
                <a:solidFill>
                  <a:srgbClr val="216F40"/>
                </a:solidFill>
                <a:latin typeface="Cambria" panose="02040503050406030204" pitchFamily="18" charset="0"/>
                <a:ea typeface="Cambria" panose="02040503050406030204" pitchFamily="18" charset="0"/>
              </a:rPr>
              <a:t>Đề</a:t>
            </a:r>
            <a:r>
              <a:rPr lang="en-US" sz="3600" b="1" dirty="0">
                <a:solidFill>
                  <a:srgbClr val="216F40"/>
                </a:solidFill>
                <a:latin typeface="Cambria" panose="02040503050406030204" pitchFamily="18" charset="0"/>
                <a:ea typeface="Cambria" panose="02040503050406030204" pitchFamily="18" charset="0"/>
              </a:rPr>
              <a:t> 1</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Viết</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bài</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văn</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miêu</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tả</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một</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cây</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ăn</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quả</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mà</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em</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yêu</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thích</a:t>
            </a:r>
            <a:r>
              <a:rPr lang="en-US" sz="3600" dirty="0">
                <a:solidFill>
                  <a:srgbClr val="216F40"/>
                </a:solidFill>
                <a:latin typeface="Cambria" panose="02040503050406030204" pitchFamily="18" charset="0"/>
                <a:ea typeface="Cambria" panose="02040503050406030204" pitchFamily="18" charset="0"/>
              </a:rPr>
              <a:t>.</a:t>
            </a:r>
            <a:endParaRPr lang="en-US" sz="3600" b="1" dirty="0">
              <a:solidFill>
                <a:srgbClr val="216F40"/>
              </a:solidFill>
              <a:latin typeface="Cambria" panose="02040503050406030204" pitchFamily="18" charset="0"/>
              <a:ea typeface="Cambria" panose="02040503050406030204" pitchFamily="18" charset="0"/>
            </a:endParaRPr>
          </a:p>
        </p:txBody>
      </p:sp>
      <p:sp>
        <p:nvSpPr>
          <p:cNvPr id="5" name="TextBox 4"/>
          <p:cNvSpPr txBox="1"/>
          <p:nvPr/>
        </p:nvSpPr>
        <p:spPr>
          <a:xfrm>
            <a:off x="1038037" y="3001334"/>
            <a:ext cx="10196019" cy="1200329"/>
          </a:xfrm>
          <a:prstGeom prst="rect">
            <a:avLst/>
          </a:prstGeom>
          <a:noFill/>
        </p:spPr>
        <p:txBody>
          <a:bodyPr wrap="square" rtlCol="0">
            <a:spAutoFit/>
          </a:bodyPr>
          <a:lstStyle/>
          <a:p>
            <a:pPr algn="just"/>
            <a:r>
              <a:rPr lang="en-US" sz="3600" b="1" dirty="0" err="1">
                <a:solidFill>
                  <a:srgbClr val="216F40"/>
                </a:solidFill>
                <a:latin typeface="Cambria" panose="02040503050406030204" pitchFamily="18" charset="0"/>
                <a:ea typeface="Cambria" panose="02040503050406030204" pitchFamily="18" charset="0"/>
              </a:rPr>
              <a:t>Đề</a:t>
            </a:r>
            <a:r>
              <a:rPr lang="en-US" sz="3600" b="1" dirty="0">
                <a:solidFill>
                  <a:srgbClr val="216F40"/>
                </a:solidFill>
                <a:latin typeface="Cambria" panose="02040503050406030204" pitchFamily="18" charset="0"/>
                <a:ea typeface="Cambria" panose="02040503050406030204" pitchFamily="18" charset="0"/>
              </a:rPr>
              <a:t> 2</a:t>
            </a:r>
            <a:r>
              <a:rPr lang="en-US" sz="3600" dirty="0">
                <a:solidFill>
                  <a:srgbClr val="216F40"/>
                </a:solidFill>
                <a:latin typeface="Cambria" panose="02040503050406030204" pitchFamily="18" charset="0"/>
                <a:ea typeface="Cambria" panose="02040503050406030204" pitchFamily="18" charset="0"/>
              </a:rPr>
              <a:t>: </a:t>
            </a:r>
            <a:r>
              <a:rPr lang="vi-VN" sz="3600" dirty="0">
                <a:solidFill>
                  <a:srgbClr val="216F40"/>
                </a:solidFill>
                <a:latin typeface="Cambria" panose="02040503050406030204" pitchFamily="18" charset="0"/>
                <a:ea typeface="Cambria" panose="02040503050406030204" pitchFamily="18" charset="0"/>
              </a:rPr>
              <a:t>Viết bài văn miêu tả một cây ở sân trường đã gắn bó với em và bạn bè.</a:t>
            </a:r>
            <a:endParaRPr lang="en-US" sz="3600" b="1" dirty="0">
              <a:solidFill>
                <a:srgbClr val="216F40"/>
              </a:solidFill>
              <a:latin typeface="Cambria" panose="02040503050406030204" pitchFamily="18" charset="0"/>
              <a:ea typeface="Cambria" panose="02040503050406030204" pitchFamily="18" charset="0"/>
            </a:endParaRPr>
          </a:p>
        </p:txBody>
      </p:sp>
      <p:sp>
        <p:nvSpPr>
          <p:cNvPr id="6" name="TextBox 5"/>
          <p:cNvSpPr txBox="1"/>
          <p:nvPr/>
        </p:nvSpPr>
        <p:spPr>
          <a:xfrm>
            <a:off x="1020324" y="4291236"/>
            <a:ext cx="10196019" cy="1200329"/>
          </a:xfrm>
          <a:prstGeom prst="rect">
            <a:avLst/>
          </a:prstGeom>
          <a:noFill/>
        </p:spPr>
        <p:txBody>
          <a:bodyPr wrap="square" rtlCol="0">
            <a:spAutoFit/>
          </a:bodyPr>
          <a:lstStyle/>
          <a:p>
            <a:pPr algn="just"/>
            <a:r>
              <a:rPr lang="en-US" sz="3600" b="1" dirty="0" err="1">
                <a:solidFill>
                  <a:srgbClr val="216F40"/>
                </a:solidFill>
                <a:latin typeface="Cambria" panose="02040503050406030204" pitchFamily="18" charset="0"/>
                <a:ea typeface="Cambria" panose="02040503050406030204" pitchFamily="18" charset="0"/>
              </a:rPr>
              <a:t>Đề</a:t>
            </a:r>
            <a:r>
              <a:rPr lang="en-US" sz="3600" b="1" dirty="0">
                <a:solidFill>
                  <a:srgbClr val="216F40"/>
                </a:solidFill>
                <a:latin typeface="Cambria" panose="02040503050406030204" pitchFamily="18" charset="0"/>
                <a:ea typeface="Cambria" panose="02040503050406030204" pitchFamily="18" charset="0"/>
              </a:rPr>
              <a:t> 3</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Viết</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bài</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văn</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miêu</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tả</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một</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cây</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mà</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em</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biết</a:t>
            </a:r>
            <a:r>
              <a:rPr lang="en-US" sz="3600" dirty="0">
                <a:solidFill>
                  <a:srgbClr val="216F40"/>
                </a:solidFill>
                <a:latin typeface="Cambria" panose="02040503050406030204" pitchFamily="18" charset="0"/>
                <a:ea typeface="Cambria" panose="02040503050406030204" pitchFamily="18" charset="0"/>
              </a:rPr>
              <a:t> qua </a:t>
            </a:r>
            <a:r>
              <a:rPr lang="en-US" sz="3600" dirty="0" err="1">
                <a:solidFill>
                  <a:srgbClr val="216F40"/>
                </a:solidFill>
                <a:latin typeface="Cambria" panose="02040503050406030204" pitchFamily="18" charset="0"/>
                <a:ea typeface="Cambria" panose="02040503050406030204" pitchFamily="18" charset="0"/>
              </a:rPr>
              <a:t>phim</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ảnh</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sách</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báo</a:t>
            </a:r>
            <a:r>
              <a:rPr lang="en-US" sz="3600" dirty="0">
                <a:solidFill>
                  <a:srgbClr val="216F40"/>
                </a:solidFill>
                <a:latin typeface="Cambria" panose="02040503050406030204" pitchFamily="18" charset="0"/>
                <a:ea typeface="Cambria" panose="02040503050406030204" pitchFamily="18" charset="0"/>
              </a:rPr>
              <a:t>.</a:t>
            </a:r>
            <a:endParaRPr lang="en-US" sz="3600" b="1" dirty="0">
              <a:solidFill>
                <a:srgbClr val="216F4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0318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8427" y="790548"/>
            <a:ext cx="10198442" cy="707886"/>
          </a:xfrm>
          <a:prstGeom prst="rect">
            <a:avLst/>
          </a:prstGeom>
          <a:noFill/>
        </p:spPr>
        <p:txBody>
          <a:bodyPr wrap="square" rtlCol="0">
            <a:spAutoFit/>
          </a:bodyPr>
          <a:lstStyle/>
          <a:p>
            <a:r>
              <a:rPr lang="en-US" sz="4000" b="1" dirty="0">
                <a:solidFill>
                  <a:srgbClr val="C94B3C"/>
                </a:solidFill>
                <a:latin typeface="Cambria" panose="02040503050406030204" pitchFamily="18" charset="0"/>
                <a:ea typeface="Cambria" panose="02040503050406030204" pitchFamily="18" charset="0"/>
              </a:rPr>
              <a:t>1. </a:t>
            </a:r>
            <a:r>
              <a:rPr lang="en-US" sz="4000" b="1" dirty="0" err="1">
                <a:solidFill>
                  <a:srgbClr val="C94B3C"/>
                </a:solidFill>
                <a:latin typeface="Cambria" panose="02040503050406030204" pitchFamily="18" charset="0"/>
                <a:ea typeface="Cambria" panose="02040503050406030204" pitchFamily="18" charset="0"/>
              </a:rPr>
              <a:t>Chuẩn</a:t>
            </a:r>
            <a:r>
              <a:rPr lang="en-US" sz="4000" b="1" dirty="0">
                <a:solidFill>
                  <a:srgbClr val="C94B3C"/>
                </a:solidFill>
                <a:latin typeface="Cambria" panose="02040503050406030204" pitchFamily="18" charset="0"/>
                <a:ea typeface="Cambria" panose="02040503050406030204" pitchFamily="18" charset="0"/>
              </a:rPr>
              <a:t> </a:t>
            </a:r>
            <a:r>
              <a:rPr lang="en-US" sz="4000" b="1" dirty="0" err="1">
                <a:solidFill>
                  <a:srgbClr val="C94B3C"/>
                </a:solidFill>
                <a:latin typeface="Cambria" panose="02040503050406030204" pitchFamily="18" charset="0"/>
                <a:ea typeface="Cambria" panose="02040503050406030204" pitchFamily="18" charset="0"/>
              </a:rPr>
              <a:t>bị</a:t>
            </a:r>
            <a:endParaRPr lang="en-US" sz="4000" b="1" dirty="0">
              <a:solidFill>
                <a:srgbClr val="C94B3C"/>
              </a:solidFill>
              <a:latin typeface="Cambria" panose="02040503050406030204" pitchFamily="18" charset="0"/>
              <a:ea typeface="Cambria" panose="02040503050406030204" pitchFamily="18" charset="0"/>
            </a:endParaRPr>
          </a:p>
        </p:txBody>
      </p:sp>
      <p:sp>
        <p:nvSpPr>
          <p:cNvPr id="3" name="TextBox 2"/>
          <p:cNvSpPr txBox="1"/>
          <p:nvPr/>
        </p:nvSpPr>
        <p:spPr>
          <a:xfrm>
            <a:off x="696652" y="1694660"/>
            <a:ext cx="10798695" cy="3170099"/>
          </a:xfrm>
          <a:prstGeom prst="rect">
            <a:avLst/>
          </a:prstGeom>
          <a:noFill/>
        </p:spPr>
        <p:txBody>
          <a:bodyPr wrap="square" rtlCol="0">
            <a:spAutoFit/>
          </a:bodyPr>
          <a:lstStyle/>
          <a:p>
            <a:pPr algn="just">
              <a:spcBef>
                <a:spcPts val="600"/>
              </a:spcBef>
              <a:spcAft>
                <a:spcPts val="600"/>
              </a:spcAft>
            </a:pPr>
            <a:r>
              <a:rPr lang="vi-VN" sz="3600" dirty="0">
                <a:solidFill>
                  <a:srgbClr val="216F40"/>
                </a:solidFill>
                <a:latin typeface="Cambria" panose="02040503050406030204" pitchFamily="18" charset="0"/>
                <a:ea typeface="Cambria" panose="02040503050406030204" pitchFamily="18" charset="0"/>
              </a:rPr>
              <a:t>- Lựa chọn cây để miêu tả.</a:t>
            </a:r>
          </a:p>
          <a:p>
            <a:pPr algn="just">
              <a:spcBef>
                <a:spcPts val="600"/>
              </a:spcBef>
              <a:spcAft>
                <a:spcPts val="600"/>
              </a:spcAft>
            </a:pPr>
            <a:r>
              <a:rPr lang="vi-VN" sz="3600" dirty="0">
                <a:solidFill>
                  <a:srgbClr val="216F40"/>
                </a:solidFill>
                <a:latin typeface="Cambria" panose="02040503050406030204" pitchFamily="18" charset="0"/>
                <a:ea typeface="Cambria" panose="02040503050406030204" pitchFamily="18" charset="0"/>
              </a:rPr>
              <a:t>- Lựa chọn trình tự miêu tả cây (tả từng bộ phận của cây hay tả đặc điểm của cây theo từng thời kì phát triển).</a:t>
            </a:r>
          </a:p>
          <a:p>
            <a:pPr algn="just">
              <a:spcBef>
                <a:spcPts val="600"/>
              </a:spcBef>
              <a:spcAft>
                <a:spcPts val="600"/>
              </a:spcAft>
            </a:pPr>
            <a:r>
              <a:rPr lang="vi-VN" sz="3600" dirty="0">
                <a:solidFill>
                  <a:srgbClr val="216F40"/>
                </a:solidFill>
                <a:latin typeface="Cambria" panose="02040503050406030204" pitchFamily="18" charset="0"/>
                <a:ea typeface="Cambria" panose="02040503050406030204" pitchFamily="18" charset="0"/>
              </a:rPr>
              <a:t>- Quan sát hoặc nhớ lại kết quả đã quan sát.</a:t>
            </a:r>
            <a:endParaRPr lang="en-US" sz="3600" dirty="0">
              <a:solidFill>
                <a:srgbClr val="216F4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9401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C53138-3F9E-5E95-2E95-A70FEAA5134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26781" y="2444619"/>
            <a:ext cx="11338437" cy="4122169"/>
          </a:xfrm>
          <a:prstGeom prst="rect">
            <a:avLst/>
          </a:prstGeom>
        </p:spPr>
      </p:pic>
      <p:sp>
        <p:nvSpPr>
          <p:cNvPr id="6" name="TextBox 5">
            <a:extLst>
              <a:ext uri="{FF2B5EF4-FFF2-40B4-BE49-F238E27FC236}">
                <a16:creationId xmlns:a16="http://schemas.microsoft.com/office/drawing/2014/main" id="{C3E7AADD-9365-4319-9E86-D97A8D9C9DEF}"/>
              </a:ext>
            </a:extLst>
          </p:cNvPr>
          <p:cNvSpPr txBox="1"/>
          <p:nvPr/>
        </p:nvSpPr>
        <p:spPr>
          <a:xfrm>
            <a:off x="2239348" y="649631"/>
            <a:ext cx="7473820" cy="769441"/>
          </a:xfrm>
          <a:prstGeom prst="rect">
            <a:avLst/>
          </a:prstGeom>
          <a:noFill/>
        </p:spPr>
        <p:txBody>
          <a:bodyPr wrap="square" rtlCol="0">
            <a:spAutoFit/>
          </a:bodyPr>
          <a:lstStyle/>
          <a:p>
            <a:pPr algn="just">
              <a:spcBef>
                <a:spcPts val="600"/>
              </a:spcBef>
              <a:spcAft>
                <a:spcPts val="600"/>
              </a:spcAft>
            </a:pPr>
            <a:r>
              <a:rPr lang="vi-VN" sz="4400" b="1" dirty="0">
                <a:solidFill>
                  <a:srgbClr val="216F40"/>
                </a:solidFill>
                <a:latin typeface="Cambria" panose="02040503050406030204" pitchFamily="18" charset="0"/>
                <a:ea typeface="Cambria" panose="02040503050406030204" pitchFamily="18" charset="0"/>
              </a:rPr>
              <a:t>- Lựa chọn cây để miêu tả.</a:t>
            </a:r>
          </a:p>
        </p:txBody>
      </p:sp>
    </p:spTree>
    <p:extLst>
      <p:ext uri="{BB962C8B-B14F-4D97-AF65-F5344CB8AC3E}">
        <p14:creationId xmlns:p14="http://schemas.microsoft.com/office/powerpoint/2010/main" val="11084020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C794B"/>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238</TotalTime>
  <Words>482</Words>
  <Application>Microsoft Office PowerPoint</Application>
  <PresentationFormat>Widescreen</PresentationFormat>
  <Paragraphs>48</Paragraphs>
  <Slides>19</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#9Slide07 HoneyCream</vt:lpstr>
      <vt:lpstr>Arial</vt:lpstr>
      <vt:lpstr>Calibri</vt:lpstr>
      <vt:lpstr>Cambria</vt:lpstr>
      <vt:lpstr>等线</vt:lpstr>
      <vt:lpstr>SVN-Newton</vt:lpstr>
      <vt:lpstr>Times New Roman</vt:lpstr>
      <vt:lpstr>思源黑体 CN</vt:lpstr>
      <vt:lpstr>思源黑体 CN Bold</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Laptop T&amp;T</cp:lastModifiedBy>
  <cp:revision>43</cp:revision>
  <dcterms:created xsi:type="dcterms:W3CDTF">2023-09-05T17:13:02Z</dcterms:created>
  <dcterms:modified xsi:type="dcterms:W3CDTF">2024-03-25T16:41:36Z</dcterms:modified>
</cp:coreProperties>
</file>