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5"/>
  </p:notesMasterIdLst>
  <p:handoutMasterIdLst>
    <p:handoutMasterId r:id="rId26"/>
  </p:handoutMasterIdLst>
  <p:sldIdLst>
    <p:sldId id="332" r:id="rId3"/>
    <p:sldId id="334" r:id="rId4"/>
    <p:sldId id="333" r:id="rId5"/>
    <p:sldId id="279" r:id="rId6"/>
    <p:sldId id="7307" r:id="rId7"/>
    <p:sldId id="7308" r:id="rId8"/>
    <p:sldId id="7309" r:id="rId9"/>
    <p:sldId id="7310" r:id="rId10"/>
    <p:sldId id="7311" r:id="rId11"/>
    <p:sldId id="7305" r:id="rId12"/>
    <p:sldId id="7312" r:id="rId13"/>
    <p:sldId id="7313" r:id="rId14"/>
    <p:sldId id="7314" r:id="rId15"/>
    <p:sldId id="7315" r:id="rId16"/>
    <p:sldId id="7316" r:id="rId17"/>
    <p:sldId id="7317" r:id="rId18"/>
    <p:sldId id="7318" r:id="rId19"/>
    <p:sldId id="7319" r:id="rId20"/>
    <p:sldId id="7321" r:id="rId21"/>
    <p:sldId id="7320" r:id="rId22"/>
    <p:sldId id="335" r:id="rId23"/>
    <p:sldId id="301" r:id="rId24"/>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960" userDrawn="1">
          <p15:clr>
            <a:srgbClr val="A4A3A4"/>
          </p15:clr>
        </p15:guide>
        <p15:guide id="5" pos="234" userDrawn="1">
          <p15:clr>
            <a:srgbClr val="A4A3A4"/>
          </p15:clr>
        </p15:guide>
        <p15:guide id="6" pos="74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E31"/>
    <a:srgbClr val="5BA72B"/>
    <a:srgbClr val="A13E16"/>
    <a:srgbClr val="FF0066"/>
    <a:srgbClr val="80C535"/>
    <a:srgbClr val="AE7637"/>
    <a:srgbClr val="6853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44" autoAdjust="0"/>
    <p:restoredTop sz="94660"/>
  </p:normalViewPr>
  <p:slideViewPr>
    <p:cSldViewPr snapToGrid="0">
      <p:cViewPr varScale="1">
        <p:scale>
          <a:sx n="92" d="100"/>
          <a:sy n="92" d="100"/>
        </p:scale>
        <p:origin x="534" y="90"/>
      </p:cViewPr>
      <p:guideLst>
        <p:guide orient="horz" pos="2160"/>
        <p:guide pos="960"/>
        <p:guide pos="234"/>
        <p:guide pos="74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阿里巴巴普惠体" panose="00020600040101010101" charset="-122"/>
              <a:ea typeface="阿里巴巴普惠体" panose="00020600040101010101" charset="-122"/>
              <a:cs typeface="阿里巴巴普惠体"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阿里巴巴普惠体" panose="00020600040101010101" charset="-122"/>
              </a:rPr>
              <a:t>2024/4/2</a:t>
            </a:fld>
            <a:endParaRPr lang="zh-CN" altLang="en-US">
              <a:cs typeface="阿里巴巴普惠体"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阿里巴巴普惠体" panose="00020600040101010101" charset="-122"/>
              <a:ea typeface="阿里巴巴普惠体" panose="00020600040101010101" charset="-122"/>
              <a:cs typeface="阿里巴巴普惠体"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阿里巴巴普惠体" panose="00020600040101010101" charset="-122"/>
              </a:rPr>
              <a:t>‹#›</a:t>
            </a:fld>
            <a:endParaRPr lang="zh-CN" altLang="en-US">
              <a:cs typeface="阿里巴巴普惠体" panose="00020600040101010101"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阿里巴巴普惠体" panose="00020600040101010101" charset="-122"/>
                <a:ea typeface="阿里巴巴普惠体" panose="00020600040101010101" charset="-122"/>
                <a:cs typeface="阿里巴巴普惠体"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阿里巴巴普惠体" panose="00020600040101010101" charset="-122"/>
                <a:ea typeface="阿里巴巴普惠体" panose="00020600040101010101" charset="-122"/>
                <a:cs typeface="阿里巴巴普惠体" panose="00020600040101010101" charset="-122"/>
              </a:defRPr>
            </a:lvl1pPr>
          </a:lstStyle>
          <a:p>
            <a:fld id="{D2A48B96-639E-45A3-A0BA-2464DFDB1FAA}" type="datetimeFigureOut">
              <a:rPr lang="zh-CN" altLang="en-US" smtClean="0"/>
              <a:t>2024/4/2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阿里巴巴普惠体" panose="00020600040101010101" charset="-122"/>
                <a:ea typeface="阿里巴巴普惠体" panose="00020600040101010101" charset="-122"/>
                <a:cs typeface="阿里巴巴普惠体"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阿里巴巴普惠体" panose="00020600040101010101" charset="-122"/>
                <a:ea typeface="阿里巴巴普惠体" panose="00020600040101010101" charset="-122"/>
                <a:cs typeface="阿里巴巴普惠体" panose="00020600040101010101" charset="-122"/>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4094023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4572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9144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3716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18288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17B5EDA-34D1-FB29-DB9C-334FD1D4F8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sp>
        <p:nvSpPr>
          <p:cNvPr id="3" name="矩形 2">
            <a:extLst>
              <a:ext uri="{FF2B5EF4-FFF2-40B4-BE49-F238E27FC236}">
                <a16:creationId xmlns:a16="http://schemas.microsoft.com/office/drawing/2014/main" xmlns="" id="{6DD855D9-C736-171D-1D48-2BAA108AE36B}"/>
              </a:ext>
            </a:extLst>
          </p:cNvPr>
          <p:cNvSpPr/>
          <p:nvPr userDrawn="1"/>
        </p:nvSpPr>
        <p:spPr>
          <a:xfrm>
            <a:off x="452438" y="488950"/>
            <a:ext cx="11287125" cy="58674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xmlns="" id="{C4398EA6-E0FF-4FF3-7FDD-A4A588437C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97247" y="4873071"/>
            <a:ext cx="1510653" cy="1521379"/>
          </a:xfrm>
          <a:prstGeom prst="rect">
            <a:avLst/>
          </a:prstGeom>
        </p:spPr>
      </p:pic>
      <p:pic>
        <p:nvPicPr>
          <p:cNvPr id="5" name="图片 4">
            <a:extLst>
              <a:ext uri="{FF2B5EF4-FFF2-40B4-BE49-F238E27FC236}">
                <a16:creationId xmlns:a16="http://schemas.microsoft.com/office/drawing/2014/main" xmlns="" id="{6EFD8F2D-9A05-67CF-7F52-905C750B991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1475" y="450850"/>
            <a:ext cx="1376362" cy="1376362"/>
          </a:xfrm>
          <a:prstGeom prst="rect">
            <a:avLst/>
          </a:prstGeom>
        </p:spPr>
      </p:pic>
      <p:pic>
        <p:nvPicPr>
          <p:cNvPr id="6" name="Picture 5">
            <a:extLst>
              <a:ext uri="{FF2B5EF4-FFF2-40B4-BE49-F238E27FC236}">
                <a16:creationId xmlns:a16="http://schemas.microsoft.com/office/drawing/2014/main" xmlns="" id="{33AD22B5-5525-24B6-F5EF-08B32A064FCE}"/>
              </a:ext>
            </a:extLst>
          </p:cNvPr>
          <p:cNvPicPr>
            <a:picLocks noChangeAspect="1"/>
          </p:cNvPicPr>
          <p:nvPr userDrawn="1"/>
        </p:nvPicPr>
        <p:blipFill>
          <a:blip r:embed="rId6"/>
          <a:stretch>
            <a:fillRect/>
          </a:stretch>
        </p:blipFill>
        <p:spPr>
          <a:xfrm>
            <a:off x="-368533" y="5998782"/>
            <a:ext cx="2188654" cy="951058"/>
          </a:xfrm>
          <a:prstGeom prst="rect">
            <a:avLst/>
          </a:prstGeom>
        </p:spPr>
      </p:pic>
      <p:pic>
        <p:nvPicPr>
          <p:cNvPr id="7" name="Picture 6">
            <a:extLst>
              <a:ext uri="{FF2B5EF4-FFF2-40B4-BE49-F238E27FC236}">
                <a16:creationId xmlns:a16="http://schemas.microsoft.com/office/drawing/2014/main" xmlns="" id="{56086D9F-8AA8-9B20-ABBE-FC4A565337BE}"/>
              </a:ext>
            </a:extLst>
          </p:cNvPr>
          <p:cNvPicPr>
            <a:picLocks noChangeAspect="1"/>
          </p:cNvPicPr>
          <p:nvPr userDrawn="1"/>
        </p:nvPicPr>
        <p:blipFill>
          <a:blip r:embed="rId6">
            <a:duotone>
              <a:schemeClr val="accent2">
                <a:shade val="45000"/>
                <a:satMod val="135000"/>
              </a:schemeClr>
              <a:prstClr val="white"/>
            </a:duotone>
          </a:blip>
          <a:stretch>
            <a:fillRect/>
          </a:stretch>
        </p:blipFill>
        <p:spPr>
          <a:xfrm>
            <a:off x="10473494" y="-221073"/>
            <a:ext cx="2188654" cy="951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4/2/2024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875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28" userDrawn="1">
          <p15:clr>
            <a:srgbClr val="F26B43"/>
          </p15:clr>
        </p15:guide>
        <p15:guide id="4" orient="horz" pos="4184" userDrawn="1">
          <p15:clr>
            <a:srgbClr val="F26B43"/>
          </p15:clr>
        </p15:guide>
        <p15:guide id="5" pos="224" userDrawn="1">
          <p15:clr>
            <a:srgbClr val="F26B43"/>
          </p15:clr>
        </p15:guide>
        <p15:guide id="6" pos="74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9622389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5.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55" name="组合 54">
            <a:extLst>
              <a:ext uri="{FF2B5EF4-FFF2-40B4-BE49-F238E27FC236}">
                <a16:creationId xmlns:a16="http://schemas.microsoft.com/office/drawing/2014/main" xmlns="" id="{A3B13573-999F-3C85-054C-2FAD6D31A2A7}"/>
              </a:ext>
            </a:extLst>
          </p:cNvPr>
          <p:cNvGrpSpPr/>
          <p:nvPr/>
        </p:nvGrpSpPr>
        <p:grpSpPr>
          <a:xfrm>
            <a:off x="1524000" y="216824"/>
            <a:ext cx="10850564" cy="6896100"/>
            <a:chOff x="1524000" y="216824"/>
            <a:chExt cx="10850564" cy="6896100"/>
          </a:xfrm>
        </p:grpSpPr>
        <p:pic>
          <p:nvPicPr>
            <p:cNvPr id="12" name="图片 11">
              <a:extLst>
                <a:ext uri="{FF2B5EF4-FFF2-40B4-BE49-F238E27FC236}">
                  <a16:creationId xmlns:a16="http://schemas.microsoft.com/office/drawing/2014/main" xmlns="" id="{8D031F62-D403-0651-02F6-849F3D5087DB}"/>
                </a:ext>
              </a:extLst>
            </p:cNvPr>
            <p:cNvPicPr>
              <a:picLocks noChangeAspect="1"/>
            </p:cNvPicPr>
            <p:nvPr/>
          </p:nvPicPr>
          <p:blipFill rotWithShape="1">
            <a:blip r:embed="rId3">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53" name="椭圆 52">
              <a:extLst>
                <a:ext uri="{FF2B5EF4-FFF2-40B4-BE49-F238E27FC236}">
                  <a16:creationId xmlns:a16="http://schemas.microsoft.com/office/drawing/2014/main" xmlns="" id="{593155AA-FFF4-1070-AAAD-F35DD57F0EC1}"/>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pic>
        <p:nvPicPr>
          <p:cNvPr id="15" name="图片 14">
            <a:extLst>
              <a:ext uri="{FF2B5EF4-FFF2-40B4-BE49-F238E27FC236}">
                <a16:creationId xmlns:a16="http://schemas.microsoft.com/office/drawing/2014/main" xmlns="" id="{4E38FB64-05FF-A1F6-0B86-16853C3E82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58" y="2295331"/>
            <a:ext cx="4690131" cy="4690131"/>
          </a:xfrm>
          <a:prstGeom prst="rect">
            <a:avLst/>
          </a:prstGeom>
        </p:spPr>
      </p:pic>
      <p:pic>
        <p:nvPicPr>
          <p:cNvPr id="57" name="图片 56">
            <a:extLst>
              <a:ext uri="{FF2B5EF4-FFF2-40B4-BE49-F238E27FC236}">
                <a16:creationId xmlns:a16="http://schemas.microsoft.com/office/drawing/2014/main" xmlns="" id="{4D477EA6-D0CF-0C8A-2368-2BFEFC3B8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95516" y="4015579"/>
            <a:ext cx="2996431" cy="2996431"/>
          </a:xfrm>
          <a:prstGeom prst="rect">
            <a:avLst/>
          </a:prstGeom>
        </p:spPr>
      </p:pic>
      <p:pic>
        <p:nvPicPr>
          <p:cNvPr id="3" name="图片 10" descr="49">
            <a:extLst>
              <a:ext uri="{FF2B5EF4-FFF2-40B4-BE49-F238E27FC236}">
                <a16:creationId xmlns:a16="http://schemas.microsoft.com/office/drawing/2014/main" xmlns="" id="{461B767A-D51E-8C14-23D1-14E17D30996E}"/>
              </a:ext>
            </a:extLst>
          </p:cNvPr>
          <p:cNvPicPr>
            <a:picLocks noChangeAspect="1"/>
          </p:cNvPicPr>
          <p:nvPr/>
        </p:nvPicPr>
        <p:blipFill>
          <a:blip r:embed="rId6"/>
          <a:srcRect l="55196" b="2718"/>
          <a:stretch>
            <a:fillRect/>
          </a:stretch>
        </p:blipFill>
        <p:spPr>
          <a:xfrm>
            <a:off x="8353814" y="1986510"/>
            <a:ext cx="4311650" cy="5201920"/>
          </a:xfrm>
          <a:prstGeom prst="rect">
            <a:avLst/>
          </a:prstGeom>
        </p:spPr>
      </p:pic>
      <p:pic>
        <p:nvPicPr>
          <p:cNvPr id="5" name="Picture 4">
            <a:extLst>
              <a:ext uri="{FF2B5EF4-FFF2-40B4-BE49-F238E27FC236}">
                <a16:creationId xmlns:a16="http://schemas.microsoft.com/office/drawing/2014/main" xmlns="" id="{B2CC6D01-39AB-4216-8D15-17CB12EC26A3}"/>
              </a:ext>
            </a:extLst>
          </p:cNvPr>
          <p:cNvPicPr>
            <a:picLocks noChangeAspect="1"/>
          </p:cNvPicPr>
          <p:nvPr/>
        </p:nvPicPr>
        <p:blipFill>
          <a:blip r:embed="rId7"/>
          <a:stretch>
            <a:fillRect/>
          </a:stretch>
        </p:blipFill>
        <p:spPr>
          <a:xfrm>
            <a:off x="3709607" y="1586839"/>
            <a:ext cx="1523956" cy="1678399"/>
          </a:xfrm>
          <a:prstGeom prst="rect">
            <a:avLst/>
          </a:prstGeom>
        </p:spPr>
      </p:pic>
      <p:pic>
        <p:nvPicPr>
          <p:cNvPr id="11" name="Picture 10">
            <a:extLst>
              <a:ext uri="{FF2B5EF4-FFF2-40B4-BE49-F238E27FC236}">
                <a16:creationId xmlns:a16="http://schemas.microsoft.com/office/drawing/2014/main" xmlns="" id="{D32937C5-B3E2-0053-C44F-8956E9DAC568}"/>
              </a:ext>
            </a:extLst>
          </p:cNvPr>
          <p:cNvPicPr>
            <a:picLocks noChangeAspect="1"/>
          </p:cNvPicPr>
          <p:nvPr/>
        </p:nvPicPr>
        <p:blipFill>
          <a:blip r:embed="rId8"/>
          <a:stretch>
            <a:fillRect/>
          </a:stretch>
        </p:blipFill>
        <p:spPr>
          <a:xfrm>
            <a:off x="3110551" y="1662345"/>
            <a:ext cx="6876884" cy="3676207"/>
          </a:xfrm>
          <a:prstGeom prst="rect">
            <a:avLst/>
          </a:prstGeom>
        </p:spPr>
      </p:pic>
    </p:spTree>
    <p:extLst>
      <p:ext uri="{BB962C8B-B14F-4D97-AF65-F5344CB8AC3E}">
        <p14:creationId xmlns:p14="http://schemas.microsoft.com/office/powerpoint/2010/main" val="205162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31E5620-E3FC-ECA6-7681-589227F90833}"/>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xmlns="" id="{F5A95CD2-4562-5809-5697-4F83A8209DC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pic>
        <p:nvPicPr>
          <p:cNvPr id="3" name="图片 2">
            <a:extLst>
              <a:ext uri="{FF2B5EF4-FFF2-40B4-BE49-F238E27FC236}">
                <a16:creationId xmlns:a16="http://schemas.microsoft.com/office/drawing/2014/main" xmlns="" id="{99BE6C41-BE9A-ED68-8563-5C565FEC8BF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219194" y="761988"/>
            <a:ext cx="6096012" cy="6096012"/>
          </a:xfrm>
          <a:prstGeom prst="rect">
            <a:avLst/>
          </a:prstGeom>
        </p:spPr>
      </p:pic>
      <p:pic>
        <p:nvPicPr>
          <p:cNvPr id="13" name="图片 12">
            <a:extLst>
              <a:ext uri="{FF2B5EF4-FFF2-40B4-BE49-F238E27FC236}">
                <a16:creationId xmlns:a16="http://schemas.microsoft.com/office/drawing/2014/main" xmlns="" id="{70287DCE-5C23-8E84-09FA-93F950D33721}"/>
              </a:ext>
            </a:extLst>
          </p:cNvPr>
          <p:cNvPicPr>
            <a:picLocks noChangeAspect="1"/>
          </p:cNvPicPr>
          <p:nvPr/>
        </p:nvPicPr>
        <p:blipFill>
          <a:blip r:embed="rId5"/>
          <a:stretch>
            <a:fillRect/>
          </a:stretch>
        </p:blipFill>
        <p:spPr>
          <a:xfrm>
            <a:off x="7895085" y="1313465"/>
            <a:ext cx="2834886" cy="4993057"/>
          </a:xfrm>
          <a:prstGeom prst="rect">
            <a:avLst/>
          </a:prstGeom>
        </p:spPr>
      </p:pic>
      <p:pic>
        <p:nvPicPr>
          <p:cNvPr id="4" name="Picture 3">
            <a:extLst>
              <a:ext uri="{FF2B5EF4-FFF2-40B4-BE49-F238E27FC236}">
                <a16:creationId xmlns:a16="http://schemas.microsoft.com/office/drawing/2014/main" xmlns="" id="{8C311F9A-662E-701D-83FE-AB8F5C97E8BC}"/>
              </a:ext>
            </a:extLst>
          </p:cNvPr>
          <p:cNvPicPr>
            <a:picLocks noChangeAspect="1"/>
          </p:cNvPicPr>
          <p:nvPr/>
        </p:nvPicPr>
        <p:blipFill>
          <a:blip r:embed="rId6"/>
          <a:stretch>
            <a:fillRect/>
          </a:stretch>
        </p:blipFill>
        <p:spPr>
          <a:xfrm>
            <a:off x="1462029" y="1735494"/>
            <a:ext cx="5470493" cy="1940733"/>
          </a:xfrm>
          <a:prstGeom prst="rect">
            <a:avLst/>
          </a:prstGeom>
        </p:spPr>
      </p:pic>
    </p:spTree>
    <p:extLst>
      <p:ext uri="{BB962C8B-B14F-4D97-AF65-F5344CB8AC3E}">
        <p14:creationId xmlns:p14="http://schemas.microsoft.com/office/powerpoint/2010/main" val="248144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2F2C33B-8E7F-F52E-C327-5CD4D5D76B20}"/>
              </a:ext>
            </a:extLst>
          </p:cNvPr>
          <p:cNvSpPr txBox="1"/>
          <p:nvPr/>
        </p:nvSpPr>
        <p:spPr>
          <a:xfrm>
            <a:off x="1427585" y="758797"/>
            <a:ext cx="10368871" cy="584775"/>
          </a:xfrm>
          <a:prstGeom prst="rect">
            <a:avLst/>
          </a:prstGeom>
          <a:noFill/>
        </p:spPr>
        <p:txBody>
          <a:bodyPr wrap="square" rtlCol="0">
            <a:spAutoFit/>
          </a:bodyPr>
          <a:lstStyle/>
          <a:p>
            <a:r>
              <a:rPr lang="en-US" sz="3200" b="1" dirty="0">
                <a:solidFill>
                  <a:srgbClr val="AB3E31"/>
                </a:solidFill>
                <a:latin typeface="Cambria" panose="02040503050406030204" pitchFamily="18" charset="0"/>
                <a:ea typeface="Cambria" panose="02040503050406030204" pitchFamily="18" charset="0"/>
              </a:rPr>
              <a:t>1. </a:t>
            </a:r>
            <a:r>
              <a:rPr lang="en-US" sz="3200" b="1" dirty="0" err="1">
                <a:solidFill>
                  <a:srgbClr val="AB3E31"/>
                </a:solidFill>
                <a:latin typeface="Cambria" panose="02040503050406030204" pitchFamily="18" charset="0"/>
                <a:ea typeface="Cambria" panose="02040503050406030204" pitchFamily="18" charset="0"/>
              </a:rPr>
              <a:t>Chuẩn</a:t>
            </a:r>
            <a:r>
              <a:rPr lang="en-US" sz="3200" b="1" dirty="0">
                <a:solidFill>
                  <a:srgbClr val="AB3E31"/>
                </a:solidFill>
                <a:latin typeface="Cambria" panose="02040503050406030204" pitchFamily="18" charset="0"/>
                <a:ea typeface="Cambria" panose="02040503050406030204" pitchFamily="18" charset="0"/>
              </a:rPr>
              <a:t> </a:t>
            </a:r>
            <a:r>
              <a:rPr lang="en-US" sz="3200" b="1" dirty="0" err="1">
                <a:solidFill>
                  <a:srgbClr val="AB3E31"/>
                </a:solidFill>
                <a:latin typeface="Cambria" panose="02040503050406030204" pitchFamily="18" charset="0"/>
                <a:ea typeface="Cambria" panose="02040503050406030204" pitchFamily="18" charset="0"/>
              </a:rPr>
              <a:t>bị</a:t>
            </a:r>
            <a:r>
              <a:rPr lang="en-US" sz="3200" b="1" dirty="0">
                <a:solidFill>
                  <a:srgbClr val="AB3E31"/>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xmlns="" id="{CBF639D4-1480-88F7-E998-6D81F4DCD80C}"/>
              </a:ext>
            </a:extLst>
          </p:cNvPr>
          <p:cNvSpPr txBox="1"/>
          <p:nvPr/>
        </p:nvSpPr>
        <p:spPr>
          <a:xfrm>
            <a:off x="682964" y="1676308"/>
            <a:ext cx="10826072" cy="4031873"/>
          </a:xfrm>
          <a:prstGeom prst="rect">
            <a:avLst/>
          </a:prstGeom>
          <a:noFill/>
        </p:spPr>
        <p:txBody>
          <a:bodyPr wrap="square" rtlCol="0">
            <a:spAutoFit/>
          </a:bodyPr>
          <a:lstStyle/>
          <a:p>
            <a:pPr algn="just"/>
            <a:r>
              <a:rPr lang="vi-VN" sz="3200" dirty="0">
                <a:solidFill>
                  <a:srgbClr val="5BA72B"/>
                </a:solidFill>
                <a:latin typeface="Cambria" panose="02040503050406030204" pitchFamily="18" charset="0"/>
                <a:ea typeface="Cambria" panose="02040503050406030204" pitchFamily="18" charset="0"/>
              </a:rPr>
              <a:t>- Lựa chọn cây để quan sát (cây ăn quả, cây bóng mát, cây hoa,...).</a:t>
            </a:r>
          </a:p>
          <a:p>
            <a:pPr algn="just"/>
            <a:r>
              <a:rPr lang="vi-VN" sz="3200" dirty="0">
                <a:solidFill>
                  <a:srgbClr val="5BA72B"/>
                </a:solidFill>
                <a:latin typeface="Cambria" panose="02040503050406030204" pitchFamily="18" charset="0"/>
                <a:ea typeface="Cambria" panose="02040503050406030204" pitchFamily="18" charset="0"/>
              </a:rPr>
              <a:t>- Quan sát trực tiếp cây ở trường hoặc quan sát cây qua tranh ảnh, video,…</a:t>
            </a:r>
          </a:p>
          <a:p>
            <a:pPr algn="just"/>
            <a:r>
              <a:rPr lang="vi-VN" sz="3200" dirty="0">
                <a:solidFill>
                  <a:srgbClr val="5BA72B"/>
                </a:solidFill>
                <a:latin typeface="Cambria" panose="02040503050406030204" pitchFamily="18" charset="0"/>
                <a:ea typeface="Cambria" panose="02040503050406030204" pitchFamily="18" charset="0"/>
              </a:rPr>
              <a:t>- Sử dụng các giác quan (mắt nhìn, tai nghe, mũi ngửi,...) để quan sát cây (quan sát bao quát toàn bộ cây, quan sát chi tiết từng bộ phận; quan sát sự vật, hoạt động có liên quan đến cây).</a:t>
            </a:r>
            <a:endParaRPr lang="en-US" sz="3200" dirty="0">
              <a:solidFill>
                <a:srgbClr val="5BA72B"/>
              </a:solidFill>
              <a:latin typeface="Cambria" panose="02040503050406030204" pitchFamily="18" charset="0"/>
              <a:ea typeface="Cambria" panose="02040503050406030204" pitchFamily="18" charset="0"/>
            </a:endParaRPr>
          </a:p>
        </p:txBody>
      </p:sp>
      <p:pic>
        <p:nvPicPr>
          <p:cNvPr id="5" name="图片 18">
            <a:extLst>
              <a:ext uri="{FF2B5EF4-FFF2-40B4-BE49-F238E27FC236}">
                <a16:creationId xmlns:a16="http://schemas.microsoft.com/office/drawing/2014/main" xmlns="" id="{86C03DFC-708D-E039-B00F-CA35531077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0845" y="315417"/>
            <a:ext cx="1668803" cy="1668803"/>
          </a:xfrm>
          <a:prstGeom prst="rect">
            <a:avLst/>
          </a:prstGeom>
        </p:spPr>
      </p:pic>
    </p:spTree>
    <p:extLst>
      <p:ext uri="{BB962C8B-B14F-4D97-AF65-F5344CB8AC3E}">
        <p14:creationId xmlns:p14="http://schemas.microsoft.com/office/powerpoint/2010/main" val="267715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5F0D8DB-5571-7A01-5C54-34E1D53B4662}"/>
              </a:ext>
            </a:extLst>
          </p:cNvPr>
          <p:cNvPicPr>
            <a:picLocks noChangeAspect="1"/>
          </p:cNvPicPr>
          <p:nvPr/>
        </p:nvPicPr>
        <p:blipFill>
          <a:blip r:embed="rId2"/>
          <a:stretch>
            <a:fillRect/>
          </a:stretch>
        </p:blipFill>
        <p:spPr>
          <a:xfrm>
            <a:off x="3992551" y="549778"/>
            <a:ext cx="3273836" cy="999831"/>
          </a:xfrm>
          <a:prstGeom prst="rect">
            <a:avLst/>
          </a:prstGeom>
        </p:spPr>
      </p:pic>
      <p:pic>
        <p:nvPicPr>
          <p:cNvPr id="7" name="Picture 6">
            <a:extLst>
              <a:ext uri="{FF2B5EF4-FFF2-40B4-BE49-F238E27FC236}">
                <a16:creationId xmlns:a16="http://schemas.microsoft.com/office/drawing/2014/main" xmlns="" id="{3BB40990-9CF3-8D6E-C9C0-0437B99B08EE}"/>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68001" y="1677723"/>
            <a:ext cx="4692227" cy="3951453"/>
          </a:xfrm>
          <a:prstGeom prst="rect">
            <a:avLst/>
          </a:prstGeom>
        </p:spPr>
      </p:pic>
      <p:pic>
        <p:nvPicPr>
          <p:cNvPr id="8" name="Picture 7">
            <a:extLst>
              <a:ext uri="{FF2B5EF4-FFF2-40B4-BE49-F238E27FC236}">
                <a16:creationId xmlns:a16="http://schemas.microsoft.com/office/drawing/2014/main" xmlns="" id="{90186021-979A-DC75-20FD-E3ED5706E28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5629469" y="1791479"/>
            <a:ext cx="5749360" cy="3837698"/>
          </a:xfrm>
          <a:prstGeom prst="rect">
            <a:avLst/>
          </a:prstGeom>
        </p:spPr>
      </p:pic>
      <p:sp>
        <p:nvSpPr>
          <p:cNvPr id="9" name="TextBox 8">
            <a:extLst>
              <a:ext uri="{FF2B5EF4-FFF2-40B4-BE49-F238E27FC236}">
                <a16:creationId xmlns:a16="http://schemas.microsoft.com/office/drawing/2014/main" xmlns="" id="{21AD7C2C-48C7-18EF-E69A-3F196D3928C7}"/>
              </a:ext>
            </a:extLst>
          </p:cNvPr>
          <p:cNvSpPr txBox="1"/>
          <p:nvPr/>
        </p:nvSpPr>
        <p:spPr>
          <a:xfrm>
            <a:off x="1535568" y="5629176"/>
            <a:ext cx="2939143"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xoài</a:t>
            </a:r>
            <a:endParaRPr lang="en-US" sz="3600" b="1"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E076F650-04EA-B52E-1D35-6F3BED2057ED}"/>
              </a:ext>
            </a:extLst>
          </p:cNvPr>
          <p:cNvSpPr txBox="1"/>
          <p:nvPr/>
        </p:nvSpPr>
        <p:spPr>
          <a:xfrm>
            <a:off x="6894449" y="5683073"/>
            <a:ext cx="2939143"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cam</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166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53"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D7BB7F-2D4F-C35B-49E8-FC108DAECC0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xmlns="" id="{A800EB1E-CCD4-D803-2910-0DAFB51C8F6F}"/>
              </a:ext>
            </a:extLst>
          </p:cNvPr>
          <p:cNvPicPr>
            <a:picLocks noChangeAspect="1"/>
          </p:cNvPicPr>
          <p:nvPr/>
        </p:nvPicPr>
        <p:blipFill>
          <a:blip r:embed="rId2"/>
          <a:stretch>
            <a:fillRect/>
          </a:stretch>
        </p:blipFill>
        <p:spPr>
          <a:xfrm>
            <a:off x="4020097" y="521786"/>
            <a:ext cx="3535986" cy="999831"/>
          </a:xfrm>
          <a:prstGeom prst="rect">
            <a:avLst/>
          </a:prstGeom>
        </p:spPr>
      </p:pic>
      <p:pic>
        <p:nvPicPr>
          <p:cNvPr id="7" name="Picture 6">
            <a:extLst>
              <a:ext uri="{FF2B5EF4-FFF2-40B4-BE49-F238E27FC236}">
                <a16:creationId xmlns:a16="http://schemas.microsoft.com/office/drawing/2014/main" xmlns="" id="{5366DED5-D787-5DFC-B62B-ACA95995DCA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81135" y="1948641"/>
            <a:ext cx="4516988" cy="3387741"/>
          </a:xfrm>
          <a:prstGeom prst="rect">
            <a:avLst/>
          </a:prstGeom>
        </p:spPr>
      </p:pic>
      <p:sp>
        <p:nvSpPr>
          <p:cNvPr id="8" name="TextBox 7">
            <a:extLst>
              <a:ext uri="{FF2B5EF4-FFF2-40B4-BE49-F238E27FC236}">
                <a16:creationId xmlns:a16="http://schemas.microsoft.com/office/drawing/2014/main" xmlns="" id="{2B51B86A-D8F1-094B-A4E3-FB52C5825BC9}"/>
              </a:ext>
            </a:extLst>
          </p:cNvPr>
          <p:cNvSpPr txBox="1"/>
          <p:nvPr/>
        </p:nvSpPr>
        <p:spPr>
          <a:xfrm>
            <a:off x="1470057" y="5440240"/>
            <a:ext cx="2939143"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bàng</a:t>
            </a:r>
            <a:endParaRPr lang="en-US" sz="3600" b="1" dirty="0">
              <a:solidFill>
                <a:srgbClr val="0070C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83296766-E54E-9380-EB56-BF06AF7C7B29}"/>
              </a:ext>
            </a:extLst>
          </p:cNvPr>
          <p:cNvPicPr>
            <a:picLocks noChangeAspect="1"/>
          </p:cNvPicPr>
          <p:nvPr/>
        </p:nvPicPr>
        <p:blipFill>
          <a:blip r:embed="rId5"/>
          <a:stretch>
            <a:fillRect/>
          </a:stretch>
        </p:blipFill>
        <p:spPr>
          <a:xfrm>
            <a:off x="5608475" y="1948641"/>
            <a:ext cx="5081612" cy="3387741"/>
          </a:xfrm>
          <a:prstGeom prst="rect">
            <a:avLst/>
          </a:prstGeom>
        </p:spPr>
      </p:pic>
      <p:sp>
        <p:nvSpPr>
          <p:cNvPr id="10" name="TextBox 9">
            <a:extLst>
              <a:ext uri="{FF2B5EF4-FFF2-40B4-BE49-F238E27FC236}">
                <a16:creationId xmlns:a16="http://schemas.microsoft.com/office/drawing/2014/main" xmlns="" id="{9F483E22-FB56-6246-F18E-FABC7FE9F8B2}"/>
              </a:ext>
            </a:extLst>
          </p:cNvPr>
          <p:cNvSpPr txBox="1"/>
          <p:nvPr/>
        </p:nvSpPr>
        <p:spPr>
          <a:xfrm>
            <a:off x="6819608" y="5440240"/>
            <a:ext cx="2939143"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sưa</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814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7A33A9-22FA-D140-83C5-035A4C60F6B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xmlns="" id="{54EAED02-7150-CAB9-2D77-EE0A2DEA8D3A}"/>
              </a:ext>
            </a:extLst>
          </p:cNvPr>
          <p:cNvGrpSpPr/>
          <p:nvPr/>
        </p:nvGrpSpPr>
        <p:grpSpPr>
          <a:xfrm>
            <a:off x="4156041" y="639567"/>
            <a:ext cx="3131168" cy="851077"/>
            <a:chOff x="927649" y="1134089"/>
            <a:chExt cx="9117688" cy="851077"/>
          </a:xfrm>
        </p:grpSpPr>
        <p:sp>
          <p:nvSpPr>
            <p:cNvPr id="3" name="Round Diagonal Corner Rectangle 8">
              <a:extLst>
                <a:ext uri="{FF2B5EF4-FFF2-40B4-BE49-F238E27FC236}">
                  <a16:creationId xmlns:a16="http://schemas.microsoft.com/office/drawing/2014/main" xmlns="" id="{AC4513A2-8F5D-27ED-C589-FBA5263CCA85}"/>
                </a:ext>
              </a:extLst>
            </p:cNvPr>
            <p:cNvSpPr/>
            <p:nvPr/>
          </p:nvSpPr>
          <p:spPr>
            <a:xfrm>
              <a:off x="927649" y="1134089"/>
              <a:ext cx="9117688" cy="851077"/>
            </a:xfrm>
            <a:prstGeom prst="round2DiagRect">
              <a:avLst/>
            </a:prstGeom>
            <a:solidFill>
              <a:srgbClr val="00999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43E55C9-5DE4-A090-CEE3-04E21DC4550A}"/>
                </a:ext>
              </a:extLst>
            </p:cNvPr>
            <p:cNvSpPr txBox="1"/>
            <p:nvPr/>
          </p:nvSpPr>
          <p:spPr>
            <a:xfrm>
              <a:off x="1081876" y="1256635"/>
              <a:ext cx="8809233" cy="584775"/>
            </a:xfrm>
            <a:prstGeom prst="rect">
              <a:avLst/>
            </a:prstGeom>
            <a:noFill/>
          </p:spPr>
          <p:txBody>
            <a:bodyPr wrap="square" rtlCol="0">
              <a:spAutoFit/>
            </a:bodyPr>
            <a:lstStyle/>
            <a:p>
              <a:pPr algn="ctr"/>
              <a:r>
                <a:rPr lang="vi-VN" sz="3200" b="1" dirty="0">
                  <a:solidFill>
                    <a:schemeClr val="bg1"/>
                  </a:solidFill>
                  <a:latin typeface="UTM Avo" panose="02040603050506020204" pitchFamily="18" charset="0"/>
                </a:rPr>
                <a:t>Cây hoa</a:t>
              </a:r>
              <a:endParaRPr lang="en-US" sz="3200" b="1" dirty="0">
                <a:solidFill>
                  <a:schemeClr val="bg1"/>
                </a:solidFill>
                <a:latin typeface="UTM Avo" panose="02040603050506020204" pitchFamily="18" charset="0"/>
              </a:endParaRPr>
            </a:p>
          </p:txBody>
        </p:sp>
      </p:grpSp>
      <p:pic>
        <p:nvPicPr>
          <p:cNvPr id="6" name="Picture 5">
            <a:extLst>
              <a:ext uri="{FF2B5EF4-FFF2-40B4-BE49-F238E27FC236}">
                <a16:creationId xmlns:a16="http://schemas.microsoft.com/office/drawing/2014/main" xmlns="" id="{480E3B68-C188-523C-661D-39D532CE90CA}"/>
              </a:ext>
            </a:extLst>
          </p:cNvPr>
          <p:cNvPicPr>
            <a:picLocks noChangeAspect="1"/>
          </p:cNvPicPr>
          <p:nvPr/>
        </p:nvPicPr>
        <p:blipFill rotWithShape="1">
          <a:blip r:embed="rId2"/>
          <a:srcRect b="10759"/>
          <a:stretch/>
        </p:blipFill>
        <p:spPr>
          <a:xfrm>
            <a:off x="753058" y="1946640"/>
            <a:ext cx="2951195" cy="3511590"/>
          </a:xfrm>
          <a:prstGeom prst="rect">
            <a:avLst/>
          </a:prstGeom>
        </p:spPr>
      </p:pic>
      <p:pic>
        <p:nvPicPr>
          <p:cNvPr id="7" name="Picture 6">
            <a:extLst>
              <a:ext uri="{FF2B5EF4-FFF2-40B4-BE49-F238E27FC236}">
                <a16:creationId xmlns:a16="http://schemas.microsoft.com/office/drawing/2014/main" xmlns="" id="{172424DE-2A79-172E-A31E-317C23D343AD}"/>
              </a:ext>
            </a:extLst>
          </p:cNvPr>
          <p:cNvPicPr>
            <a:picLocks noChangeAspect="1"/>
          </p:cNvPicPr>
          <p:nvPr/>
        </p:nvPicPr>
        <p:blipFill rotWithShape="1">
          <a:blip r:embed="rId3"/>
          <a:srcRect l="-1" r="29117"/>
          <a:stretch/>
        </p:blipFill>
        <p:spPr>
          <a:xfrm>
            <a:off x="4057656" y="1946640"/>
            <a:ext cx="3479153" cy="3511590"/>
          </a:xfrm>
          <a:prstGeom prst="rect">
            <a:avLst/>
          </a:prstGeom>
        </p:spPr>
      </p:pic>
      <p:pic>
        <p:nvPicPr>
          <p:cNvPr id="8" name="Picture 7">
            <a:extLst>
              <a:ext uri="{FF2B5EF4-FFF2-40B4-BE49-F238E27FC236}">
                <a16:creationId xmlns:a16="http://schemas.microsoft.com/office/drawing/2014/main" xmlns="" id="{7F8CB7F2-9270-530A-85A6-0D45B6FB415A}"/>
              </a:ext>
            </a:extLst>
          </p:cNvPr>
          <p:cNvPicPr>
            <a:picLocks noChangeAspect="1"/>
          </p:cNvPicPr>
          <p:nvPr/>
        </p:nvPicPr>
        <p:blipFill>
          <a:blip r:embed="rId4"/>
          <a:stretch>
            <a:fillRect/>
          </a:stretch>
        </p:blipFill>
        <p:spPr>
          <a:xfrm>
            <a:off x="7722252" y="1946640"/>
            <a:ext cx="3567789" cy="3567789"/>
          </a:xfrm>
          <a:prstGeom prst="rect">
            <a:avLst/>
          </a:prstGeom>
        </p:spPr>
      </p:pic>
      <p:sp>
        <p:nvSpPr>
          <p:cNvPr id="9" name="TextBox 8">
            <a:extLst>
              <a:ext uri="{FF2B5EF4-FFF2-40B4-BE49-F238E27FC236}">
                <a16:creationId xmlns:a16="http://schemas.microsoft.com/office/drawing/2014/main" xmlns="" id="{1085F6E0-D2E4-36EB-97D5-196BF403D81D}"/>
              </a:ext>
            </a:extLst>
          </p:cNvPr>
          <p:cNvSpPr txBox="1"/>
          <p:nvPr/>
        </p:nvSpPr>
        <p:spPr>
          <a:xfrm>
            <a:off x="453020" y="5514429"/>
            <a:ext cx="3335208"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hoa hồng</a:t>
            </a:r>
            <a:endParaRPr lang="en-US" sz="3600" b="1"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11D74577-0731-07AD-859B-7817C31EEB5E}"/>
              </a:ext>
            </a:extLst>
          </p:cNvPr>
          <p:cNvSpPr txBox="1"/>
          <p:nvPr/>
        </p:nvSpPr>
        <p:spPr>
          <a:xfrm>
            <a:off x="3933340" y="5514429"/>
            <a:ext cx="3335208"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hoa lan</a:t>
            </a:r>
            <a:endParaRPr lang="en-US" sz="3600" b="1" dirty="0">
              <a:solidFill>
                <a:srgbClr val="0070C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FF49E533-6C47-0388-AE50-23B1832069BC}"/>
              </a:ext>
            </a:extLst>
          </p:cNvPr>
          <p:cNvSpPr txBox="1"/>
          <p:nvPr/>
        </p:nvSpPr>
        <p:spPr>
          <a:xfrm>
            <a:off x="7806227" y="5514429"/>
            <a:ext cx="3335208"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hoa sen</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1023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2000"/>
                                        <p:tgtEl>
                                          <p:spTgt spid="11"/>
                                        </p:tgtEl>
                                      </p:cBhvr>
                                    </p:animEffect>
                                  </p:childTnLst>
                                </p:cTn>
                              </p:par>
                              <p:par>
                                <p:cTn id="31" presetID="21"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tree with green leaves and fruits&#10;&#10;Description automatically generated">
            <a:extLst>
              <a:ext uri="{FF2B5EF4-FFF2-40B4-BE49-F238E27FC236}">
                <a16:creationId xmlns:a16="http://schemas.microsoft.com/office/drawing/2014/main" xmlns="" id="{7FF8E5B7-E53C-1DFF-8F5B-985091BDA3F9}"/>
              </a:ext>
            </a:extLst>
          </p:cNvPr>
          <p:cNvPicPr>
            <a:picLocks noChangeAspect="1"/>
          </p:cNvPicPr>
          <p:nvPr/>
        </p:nvPicPr>
        <p:blipFill>
          <a:blip r:embed="rId2"/>
          <a:stretch>
            <a:fillRect/>
          </a:stretch>
        </p:blipFill>
        <p:spPr>
          <a:xfrm>
            <a:off x="2231318" y="549812"/>
            <a:ext cx="7729363" cy="5758376"/>
          </a:xfrm>
          <a:prstGeom prst="rect">
            <a:avLst/>
          </a:prstGeom>
        </p:spPr>
      </p:pic>
    </p:spTree>
    <p:extLst>
      <p:ext uri="{BB962C8B-B14F-4D97-AF65-F5344CB8AC3E}">
        <p14:creationId xmlns:p14="http://schemas.microsoft.com/office/powerpoint/2010/main" val="1676354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ân bón đầu trâu NPK 15-5-40 ⋆ Vườn Babylon chuyên VTNN">
            <a:extLst>
              <a:ext uri="{FF2B5EF4-FFF2-40B4-BE49-F238E27FC236}">
                <a16:creationId xmlns:a16="http://schemas.microsoft.com/office/drawing/2014/main" xmlns="" id="{B33A820A-4C5E-5C94-AEAD-2365D04705D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667" y="95639"/>
            <a:ext cx="12202790" cy="66667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02F60796-5150-7BA9-AD89-ADAD9FF51ED3}"/>
              </a:ext>
            </a:extLst>
          </p:cNvPr>
          <p:cNvSpPr txBox="1"/>
          <p:nvPr/>
        </p:nvSpPr>
        <p:spPr>
          <a:xfrm>
            <a:off x="356392" y="339471"/>
            <a:ext cx="11568130" cy="6294031"/>
          </a:xfrm>
          <a:prstGeom prst="rect">
            <a:avLst/>
          </a:prstGeom>
          <a:solidFill>
            <a:schemeClr val="bg1">
              <a:alpha val="89000"/>
            </a:schemeClr>
          </a:solidFill>
        </p:spPr>
        <p:txBody>
          <a:bodyPr wrap="square" rtlCol="0">
            <a:spAutoFit/>
          </a:bodyPr>
          <a:lstStyle/>
          <a:p>
            <a:pPr algn="just"/>
            <a:r>
              <a:rPr lang="vi-VN" sz="3100" b="1" dirty="0">
                <a:solidFill>
                  <a:srgbClr val="002060"/>
                </a:solidFill>
                <a:latin typeface="Cambria" panose="02040503050406030204" pitchFamily="18" charset="0"/>
                <a:ea typeface="Cambria" panose="02040503050406030204" pitchFamily="18" charset="0"/>
              </a:rPr>
              <a:t>- Lựa chọn cây để quan sát: </a:t>
            </a:r>
            <a:r>
              <a:rPr lang="vi-VN" sz="3100" dirty="0">
                <a:solidFill>
                  <a:srgbClr val="5BA72B"/>
                </a:solidFill>
                <a:latin typeface="Cambria" panose="02040503050406030204" pitchFamily="18" charset="0"/>
                <a:ea typeface="Cambria" panose="02040503050406030204" pitchFamily="18" charset="0"/>
              </a:rPr>
              <a:t>Cây cà chua</a:t>
            </a:r>
          </a:p>
          <a:p>
            <a:pPr algn="just"/>
            <a:r>
              <a:rPr lang="vi-VN" sz="3100" dirty="0">
                <a:solidFill>
                  <a:srgbClr val="002060"/>
                </a:solidFill>
                <a:latin typeface="Cambria" panose="02040503050406030204" pitchFamily="18" charset="0"/>
                <a:ea typeface="Cambria" panose="02040503050406030204" pitchFamily="18" charset="0"/>
              </a:rPr>
              <a:t>- Quan sát trực tiếp cây ở trường.</a:t>
            </a:r>
          </a:p>
          <a:p>
            <a:pPr algn="just"/>
            <a:r>
              <a:rPr lang="vi-VN" sz="3100" b="1" dirty="0">
                <a:solidFill>
                  <a:srgbClr val="002060"/>
                </a:solidFill>
                <a:latin typeface="Cambria" panose="02040503050406030204" pitchFamily="18" charset="0"/>
                <a:ea typeface="Cambria" panose="02040503050406030204" pitchFamily="18" charset="0"/>
              </a:rPr>
              <a:t>- Sử dụng các giác quan </a:t>
            </a:r>
            <a:r>
              <a:rPr lang="vi-VN" sz="3100" dirty="0">
                <a:solidFill>
                  <a:srgbClr val="002060"/>
                </a:solidFill>
                <a:latin typeface="Cambria" panose="02040503050406030204" pitchFamily="18" charset="0"/>
                <a:ea typeface="Cambria" panose="02040503050406030204" pitchFamily="18" charset="0"/>
              </a:rPr>
              <a:t>(mắt nhìn, tai nghe, mũi ngửi,...) để quan sát cây (quan sát bao quát toàn bộ cây, quan sát chi tiết từng bộ phận; quan sát sự vật, hoạt động có liên quan đến cây).</a:t>
            </a:r>
          </a:p>
          <a:p>
            <a:pPr algn="just"/>
            <a:r>
              <a:rPr lang="vi-VN" sz="3100" dirty="0">
                <a:solidFill>
                  <a:srgbClr val="002060"/>
                </a:solidFill>
                <a:latin typeface="Cambria" panose="02040503050406030204" pitchFamily="18" charset="0"/>
                <a:ea typeface="Cambria" panose="02040503050406030204" pitchFamily="18" charset="0"/>
              </a:rPr>
              <a:t>+ </a:t>
            </a:r>
            <a:r>
              <a:rPr lang="vi-VN" sz="3100" b="1" dirty="0">
                <a:solidFill>
                  <a:srgbClr val="002060"/>
                </a:solidFill>
                <a:latin typeface="Cambria" panose="02040503050406030204" pitchFamily="18" charset="0"/>
                <a:ea typeface="Cambria" panose="02040503050406030204" pitchFamily="18" charset="0"/>
              </a:rPr>
              <a:t>Em nhìn thấy </a:t>
            </a:r>
            <a:r>
              <a:rPr lang="vi-VN" sz="3100" dirty="0">
                <a:solidFill>
                  <a:srgbClr val="002060"/>
                </a:solidFill>
                <a:latin typeface="Cambria" panose="02040503050406030204" pitchFamily="18" charset="0"/>
                <a:ea typeface="Cambria" panose="02040503050406030204" pitchFamily="18" charset="0"/>
              </a:rPr>
              <a:t>hình dáng cây khá thấp, thân thảo, lá nhỏ màu xanh, mỗi cuống lá có nhiều lá nhỏ. Hoa có màu vàng nhạt, bé tí tẹo, nở theo chùm. Quả cà chua bé tí tẹo như hòn bi ve, chín có màu đỏ thẫm, xanh có màu xanh.</a:t>
            </a:r>
          </a:p>
          <a:p>
            <a:pPr algn="just"/>
            <a:r>
              <a:rPr lang="vi-VN" sz="3100" dirty="0">
                <a:solidFill>
                  <a:srgbClr val="002060"/>
                </a:solidFill>
                <a:latin typeface="Cambria" panose="02040503050406030204" pitchFamily="18" charset="0"/>
                <a:ea typeface="Cambria" panose="02040503050406030204" pitchFamily="18" charset="0"/>
              </a:rPr>
              <a:t>+ </a:t>
            </a:r>
            <a:r>
              <a:rPr lang="vi-VN" sz="3100" b="1" dirty="0">
                <a:solidFill>
                  <a:srgbClr val="002060"/>
                </a:solidFill>
                <a:latin typeface="Cambria" panose="02040503050406030204" pitchFamily="18" charset="0"/>
                <a:ea typeface="Cambria" panose="02040503050406030204" pitchFamily="18" charset="0"/>
              </a:rPr>
              <a:t>Em ngửi thấy </a:t>
            </a:r>
            <a:r>
              <a:rPr lang="vi-VN" sz="3100" dirty="0">
                <a:solidFill>
                  <a:srgbClr val="002060"/>
                </a:solidFill>
                <a:latin typeface="Cambria" panose="02040503050406030204" pitchFamily="18" charset="0"/>
                <a:ea typeface="Cambria" panose="02040503050406030204" pitchFamily="18" charset="0"/>
              </a:rPr>
              <a:t>mùi cà chua thơm nhè nhẹ.</a:t>
            </a:r>
          </a:p>
          <a:p>
            <a:pPr algn="just"/>
            <a:r>
              <a:rPr lang="vi-VN" sz="3100" dirty="0">
                <a:solidFill>
                  <a:srgbClr val="002060"/>
                </a:solidFill>
                <a:latin typeface="Cambria" panose="02040503050406030204" pitchFamily="18" charset="0"/>
                <a:ea typeface="Cambria" panose="02040503050406030204" pitchFamily="18" charset="0"/>
              </a:rPr>
              <a:t>+ </a:t>
            </a:r>
            <a:r>
              <a:rPr lang="vi-VN" sz="3100" b="1" dirty="0">
                <a:solidFill>
                  <a:srgbClr val="002060"/>
                </a:solidFill>
                <a:latin typeface="Cambria" panose="02040503050406030204" pitchFamily="18" charset="0"/>
                <a:ea typeface="Cambria" panose="02040503050406030204" pitchFamily="18" charset="0"/>
              </a:rPr>
              <a:t>Em nếm được </a:t>
            </a:r>
            <a:r>
              <a:rPr lang="vi-VN" sz="3100" dirty="0">
                <a:solidFill>
                  <a:srgbClr val="002060"/>
                </a:solidFill>
                <a:latin typeface="Cambria" panose="02040503050406030204" pitchFamily="18" charset="0"/>
                <a:ea typeface="Cambria" panose="02040503050406030204" pitchFamily="18" charset="0"/>
              </a:rPr>
              <a:t>vị của quả cà chua: chua nhẹ</a:t>
            </a:r>
          </a:p>
          <a:p>
            <a:pPr algn="just"/>
            <a:r>
              <a:rPr lang="vi-VN" sz="3100" dirty="0">
                <a:solidFill>
                  <a:srgbClr val="002060"/>
                </a:solidFill>
                <a:latin typeface="Cambria" panose="02040503050406030204" pitchFamily="18" charset="0"/>
                <a:ea typeface="Cambria" panose="02040503050406030204" pitchFamily="18" charset="0"/>
              </a:rPr>
              <a:t>+ </a:t>
            </a:r>
            <a:r>
              <a:rPr lang="vi-VN" sz="3100" b="1" dirty="0">
                <a:solidFill>
                  <a:srgbClr val="002060"/>
                </a:solidFill>
                <a:latin typeface="Cambria" panose="02040503050406030204" pitchFamily="18" charset="0"/>
                <a:ea typeface="Cambria" panose="02040503050406030204" pitchFamily="18" charset="0"/>
              </a:rPr>
              <a:t>Chạm tay vào, em thấy </a:t>
            </a:r>
            <a:r>
              <a:rPr lang="vi-VN" sz="3100" dirty="0">
                <a:solidFill>
                  <a:srgbClr val="002060"/>
                </a:solidFill>
                <a:latin typeface="Cambria" panose="02040503050406030204" pitchFamily="18" charset="0"/>
                <a:ea typeface="Cambria" panose="02040503050406030204" pitchFamily="18" charset="0"/>
              </a:rPr>
              <a:t>thân cây mềm, mọng nước. Lá cây có nhiều lông tơ nhỏ. Quả mọng, bóng mượt.</a:t>
            </a:r>
            <a:endParaRPr lang="en-US" sz="31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7376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B381B5A-034F-A510-1BE9-A648BB7B05D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E85DEB7E-F226-3486-D60F-011C0B237730}"/>
              </a:ext>
            </a:extLst>
          </p:cNvPr>
          <p:cNvSpPr txBox="1"/>
          <p:nvPr/>
        </p:nvSpPr>
        <p:spPr>
          <a:xfrm>
            <a:off x="1427585" y="758797"/>
            <a:ext cx="10368871" cy="584775"/>
          </a:xfrm>
          <a:prstGeom prst="rect">
            <a:avLst/>
          </a:prstGeom>
          <a:noFill/>
        </p:spPr>
        <p:txBody>
          <a:bodyPr wrap="square" rtlCol="0">
            <a:spAutoFit/>
          </a:bodyPr>
          <a:lstStyle/>
          <a:p>
            <a:r>
              <a:rPr lang="vi-VN" sz="3200" b="1" dirty="0">
                <a:solidFill>
                  <a:srgbClr val="A13E16"/>
                </a:solidFill>
                <a:latin typeface="Cambria" panose="02040503050406030204" pitchFamily="18" charset="0"/>
                <a:ea typeface="Cambria" panose="02040503050406030204" pitchFamily="18" charset="0"/>
              </a:rPr>
              <a:t>2</a:t>
            </a:r>
            <a:r>
              <a:rPr lang="en-US" sz="3200" b="1" dirty="0">
                <a:solidFill>
                  <a:srgbClr val="A13E16"/>
                </a:solidFill>
                <a:latin typeface="Cambria" panose="02040503050406030204" pitchFamily="18" charset="0"/>
                <a:ea typeface="Cambria" panose="02040503050406030204" pitchFamily="18" charset="0"/>
              </a:rPr>
              <a:t>. Quan </a:t>
            </a:r>
            <a:r>
              <a:rPr lang="en-US" sz="3200" b="1" dirty="0" err="1">
                <a:solidFill>
                  <a:srgbClr val="A13E16"/>
                </a:solidFill>
                <a:latin typeface="Cambria" panose="02040503050406030204" pitchFamily="18" charset="0"/>
                <a:ea typeface="Cambria" panose="02040503050406030204" pitchFamily="18" charset="0"/>
              </a:rPr>
              <a:t>sát</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và</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ghi</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chép</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kết</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quả</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quan</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sát</a:t>
            </a:r>
            <a:r>
              <a:rPr lang="en-US" sz="3200" b="1" dirty="0">
                <a:solidFill>
                  <a:srgbClr val="A13E16"/>
                </a:solidFill>
                <a:latin typeface="Cambria" panose="02040503050406030204" pitchFamily="18" charset="0"/>
                <a:ea typeface="Cambria" panose="02040503050406030204" pitchFamily="18" charset="0"/>
              </a:rPr>
              <a:t>. </a:t>
            </a:r>
          </a:p>
        </p:txBody>
      </p:sp>
      <p:pic>
        <p:nvPicPr>
          <p:cNvPr id="4" name="Picture 3">
            <a:extLst>
              <a:ext uri="{FF2B5EF4-FFF2-40B4-BE49-F238E27FC236}">
                <a16:creationId xmlns:a16="http://schemas.microsoft.com/office/drawing/2014/main" xmlns="" id="{26AB299F-34A6-8A34-242B-F2A3221FD11A}"/>
              </a:ext>
            </a:extLst>
          </p:cNvPr>
          <p:cNvPicPr>
            <a:picLocks noChangeAspect="1"/>
          </p:cNvPicPr>
          <p:nvPr/>
        </p:nvPicPr>
        <p:blipFill>
          <a:blip r:embed="rId2"/>
          <a:stretch>
            <a:fillRect/>
          </a:stretch>
        </p:blipFill>
        <p:spPr>
          <a:xfrm>
            <a:off x="605626" y="1689226"/>
            <a:ext cx="10702721" cy="2490888"/>
          </a:xfrm>
          <a:prstGeom prst="rect">
            <a:avLst/>
          </a:prstGeom>
        </p:spPr>
      </p:pic>
      <p:pic>
        <p:nvPicPr>
          <p:cNvPr id="6" name="图片 22">
            <a:extLst>
              <a:ext uri="{FF2B5EF4-FFF2-40B4-BE49-F238E27FC236}">
                <a16:creationId xmlns:a16="http://schemas.microsoft.com/office/drawing/2014/main" xmlns="" id="{04DE71F7-9CFC-7D62-C1AB-FFBD9C996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3075" y="3861300"/>
            <a:ext cx="3129000" cy="3129000"/>
          </a:xfrm>
          <a:prstGeom prst="rect">
            <a:avLst/>
          </a:prstGeom>
        </p:spPr>
      </p:pic>
    </p:spTree>
    <p:extLst>
      <p:ext uri="{BB962C8B-B14F-4D97-AF65-F5344CB8AC3E}">
        <p14:creationId xmlns:p14="http://schemas.microsoft.com/office/powerpoint/2010/main" val="274232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174247B7-A2BA-1B86-023E-AF14C6D2E55A}"/>
              </a:ext>
            </a:extLst>
          </p:cNvPr>
          <p:cNvGraphicFramePr>
            <a:graphicFrameLocks noGrp="1"/>
          </p:cNvGraphicFramePr>
          <p:nvPr>
            <p:extLst>
              <p:ext uri="{D42A27DB-BD31-4B8C-83A1-F6EECF244321}">
                <p14:modId xmlns:p14="http://schemas.microsoft.com/office/powerpoint/2010/main" val="59189203"/>
              </p:ext>
            </p:extLst>
          </p:nvPr>
        </p:nvGraphicFramePr>
        <p:xfrm>
          <a:off x="531845" y="671804"/>
          <a:ext cx="10991457" cy="5216689"/>
        </p:xfrm>
        <a:graphic>
          <a:graphicData uri="http://schemas.openxmlformats.org/drawingml/2006/table">
            <a:tbl>
              <a:tblPr firstRow="1" bandRow="1">
                <a:tableStyleId>{D7AC3CCA-C797-4891-BE02-D94E43425B78}</a:tableStyleId>
              </a:tblPr>
              <a:tblGrid>
                <a:gridCol w="998375">
                  <a:extLst>
                    <a:ext uri="{9D8B030D-6E8A-4147-A177-3AD203B41FA5}">
                      <a16:colId xmlns:a16="http://schemas.microsoft.com/office/drawing/2014/main" xmlns="" val="1628413929"/>
                    </a:ext>
                  </a:extLst>
                </a:gridCol>
                <a:gridCol w="802433">
                  <a:extLst>
                    <a:ext uri="{9D8B030D-6E8A-4147-A177-3AD203B41FA5}">
                      <a16:colId xmlns:a16="http://schemas.microsoft.com/office/drawing/2014/main" xmlns="" val="250628296"/>
                    </a:ext>
                  </a:extLst>
                </a:gridCol>
                <a:gridCol w="914400">
                  <a:extLst>
                    <a:ext uri="{9D8B030D-6E8A-4147-A177-3AD203B41FA5}">
                      <a16:colId xmlns:a16="http://schemas.microsoft.com/office/drawing/2014/main" xmlns="" val="1887134265"/>
                    </a:ext>
                  </a:extLst>
                </a:gridCol>
                <a:gridCol w="1166327">
                  <a:extLst>
                    <a:ext uri="{9D8B030D-6E8A-4147-A177-3AD203B41FA5}">
                      <a16:colId xmlns:a16="http://schemas.microsoft.com/office/drawing/2014/main" xmlns="" val="2023179563"/>
                    </a:ext>
                  </a:extLst>
                </a:gridCol>
                <a:gridCol w="951722">
                  <a:extLst>
                    <a:ext uri="{9D8B030D-6E8A-4147-A177-3AD203B41FA5}">
                      <a16:colId xmlns:a16="http://schemas.microsoft.com/office/drawing/2014/main" xmlns="" val="942091814"/>
                    </a:ext>
                  </a:extLst>
                </a:gridCol>
                <a:gridCol w="1530220">
                  <a:extLst>
                    <a:ext uri="{9D8B030D-6E8A-4147-A177-3AD203B41FA5}">
                      <a16:colId xmlns:a16="http://schemas.microsoft.com/office/drawing/2014/main" xmlns="" val="1028087749"/>
                    </a:ext>
                  </a:extLst>
                </a:gridCol>
                <a:gridCol w="1511560">
                  <a:extLst>
                    <a:ext uri="{9D8B030D-6E8A-4147-A177-3AD203B41FA5}">
                      <a16:colId xmlns:a16="http://schemas.microsoft.com/office/drawing/2014/main" xmlns="" val="1246132263"/>
                    </a:ext>
                  </a:extLst>
                </a:gridCol>
                <a:gridCol w="1772816">
                  <a:extLst>
                    <a:ext uri="{9D8B030D-6E8A-4147-A177-3AD203B41FA5}">
                      <a16:colId xmlns:a16="http://schemas.microsoft.com/office/drawing/2014/main" xmlns="" val="173294937"/>
                    </a:ext>
                  </a:extLst>
                </a:gridCol>
                <a:gridCol w="1343604">
                  <a:extLst>
                    <a:ext uri="{9D8B030D-6E8A-4147-A177-3AD203B41FA5}">
                      <a16:colId xmlns:a16="http://schemas.microsoft.com/office/drawing/2014/main" xmlns="" val="2489327757"/>
                    </a:ext>
                  </a:extLst>
                </a:gridCol>
              </a:tblGrid>
              <a:tr h="1511591">
                <a:tc gridSpan="3">
                  <a:txBody>
                    <a:bodyPr/>
                    <a:lstStyle/>
                    <a:p>
                      <a:pPr algn="ctr"/>
                      <a:r>
                        <a:rPr lang="vi-VN" sz="2500" dirty="0">
                          <a:latin typeface="Cambria" panose="02040503050406030204" pitchFamily="18" charset="0"/>
                          <a:ea typeface="Cambria" panose="02040503050406030204" pitchFamily="18" charset="0"/>
                        </a:rPr>
                        <a:t>Đặc điểm bao quát </a:t>
                      </a:r>
                      <a:endParaRPr lang="en-US" sz="25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c gridSpan="5">
                  <a:txBody>
                    <a:bodyPr/>
                    <a:lstStyle/>
                    <a:p>
                      <a:pPr algn="ctr"/>
                      <a:r>
                        <a:rPr lang="vi-VN" sz="2500" dirty="0">
                          <a:latin typeface="Cambria" panose="02040503050406030204" pitchFamily="18" charset="0"/>
                          <a:ea typeface="Cambria" panose="02040503050406030204" pitchFamily="18" charset="0"/>
                        </a:rPr>
                        <a:t>Đặc điểm từng bộ phận</a:t>
                      </a:r>
                      <a:endParaRPr lang="en-US" sz="25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c>
                  <a:txBody>
                    <a:bodyPr/>
                    <a:lstStyle/>
                    <a:p>
                      <a:pPr algn="ctr"/>
                      <a:r>
                        <a:rPr lang="vi-VN" sz="2500" dirty="0">
                          <a:latin typeface="Cambria" panose="02040503050406030204" pitchFamily="18" charset="0"/>
                          <a:ea typeface="Cambria" panose="02040503050406030204" pitchFamily="18" charset="0"/>
                        </a:rPr>
                        <a:t>Sự vật có liên quan</a:t>
                      </a:r>
                      <a:endParaRPr lang="en-US" sz="25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xmlns="" val="1200410781"/>
                  </a:ext>
                </a:extLst>
              </a:tr>
              <a:tr h="946658">
                <a:tc>
                  <a:txBody>
                    <a:bodyPr/>
                    <a:lstStyle/>
                    <a:p>
                      <a:pPr algn="ctr"/>
                      <a:r>
                        <a:rPr lang="vi-VN" sz="2500" b="1" dirty="0">
                          <a:solidFill>
                            <a:srgbClr val="5BA72B"/>
                          </a:solidFill>
                          <a:latin typeface="Cambria" panose="02040503050406030204" pitchFamily="18" charset="0"/>
                          <a:ea typeface="Cambria" panose="02040503050406030204" pitchFamily="18" charset="0"/>
                        </a:rPr>
                        <a:t>Hình dáng</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Tán lá </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Độ cao</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Thân </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Cành </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lá </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Hoa </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Quả </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Hòn bi ve</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xmlns="" val="690537658"/>
                  </a:ext>
                </a:extLst>
              </a:tr>
              <a:tr h="2546691">
                <a:tc>
                  <a:txBody>
                    <a:bodyPr/>
                    <a:lstStyle/>
                    <a:p>
                      <a:pPr algn="ctr"/>
                      <a:r>
                        <a:rPr lang="en-US" sz="2500" dirty="0" err="1">
                          <a:latin typeface="Cambria" panose="02040503050406030204" pitchFamily="18" charset="0"/>
                          <a:ea typeface="Cambria" panose="02040503050406030204" pitchFamily="18" charset="0"/>
                        </a:rPr>
                        <a:t>Thấp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bé</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nhiều</a:t>
                      </a:r>
                      <a:r>
                        <a:rPr lang="vi-VN" sz="2500" dirty="0">
                          <a:latin typeface="Cambria" panose="02040503050406030204" pitchFamily="18" charset="0"/>
                          <a:ea typeface="Cambria" panose="02040503050406030204" pitchFamily="18" charset="0"/>
                        </a:rPr>
                        <a:t> cành</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vi-VN" sz="2500" dirty="0">
                          <a:latin typeface="Cambria" panose="02040503050406030204" pitchFamily="18" charset="0"/>
                          <a:ea typeface="Cambria" panose="02040503050406030204" pitchFamily="18" charset="0"/>
                        </a:rPr>
                        <a:t>Hẹp</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vi-VN" sz="2500" dirty="0">
                          <a:latin typeface="Cambria" panose="02040503050406030204" pitchFamily="18" charset="0"/>
                          <a:ea typeface="Cambria" panose="02040503050406030204" pitchFamily="18" charset="0"/>
                        </a:rPr>
                        <a:t>60 – 70 cm</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vi-VN" sz="2500" dirty="0">
                          <a:latin typeface="Cambria" panose="02040503050406030204" pitchFamily="18" charset="0"/>
                          <a:ea typeface="Cambria" panose="02040503050406030204" pitchFamily="18" charset="0"/>
                        </a:rPr>
                        <a:t>Cong, mềm, mọng nước</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vi-VN" sz="2500" dirty="0">
                          <a:latin typeface="Cambria" panose="02040503050406030204" pitchFamily="18" charset="0"/>
                          <a:ea typeface="Cambria" panose="02040503050406030204" pitchFamily="18" charset="0"/>
                        </a:rPr>
                        <a:t>Mỏng, yếu</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500" dirty="0">
                          <a:latin typeface="Cambria" panose="02040503050406030204" pitchFamily="18" charset="0"/>
                          <a:ea typeface="Cambria" panose="02040503050406030204" pitchFamily="18" charset="0"/>
                        </a:rPr>
                        <a:t>Nhỏ, màu xanh, hình răng cưa, có nhiều lông tơ.</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en-US" sz="2500" dirty="0" err="1">
                          <a:latin typeface="Cambria" panose="02040503050406030204" pitchFamily="18" charset="0"/>
                          <a:ea typeface="Cambria" panose="02040503050406030204" pitchFamily="18" charset="0"/>
                        </a:rPr>
                        <a:t>Nhỏ</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nhạt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nở</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theo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chùm</a:t>
                      </a:r>
                      <a:r>
                        <a:rPr lang="en-US" sz="2500" dirty="0">
                          <a:latin typeface="Cambria" panose="02040503050406030204" pitchFamily="18" charset="0"/>
                          <a:ea typeface="Cambria" panose="02040503050406030204" pitchFamily="18" charset="0"/>
                        </a:rPr>
                        <a:t>.</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500" dirty="0">
                          <a:latin typeface="Cambria" panose="02040503050406030204" pitchFamily="18" charset="0"/>
                          <a:ea typeface="Cambria" panose="02040503050406030204" pitchFamily="18" charset="0"/>
                        </a:rPr>
                        <a:t>Nhỏ, mọng nước, vị chua nhẹ, chín có màu đỏ, xanh có màu xanh.</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vi-VN" sz="2500" dirty="0">
                          <a:latin typeface="Cambria" panose="02040503050406030204" pitchFamily="18" charset="0"/>
                          <a:ea typeface="Cambria" panose="02040503050406030204" pitchFamily="18" charset="0"/>
                        </a:rPr>
                        <a:t>Quả cà chua bé tẹo như hòn bi ve.</a:t>
                      </a:r>
                      <a:endParaRPr lang="en-US" sz="2500" dirty="0">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xmlns="" val="513043178"/>
                  </a:ext>
                </a:extLst>
              </a:tr>
            </a:tbl>
          </a:graphicData>
        </a:graphic>
      </p:graphicFrame>
    </p:spTree>
    <p:extLst>
      <p:ext uri="{BB962C8B-B14F-4D97-AF65-F5344CB8AC3E}">
        <p14:creationId xmlns:p14="http://schemas.microsoft.com/office/powerpoint/2010/main" val="79198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6213" y="720590"/>
            <a:ext cx="2351927" cy="369332"/>
          </a:xfrm>
          <a:prstGeom prst="rect">
            <a:avLst/>
          </a:prstGeom>
        </p:spPr>
        <p:txBody>
          <a:bodyPr wrap="none">
            <a:spAutoFit/>
          </a:bodyPr>
          <a:lstStyle/>
          <a:p>
            <a:pPr algn="ctr"/>
            <a:r>
              <a:rPr lang="en-US" b="1" dirty="0" smtClean="0">
                <a:solidFill>
                  <a:srgbClr val="000000"/>
                </a:solidFill>
                <a:latin typeface="Cambria" panose="02040503050406030204" pitchFamily="18" charset="0"/>
                <a:ea typeface="Cambria" panose="02040503050406030204" pitchFamily="18" charset="0"/>
              </a:rPr>
              <a:t>* </a:t>
            </a:r>
            <a:r>
              <a:rPr lang="vi-VN" b="1" dirty="0" smtClean="0">
                <a:solidFill>
                  <a:srgbClr val="000000"/>
                </a:solidFill>
                <a:latin typeface="Cambria" panose="02040503050406030204" pitchFamily="18" charset="0"/>
                <a:ea typeface="Cambria" panose="02040503050406030204" pitchFamily="18" charset="0"/>
              </a:rPr>
              <a:t>Đặc </a:t>
            </a:r>
            <a:r>
              <a:rPr lang="vi-VN" b="1" dirty="0">
                <a:solidFill>
                  <a:srgbClr val="000000"/>
                </a:solidFill>
                <a:latin typeface="Cambria" panose="02040503050406030204" pitchFamily="18" charset="0"/>
                <a:ea typeface="Cambria" panose="02040503050406030204" pitchFamily="18" charset="0"/>
              </a:rPr>
              <a:t>điểm bao quát </a:t>
            </a:r>
            <a:endParaRPr lang="en-US" dirty="0">
              <a:effectLst/>
            </a:endParaRPr>
          </a:p>
        </p:txBody>
      </p:sp>
      <p:sp>
        <p:nvSpPr>
          <p:cNvPr id="3" name="Rectangle 2"/>
          <p:cNvSpPr/>
          <p:nvPr/>
        </p:nvSpPr>
        <p:spPr>
          <a:xfrm>
            <a:off x="2198642" y="1232654"/>
            <a:ext cx="1467068" cy="369332"/>
          </a:xfrm>
          <a:prstGeom prst="rect">
            <a:avLst/>
          </a:prstGeom>
        </p:spPr>
        <p:txBody>
          <a:bodyPr wrap="none">
            <a:spAutoFit/>
          </a:bodyPr>
          <a:lstStyle/>
          <a:p>
            <a:pPr algn="ctr"/>
            <a:r>
              <a:rPr lang="en-US" b="1" dirty="0" smtClean="0">
                <a:solidFill>
                  <a:srgbClr val="5BA72B"/>
                </a:solidFill>
                <a:latin typeface="Cambria" panose="02040503050406030204" pitchFamily="18" charset="0"/>
                <a:ea typeface="Cambria" panose="02040503050406030204" pitchFamily="18" charset="0"/>
              </a:rPr>
              <a:t>- </a:t>
            </a:r>
            <a:r>
              <a:rPr lang="vi-VN" b="1" dirty="0" smtClean="0">
                <a:solidFill>
                  <a:srgbClr val="5BA72B"/>
                </a:solidFill>
                <a:latin typeface="Cambria" panose="02040503050406030204" pitchFamily="18" charset="0"/>
                <a:ea typeface="Cambria" panose="02040503050406030204" pitchFamily="18" charset="0"/>
              </a:rPr>
              <a:t>Hình dáng:</a:t>
            </a:r>
            <a:endParaRPr lang="en-US" dirty="0">
              <a:effectLst/>
            </a:endParaRPr>
          </a:p>
        </p:txBody>
      </p:sp>
      <p:sp>
        <p:nvSpPr>
          <p:cNvPr id="4" name="Rectangle 3"/>
          <p:cNvSpPr/>
          <p:nvPr/>
        </p:nvSpPr>
        <p:spPr>
          <a:xfrm>
            <a:off x="2198642" y="1744718"/>
            <a:ext cx="1067536" cy="369332"/>
          </a:xfrm>
          <a:prstGeom prst="rect">
            <a:avLst/>
          </a:prstGeom>
        </p:spPr>
        <p:txBody>
          <a:bodyPr wrap="none">
            <a:spAutoFit/>
          </a:bodyPr>
          <a:lstStyle/>
          <a:p>
            <a:pPr algn="ctr"/>
            <a:r>
              <a:rPr lang="en-US" b="1" dirty="0" smtClean="0">
                <a:solidFill>
                  <a:srgbClr val="5BA72B"/>
                </a:solidFill>
                <a:latin typeface="Cambria" panose="02040503050406030204" pitchFamily="18" charset="0"/>
                <a:ea typeface="Cambria" panose="02040503050406030204" pitchFamily="18" charset="0"/>
              </a:rPr>
              <a:t>- </a:t>
            </a:r>
            <a:r>
              <a:rPr lang="vi-VN" b="1" dirty="0" smtClean="0">
                <a:solidFill>
                  <a:srgbClr val="5BA72B"/>
                </a:solidFill>
                <a:latin typeface="Cambria" panose="02040503050406030204" pitchFamily="18" charset="0"/>
                <a:ea typeface="Cambria" panose="02040503050406030204" pitchFamily="18" charset="0"/>
              </a:rPr>
              <a:t>Tán lá</a:t>
            </a:r>
            <a:r>
              <a:rPr lang="en-US" b="1" dirty="0" smtClean="0">
                <a:solidFill>
                  <a:srgbClr val="5BA72B"/>
                </a:solidFill>
                <a:latin typeface="Cambria" panose="02040503050406030204" pitchFamily="18" charset="0"/>
                <a:ea typeface="Cambria" panose="02040503050406030204" pitchFamily="18" charset="0"/>
              </a:rPr>
              <a:t>:</a:t>
            </a:r>
            <a:r>
              <a:rPr lang="vi-VN" b="1" dirty="0" smtClean="0">
                <a:solidFill>
                  <a:srgbClr val="5BA72B"/>
                </a:solidFill>
                <a:latin typeface="Cambria" panose="02040503050406030204" pitchFamily="18" charset="0"/>
                <a:ea typeface="Cambria" panose="02040503050406030204" pitchFamily="18" charset="0"/>
              </a:rPr>
              <a:t> </a:t>
            </a:r>
            <a:endParaRPr lang="en-US" dirty="0">
              <a:effectLst/>
            </a:endParaRPr>
          </a:p>
        </p:txBody>
      </p:sp>
      <p:sp>
        <p:nvSpPr>
          <p:cNvPr id="5" name="Rectangle 4"/>
          <p:cNvSpPr/>
          <p:nvPr/>
        </p:nvSpPr>
        <p:spPr>
          <a:xfrm>
            <a:off x="2220090" y="2256782"/>
            <a:ext cx="1024640" cy="369332"/>
          </a:xfrm>
          <a:prstGeom prst="rect">
            <a:avLst/>
          </a:prstGeom>
        </p:spPr>
        <p:txBody>
          <a:bodyPr wrap="none">
            <a:spAutoFit/>
          </a:bodyPr>
          <a:lstStyle/>
          <a:p>
            <a:pPr algn="ctr"/>
            <a:r>
              <a:rPr lang="en-US" b="1" dirty="0" smtClean="0">
                <a:solidFill>
                  <a:srgbClr val="5BA72B"/>
                </a:solidFill>
                <a:latin typeface="Cambria" panose="02040503050406030204" pitchFamily="18" charset="0"/>
                <a:ea typeface="Cambria" panose="02040503050406030204" pitchFamily="18" charset="0"/>
              </a:rPr>
              <a:t>- </a:t>
            </a:r>
            <a:r>
              <a:rPr lang="vi-VN" b="1" dirty="0" smtClean="0">
                <a:solidFill>
                  <a:srgbClr val="5BA72B"/>
                </a:solidFill>
                <a:latin typeface="Cambria" panose="02040503050406030204" pitchFamily="18" charset="0"/>
                <a:ea typeface="Cambria" panose="02040503050406030204" pitchFamily="18" charset="0"/>
              </a:rPr>
              <a:t>Độ </a:t>
            </a:r>
            <a:r>
              <a:rPr lang="vi-VN" b="1" dirty="0">
                <a:solidFill>
                  <a:srgbClr val="5BA72B"/>
                </a:solidFill>
                <a:latin typeface="Cambria" panose="02040503050406030204" pitchFamily="18" charset="0"/>
                <a:ea typeface="Cambria" panose="02040503050406030204" pitchFamily="18" charset="0"/>
              </a:rPr>
              <a:t>cao</a:t>
            </a:r>
            <a:endParaRPr lang="en-US" dirty="0">
              <a:effectLst/>
            </a:endParaRPr>
          </a:p>
        </p:txBody>
      </p:sp>
      <p:sp>
        <p:nvSpPr>
          <p:cNvPr id="6" name="Rectangle 5"/>
          <p:cNvSpPr/>
          <p:nvPr/>
        </p:nvSpPr>
        <p:spPr>
          <a:xfrm>
            <a:off x="1756212" y="2768846"/>
            <a:ext cx="3657036" cy="376690"/>
          </a:xfrm>
          <a:prstGeom prst="rect">
            <a:avLst/>
          </a:prstGeom>
        </p:spPr>
        <p:txBody>
          <a:bodyPr wrap="square">
            <a:spAutoFit/>
          </a:bodyPr>
          <a:lstStyle/>
          <a:p>
            <a:r>
              <a:rPr lang="en-US" b="1" dirty="0" smtClean="0">
                <a:solidFill>
                  <a:srgbClr val="000000"/>
                </a:solidFill>
                <a:latin typeface="Cambria" panose="02040503050406030204" pitchFamily="18" charset="0"/>
                <a:ea typeface="Cambria" panose="02040503050406030204" pitchFamily="18" charset="0"/>
              </a:rPr>
              <a:t>* </a:t>
            </a:r>
            <a:r>
              <a:rPr lang="vi-VN" b="1" dirty="0" smtClean="0">
                <a:solidFill>
                  <a:srgbClr val="000000"/>
                </a:solidFill>
                <a:latin typeface="Cambria" panose="02040503050406030204" pitchFamily="18" charset="0"/>
                <a:ea typeface="Cambria" panose="02040503050406030204" pitchFamily="18" charset="0"/>
              </a:rPr>
              <a:t>Đặc </a:t>
            </a:r>
            <a:r>
              <a:rPr lang="vi-VN" b="1" dirty="0">
                <a:solidFill>
                  <a:srgbClr val="000000"/>
                </a:solidFill>
                <a:latin typeface="Cambria" panose="02040503050406030204" pitchFamily="18" charset="0"/>
                <a:ea typeface="Cambria" panose="02040503050406030204" pitchFamily="18" charset="0"/>
              </a:rPr>
              <a:t>điểm </a:t>
            </a:r>
            <a:r>
              <a:rPr lang="en-US" b="1" dirty="0" err="1" smtClean="0">
                <a:solidFill>
                  <a:srgbClr val="000000"/>
                </a:solidFill>
                <a:latin typeface="Cambria" panose="02040503050406030204" pitchFamily="18" charset="0"/>
                <a:ea typeface="Cambria" panose="02040503050406030204" pitchFamily="18" charset="0"/>
              </a:rPr>
              <a:t>từng</a:t>
            </a:r>
            <a:r>
              <a:rPr lang="en-US" b="1" dirty="0" smtClean="0">
                <a:solidFill>
                  <a:srgbClr val="000000"/>
                </a:solidFill>
                <a:latin typeface="Cambria" panose="02040503050406030204" pitchFamily="18" charset="0"/>
                <a:ea typeface="Cambria" panose="02040503050406030204" pitchFamily="18" charset="0"/>
              </a:rPr>
              <a:t> </a:t>
            </a:r>
            <a:r>
              <a:rPr lang="en-US" b="1" dirty="0" err="1" smtClean="0">
                <a:solidFill>
                  <a:srgbClr val="000000"/>
                </a:solidFill>
                <a:latin typeface="Cambria" panose="02040503050406030204" pitchFamily="18" charset="0"/>
                <a:ea typeface="Cambria" panose="02040503050406030204" pitchFamily="18" charset="0"/>
              </a:rPr>
              <a:t>bộ</a:t>
            </a:r>
            <a:r>
              <a:rPr lang="en-US" b="1" dirty="0" smtClean="0">
                <a:solidFill>
                  <a:srgbClr val="000000"/>
                </a:solidFill>
                <a:latin typeface="Cambria" panose="02040503050406030204" pitchFamily="18" charset="0"/>
                <a:ea typeface="Cambria" panose="02040503050406030204" pitchFamily="18" charset="0"/>
              </a:rPr>
              <a:t> </a:t>
            </a:r>
            <a:r>
              <a:rPr lang="en-US" b="1" dirty="0" err="1" smtClean="0">
                <a:solidFill>
                  <a:srgbClr val="000000"/>
                </a:solidFill>
                <a:latin typeface="Cambria" panose="02040503050406030204" pitchFamily="18" charset="0"/>
                <a:ea typeface="Cambria" panose="02040503050406030204" pitchFamily="18" charset="0"/>
              </a:rPr>
              <a:t>phận</a:t>
            </a:r>
            <a:endParaRPr lang="en-US" dirty="0">
              <a:effectLst/>
            </a:endParaRPr>
          </a:p>
        </p:txBody>
      </p:sp>
      <p:sp>
        <p:nvSpPr>
          <p:cNvPr id="7" name="Rectangle 6"/>
          <p:cNvSpPr/>
          <p:nvPr/>
        </p:nvSpPr>
        <p:spPr>
          <a:xfrm>
            <a:off x="2129520" y="3145536"/>
            <a:ext cx="965329" cy="369332"/>
          </a:xfrm>
          <a:prstGeom prst="rect">
            <a:avLst/>
          </a:prstGeom>
        </p:spPr>
        <p:txBody>
          <a:bodyPr wrap="none">
            <a:spAutoFit/>
          </a:bodyPr>
          <a:lstStyle/>
          <a:p>
            <a:pPr algn="ctr"/>
            <a:r>
              <a:rPr lang="en-US" b="1" dirty="0" smtClean="0">
                <a:solidFill>
                  <a:srgbClr val="5BA72B"/>
                </a:solidFill>
                <a:latin typeface="Cambria" panose="02040503050406030204" pitchFamily="18" charset="0"/>
                <a:ea typeface="Cambria" panose="02040503050406030204" pitchFamily="18" charset="0"/>
              </a:rPr>
              <a:t> - </a:t>
            </a:r>
            <a:r>
              <a:rPr lang="vi-VN" b="1" dirty="0" smtClean="0">
                <a:solidFill>
                  <a:srgbClr val="5BA72B"/>
                </a:solidFill>
                <a:latin typeface="Cambria" panose="02040503050406030204" pitchFamily="18" charset="0"/>
                <a:ea typeface="Cambria" panose="02040503050406030204" pitchFamily="18" charset="0"/>
              </a:rPr>
              <a:t>Thân </a:t>
            </a:r>
            <a:endParaRPr lang="en-US" dirty="0">
              <a:effectLst/>
            </a:endParaRPr>
          </a:p>
        </p:txBody>
      </p:sp>
      <p:sp>
        <p:nvSpPr>
          <p:cNvPr id="8" name="Rectangle 7"/>
          <p:cNvSpPr/>
          <p:nvPr/>
        </p:nvSpPr>
        <p:spPr>
          <a:xfrm>
            <a:off x="2155169" y="3615666"/>
            <a:ext cx="899606" cy="369332"/>
          </a:xfrm>
          <a:prstGeom prst="rect">
            <a:avLst/>
          </a:prstGeom>
        </p:spPr>
        <p:txBody>
          <a:bodyPr wrap="none">
            <a:spAutoFit/>
          </a:bodyPr>
          <a:lstStyle/>
          <a:p>
            <a:pPr algn="ctr"/>
            <a:r>
              <a:rPr lang="en-US" b="1" dirty="0" smtClean="0">
                <a:solidFill>
                  <a:srgbClr val="5BA72B"/>
                </a:solidFill>
                <a:latin typeface="Cambria" panose="02040503050406030204" pitchFamily="18" charset="0"/>
                <a:ea typeface="Cambria" panose="02040503050406030204" pitchFamily="18" charset="0"/>
              </a:rPr>
              <a:t>- </a:t>
            </a:r>
            <a:r>
              <a:rPr lang="vi-VN" b="1" dirty="0" smtClean="0">
                <a:solidFill>
                  <a:srgbClr val="5BA72B"/>
                </a:solidFill>
                <a:latin typeface="Cambria" panose="02040503050406030204" pitchFamily="18" charset="0"/>
                <a:ea typeface="Cambria" panose="02040503050406030204" pitchFamily="18" charset="0"/>
              </a:rPr>
              <a:t>Cành </a:t>
            </a:r>
            <a:endParaRPr lang="en-US" dirty="0">
              <a:effectLst/>
            </a:endParaRPr>
          </a:p>
        </p:txBody>
      </p:sp>
      <p:sp>
        <p:nvSpPr>
          <p:cNvPr id="9" name="Rectangle 8"/>
          <p:cNvSpPr/>
          <p:nvPr/>
        </p:nvSpPr>
        <p:spPr>
          <a:xfrm>
            <a:off x="2133721" y="4120372"/>
            <a:ext cx="559769" cy="369332"/>
          </a:xfrm>
          <a:prstGeom prst="rect">
            <a:avLst/>
          </a:prstGeom>
        </p:spPr>
        <p:txBody>
          <a:bodyPr wrap="none">
            <a:spAutoFit/>
          </a:bodyPr>
          <a:lstStyle/>
          <a:p>
            <a:pPr algn="ctr"/>
            <a:r>
              <a:rPr lang="en-US" b="1" dirty="0" smtClean="0">
                <a:solidFill>
                  <a:srgbClr val="5BA72B"/>
                </a:solidFill>
                <a:latin typeface="Cambria" panose="02040503050406030204" pitchFamily="18" charset="0"/>
                <a:ea typeface="Cambria" panose="02040503050406030204" pitchFamily="18" charset="0"/>
              </a:rPr>
              <a:t>- </a:t>
            </a:r>
            <a:r>
              <a:rPr lang="vi-VN" b="1" dirty="0" smtClean="0">
                <a:solidFill>
                  <a:srgbClr val="5BA72B"/>
                </a:solidFill>
                <a:latin typeface="Cambria" panose="02040503050406030204" pitchFamily="18" charset="0"/>
                <a:ea typeface="Cambria" panose="02040503050406030204" pitchFamily="18" charset="0"/>
              </a:rPr>
              <a:t>lá </a:t>
            </a:r>
            <a:endParaRPr lang="en-US" dirty="0">
              <a:effectLst/>
            </a:endParaRPr>
          </a:p>
        </p:txBody>
      </p:sp>
      <p:sp>
        <p:nvSpPr>
          <p:cNvPr id="10" name="Rectangle 9"/>
          <p:cNvSpPr/>
          <p:nvPr/>
        </p:nvSpPr>
        <p:spPr>
          <a:xfrm>
            <a:off x="2133721" y="4757094"/>
            <a:ext cx="787395" cy="369332"/>
          </a:xfrm>
          <a:prstGeom prst="rect">
            <a:avLst/>
          </a:prstGeom>
        </p:spPr>
        <p:txBody>
          <a:bodyPr wrap="none">
            <a:spAutoFit/>
          </a:bodyPr>
          <a:lstStyle/>
          <a:p>
            <a:pPr algn="ctr"/>
            <a:r>
              <a:rPr lang="en-US" b="1" dirty="0" smtClean="0">
                <a:solidFill>
                  <a:srgbClr val="5BA72B"/>
                </a:solidFill>
                <a:latin typeface="Cambria" panose="02040503050406030204" pitchFamily="18" charset="0"/>
                <a:ea typeface="Cambria" panose="02040503050406030204" pitchFamily="18" charset="0"/>
              </a:rPr>
              <a:t>- </a:t>
            </a:r>
            <a:r>
              <a:rPr lang="vi-VN" b="1" dirty="0" smtClean="0">
                <a:solidFill>
                  <a:srgbClr val="5BA72B"/>
                </a:solidFill>
                <a:latin typeface="Cambria" panose="02040503050406030204" pitchFamily="18" charset="0"/>
                <a:ea typeface="Cambria" panose="02040503050406030204" pitchFamily="18" charset="0"/>
              </a:rPr>
              <a:t>Hoa </a:t>
            </a:r>
            <a:endParaRPr lang="en-US" dirty="0">
              <a:effectLst/>
            </a:endParaRPr>
          </a:p>
        </p:txBody>
      </p:sp>
      <p:sp>
        <p:nvSpPr>
          <p:cNvPr id="11" name="Rectangle 10"/>
          <p:cNvSpPr/>
          <p:nvPr/>
        </p:nvSpPr>
        <p:spPr>
          <a:xfrm>
            <a:off x="2156163" y="5209150"/>
            <a:ext cx="742511" cy="369332"/>
          </a:xfrm>
          <a:prstGeom prst="rect">
            <a:avLst/>
          </a:prstGeom>
        </p:spPr>
        <p:txBody>
          <a:bodyPr wrap="none">
            <a:spAutoFit/>
          </a:bodyPr>
          <a:lstStyle/>
          <a:p>
            <a:pPr algn="ctr"/>
            <a:r>
              <a:rPr lang="en-US" b="1" dirty="0" smtClean="0">
                <a:solidFill>
                  <a:srgbClr val="5BA72B"/>
                </a:solidFill>
                <a:latin typeface="Cambria" panose="02040503050406030204" pitchFamily="18" charset="0"/>
                <a:ea typeface="Cambria" panose="02040503050406030204" pitchFamily="18" charset="0"/>
              </a:rPr>
              <a:t>_</a:t>
            </a:r>
            <a:r>
              <a:rPr lang="vi-VN" b="1" dirty="0" smtClean="0">
                <a:solidFill>
                  <a:srgbClr val="5BA72B"/>
                </a:solidFill>
                <a:latin typeface="Cambria" panose="02040503050406030204" pitchFamily="18" charset="0"/>
                <a:ea typeface="Cambria" panose="02040503050406030204" pitchFamily="18" charset="0"/>
              </a:rPr>
              <a:t>Quả </a:t>
            </a:r>
            <a:endParaRPr lang="en-US" dirty="0">
              <a:effectLst/>
            </a:endParaRPr>
          </a:p>
        </p:txBody>
      </p:sp>
      <p:sp>
        <p:nvSpPr>
          <p:cNvPr id="12" name="Rectangle 11"/>
          <p:cNvSpPr/>
          <p:nvPr/>
        </p:nvSpPr>
        <p:spPr>
          <a:xfrm>
            <a:off x="1591620" y="5661206"/>
            <a:ext cx="3657036" cy="376690"/>
          </a:xfrm>
          <a:prstGeom prst="rect">
            <a:avLst/>
          </a:prstGeom>
        </p:spPr>
        <p:txBody>
          <a:bodyPr wrap="square">
            <a:spAutoFit/>
          </a:bodyPr>
          <a:lstStyle/>
          <a:p>
            <a:r>
              <a:rPr lang="en-US" b="1" dirty="0" smtClean="0">
                <a:solidFill>
                  <a:srgbClr val="000000"/>
                </a:solidFill>
                <a:latin typeface="Cambria" panose="02040503050406030204" pitchFamily="18" charset="0"/>
                <a:ea typeface="Cambria" panose="02040503050406030204" pitchFamily="18" charset="0"/>
              </a:rPr>
              <a:t>* </a:t>
            </a:r>
            <a:r>
              <a:rPr lang="en-US" b="1" dirty="0" err="1" smtClean="0">
                <a:solidFill>
                  <a:srgbClr val="000000"/>
                </a:solidFill>
                <a:latin typeface="Cambria" panose="02040503050406030204" pitchFamily="18" charset="0"/>
                <a:ea typeface="Cambria" panose="02040503050406030204" pitchFamily="18" charset="0"/>
              </a:rPr>
              <a:t>Những</a:t>
            </a:r>
            <a:r>
              <a:rPr lang="en-US" b="1" dirty="0" smtClean="0">
                <a:solidFill>
                  <a:srgbClr val="000000"/>
                </a:solidFill>
                <a:latin typeface="Cambria" panose="02040503050406030204" pitchFamily="18" charset="0"/>
                <a:ea typeface="Cambria" panose="02040503050406030204" pitchFamily="18" charset="0"/>
              </a:rPr>
              <a:t> </a:t>
            </a:r>
            <a:r>
              <a:rPr lang="en-US" b="1" dirty="0" err="1" smtClean="0">
                <a:solidFill>
                  <a:srgbClr val="000000"/>
                </a:solidFill>
                <a:latin typeface="Cambria" panose="02040503050406030204" pitchFamily="18" charset="0"/>
                <a:ea typeface="Cambria" panose="02040503050406030204" pitchFamily="18" charset="0"/>
              </a:rPr>
              <a:t>sự</a:t>
            </a:r>
            <a:r>
              <a:rPr lang="en-US" b="1" dirty="0" smtClean="0">
                <a:solidFill>
                  <a:srgbClr val="000000"/>
                </a:solidFill>
                <a:latin typeface="Cambria" panose="02040503050406030204" pitchFamily="18" charset="0"/>
                <a:ea typeface="Cambria" panose="02040503050406030204" pitchFamily="18" charset="0"/>
              </a:rPr>
              <a:t> </a:t>
            </a:r>
            <a:r>
              <a:rPr lang="en-US" b="1" dirty="0" err="1" smtClean="0">
                <a:solidFill>
                  <a:srgbClr val="000000"/>
                </a:solidFill>
                <a:latin typeface="Cambria" panose="02040503050406030204" pitchFamily="18" charset="0"/>
                <a:ea typeface="Cambria" panose="02040503050406030204" pitchFamily="18" charset="0"/>
              </a:rPr>
              <a:t>vật</a:t>
            </a:r>
            <a:r>
              <a:rPr lang="en-US" b="1" dirty="0" smtClean="0">
                <a:solidFill>
                  <a:srgbClr val="000000"/>
                </a:solidFill>
                <a:latin typeface="Cambria" panose="02040503050406030204" pitchFamily="18" charset="0"/>
                <a:ea typeface="Cambria" panose="02040503050406030204" pitchFamily="18" charset="0"/>
              </a:rPr>
              <a:t> </a:t>
            </a:r>
            <a:r>
              <a:rPr lang="en-US" b="1" dirty="0" err="1" smtClean="0">
                <a:solidFill>
                  <a:srgbClr val="000000"/>
                </a:solidFill>
                <a:latin typeface="Cambria" panose="02040503050406030204" pitchFamily="18" charset="0"/>
                <a:ea typeface="Cambria" panose="02040503050406030204" pitchFamily="18" charset="0"/>
              </a:rPr>
              <a:t>có</a:t>
            </a:r>
            <a:r>
              <a:rPr lang="en-US" b="1" dirty="0" smtClean="0">
                <a:solidFill>
                  <a:srgbClr val="000000"/>
                </a:solidFill>
                <a:latin typeface="Cambria" panose="02040503050406030204" pitchFamily="18" charset="0"/>
                <a:ea typeface="Cambria" panose="02040503050406030204" pitchFamily="18" charset="0"/>
              </a:rPr>
              <a:t> </a:t>
            </a:r>
            <a:r>
              <a:rPr lang="en-US" b="1" dirty="0" err="1" smtClean="0">
                <a:solidFill>
                  <a:srgbClr val="000000"/>
                </a:solidFill>
                <a:latin typeface="Cambria" panose="02040503050406030204" pitchFamily="18" charset="0"/>
                <a:ea typeface="Cambria" panose="02040503050406030204" pitchFamily="18" charset="0"/>
              </a:rPr>
              <a:t>liên</a:t>
            </a:r>
            <a:r>
              <a:rPr lang="en-US" b="1" dirty="0" smtClean="0">
                <a:solidFill>
                  <a:srgbClr val="000000"/>
                </a:solidFill>
                <a:latin typeface="Cambria" panose="02040503050406030204" pitchFamily="18" charset="0"/>
                <a:ea typeface="Cambria" panose="02040503050406030204" pitchFamily="18" charset="0"/>
              </a:rPr>
              <a:t> </a:t>
            </a:r>
            <a:r>
              <a:rPr lang="en-US" b="1" dirty="0" err="1" smtClean="0">
                <a:solidFill>
                  <a:srgbClr val="000000"/>
                </a:solidFill>
                <a:latin typeface="Cambria" panose="02040503050406030204" pitchFamily="18" charset="0"/>
                <a:ea typeface="Cambria" panose="02040503050406030204" pitchFamily="18" charset="0"/>
              </a:rPr>
              <a:t>quan</a:t>
            </a:r>
            <a:endParaRPr lang="en-US" dirty="0">
              <a:effectLst/>
            </a:endParaRPr>
          </a:p>
        </p:txBody>
      </p:sp>
    </p:spTree>
    <p:extLst>
      <p:ext uri="{BB962C8B-B14F-4D97-AF65-F5344CB8AC3E}">
        <p14:creationId xmlns:p14="http://schemas.microsoft.com/office/powerpoint/2010/main" val="18216979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9" name="Group 8">
            <a:extLst>
              <a:ext uri="{FF2B5EF4-FFF2-40B4-BE49-F238E27FC236}">
                <a16:creationId xmlns:a16="http://schemas.microsoft.com/office/drawing/2014/main" xmlns="" id="{5AA8C3EF-B65F-9D6A-B547-B5E6CC6337FC}"/>
              </a:ext>
            </a:extLst>
          </p:cNvPr>
          <p:cNvGrpSpPr/>
          <p:nvPr/>
        </p:nvGrpSpPr>
        <p:grpSpPr>
          <a:xfrm>
            <a:off x="1507383" y="577378"/>
            <a:ext cx="10245095" cy="6380843"/>
            <a:chOff x="1575430" y="261257"/>
            <a:chExt cx="10245095" cy="6380843"/>
          </a:xfrm>
        </p:grpSpPr>
        <p:grpSp>
          <p:nvGrpSpPr>
            <p:cNvPr id="2" name="组合 1">
              <a:extLst>
                <a:ext uri="{FF2B5EF4-FFF2-40B4-BE49-F238E27FC236}">
                  <a16:creationId xmlns:a16="http://schemas.microsoft.com/office/drawing/2014/main" xmlns="" id="{D3D0F553-ACC7-9E3B-03E1-0C55CE5385BD}"/>
                </a:ext>
              </a:extLst>
            </p:cNvPr>
            <p:cNvGrpSpPr/>
            <p:nvPr/>
          </p:nvGrpSpPr>
          <p:grpSpPr>
            <a:xfrm>
              <a:off x="1575430" y="261257"/>
              <a:ext cx="10245095" cy="6380843"/>
              <a:chOff x="1524000" y="216824"/>
              <a:chExt cx="10850564" cy="6896100"/>
            </a:xfrm>
          </p:grpSpPr>
          <p:pic>
            <p:nvPicPr>
              <p:cNvPr id="11" name="图片 10">
                <a:extLst>
                  <a:ext uri="{FF2B5EF4-FFF2-40B4-BE49-F238E27FC236}">
                    <a16:creationId xmlns:a16="http://schemas.microsoft.com/office/drawing/2014/main" xmlns=""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xmlns=""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7" name="TextBox 6">
              <a:extLst>
                <a:ext uri="{FF2B5EF4-FFF2-40B4-BE49-F238E27FC236}">
                  <a16:creationId xmlns:a16="http://schemas.microsoft.com/office/drawing/2014/main" xmlns="" id="{A4B1C5FE-148C-F086-4311-D0D08242223A}"/>
                </a:ext>
              </a:extLst>
            </p:cNvPr>
            <p:cNvSpPr txBox="1"/>
            <p:nvPr/>
          </p:nvSpPr>
          <p:spPr>
            <a:xfrm>
              <a:off x="3722560" y="1782147"/>
              <a:ext cx="6391823" cy="3409010"/>
            </a:xfrm>
            <a:prstGeom prst="rect">
              <a:avLst/>
            </a:prstGeom>
            <a:noFill/>
          </p:spPr>
          <p:txBody>
            <a:bodyPr wrap="square" rtlCol="0">
              <a:spAutoFit/>
            </a:bodyPr>
            <a:lstStyle/>
            <a:p>
              <a:pPr marL="0" marR="0" indent="228600" algn="just">
                <a:lnSpc>
                  <a:spcPct val="120000"/>
                </a:lnSpc>
                <a:spcBef>
                  <a:spcPts val="0"/>
                </a:spcBef>
                <a:spcAft>
                  <a:spcPts val="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Biết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quan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sát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cây</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cối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để</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lập</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dàn</a:t>
              </a:r>
              <a:r>
                <a:rPr lang="en-US" sz="2600" b="1" dirty="0">
                  <a:solidFill>
                    <a:srgbClr val="002060"/>
                  </a:solidFill>
                  <a:effectLst/>
                  <a:latin typeface="Cambria" panose="02040503050406030204" pitchFamily="18" charset="0"/>
                  <a:ea typeface="Cambria" panose="02040503050406030204" pitchFamily="18" charset="0"/>
                </a:rPr>
                <a:t> ý, </a:t>
              </a:r>
              <a:r>
                <a:rPr lang="en-US" sz="2600" b="1" dirty="0" err="1">
                  <a:solidFill>
                    <a:srgbClr val="002060"/>
                  </a:solidFill>
                  <a:effectLst/>
                  <a:latin typeface="Cambria" panose="02040503050406030204" pitchFamily="18" charset="0"/>
                  <a:ea typeface="Cambria" panose="02040503050406030204" pitchFamily="18" charset="0"/>
                </a:rPr>
                <a:t>viết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bài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văn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miêu</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tả</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cây</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cối</a:t>
              </a:r>
              <a:r>
                <a:rPr lang="en-US" sz="2600" b="1" dirty="0">
                  <a:solidFill>
                    <a:srgbClr val="002060"/>
                  </a:solidFill>
                  <a:effectLst/>
                  <a:latin typeface="Cambria" panose="02040503050406030204" pitchFamily="18" charset="0"/>
                  <a:ea typeface="Cambria" panose="02040503050406030204" pitchFamily="18" charset="0"/>
                </a:rPr>
                <a:t> (ở </a:t>
              </a:r>
              <a:r>
                <a:rPr lang="en-US" sz="2600" b="1" dirty="0" err="1">
                  <a:solidFill>
                    <a:srgbClr val="002060"/>
                  </a:solidFill>
                  <a:effectLst/>
                  <a:latin typeface="Cambria" panose="02040503050406030204" pitchFamily="18" charset="0"/>
                  <a:ea typeface="Cambria" panose="02040503050406030204" pitchFamily="18" charset="0"/>
                </a:rPr>
                <a:t>những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bài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sau</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được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tốt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hơn</a:t>
              </a:r>
              <a:r>
                <a:rPr lang="en-US" sz="2600" b="1" dirty="0">
                  <a:solidFill>
                    <a:srgbClr val="002060"/>
                  </a:solidFill>
                  <a:effectLst/>
                  <a:latin typeface="Cambria" panose="02040503050406030204" pitchFamily="18" charset="0"/>
                  <a:ea typeface="Cambria" panose="02040503050406030204" pitchFamily="18" charset="0"/>
                </a:rPr>
                <a:t>.</a:t>
              </a:r>
            </a:p>
            <a:p>
              <a:pPr marL="0" marR="0" indent="228600" algn="just">
                <a:lnSpc>
                  <a:spcPct val="120000"/>
                </a:lnSpc>
                <a:spcBef>
                  <a:spcPts val="0"/>
                </a:spcBef>
                <a:spcAft>
                  <a:spcPts val="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Phát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triển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năng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lực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ngôn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ngữ</a:t>
              </a:r>
              <a:r>
                <a:rPr lang="en-US" sz="2600" b="1" dirty="0">
                  <a:solidFill>
                    <a:srgbClr val="002060"/>
                  </a:solidFill>
                  <a:effectLst/>
                  <a:latin typeface="Cambria" panose="02040503050406030204" pitchFamily="18" charset="0"/>
                  <a:ea typeface="Cambria" panose="02040503050406030204" pitchFamily="18" charset="0"/>
                </a:rPr>
                <a:t>.</a:t>
              </a:r>
            </a:p>
            <a:p>
              <a:pPr marL="0" marR="0" indent="228600" algn="just">
                <a:lnSpc>
                  <a:spcPct val="120000"/>
                </a:lnSpc>
                <a:spcBef>
                  <a:spcPts val="0"/>
                </a:spcBef>
                <a:spcAft>
                  <a:spcPts val="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Biết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vận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dụng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kiến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thức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từ</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bài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học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để</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vận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dụng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vào</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thực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tiễn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Biết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trao</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đổi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với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người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thân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khi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quan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sát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về</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cây</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cối</a:t>
              </a:r>
              <a:r>
                <a:rPr lang="en-US" sz="2600" b="1" dirty="0">
                  <a:solidFill>
                    <a:srgbClr val="002060"/>
                  </a:solidFill>
                  <a:effectLst/>
                  <a:latin typeface="Cambria" panose="02040503050406030204" pitchFamily="18" charset="0"/>
                  <a:ea typeface="Cambria" panose="02040503050406030204" pitchFamily="18" charset="0"/>
                </a:rPr>
                <a:t>.</a:t>
              </a:r>
            </a:p>
          </p:txBody>
        </p:sp>
      </p:grpSp>
      <p:pic>
        <p:nvPicPr>
          <p:cNvPr id="8" name="Picture 7">
            <a:extLst>
              <a:ext uri="{FF2B5EF4-FFF2-40B4-BE49-F238E27FC236}">
                <a16:creationId xmlns:a16="http://schemas.microsoft.com/office/drawing/2014/main" xmlns="" id="{27BA06A3-B8A6-E9E7-5FD1-7C1E52CBE522}"/>
              </a:ext>
            </a:extLst>
          </p:cNvPr>
          <p:cNvPicPr>
            <a:picLocks noChangeAspect="1"/>
          </p:cNvPicPr>
          <p:nvPr/>
        </p:nvPicPr>
        <p:blipFill>
          <a:blip r:embed="rId4"/>
          <a:stretch>
            <a:fillRect/>
          </a:stretch>
        </p:blipFill>
        <p:spPr>
          <a:xfrm>
            <a:off x="-806586" y="1514021"/>
            <a:ext cx="5407621" cy="5444200"/>
          </a:xfrm>
          <a:prstGeom prst="rect">
            <a:avLst/>
          </a:prstGeom>
        </p:spPr>
      </p:pic>
      <p:pic>
        <p:nvPicPr>
          <p:cNvPr id="10" name="图片 17">
            <a:extLst>
              <a:ext uri="{FF2B5EF4-FFF2-40B4-BE49-F238E27FC236}">
                <a16:creationId xmlns:a16="http://schemas.microsoft.com/office/drawing/2014/main" xmlns="" id="{04715054-0643-6765-01CD-CC9E7C647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38942" y="3103900"/>
            <a:ext cx="4368800" cy="4368800"/>
          </a:xfrm>
          <a:prstGeom prst="rect">
            <a:avLst/>
          </a:prstGeom>
        </p:spPr>
      </p:pic>
    </p:spTree>
    <p:extLst>
      <p:ext uri="{BB962C8B-B14F-4D97-AF65-F5344CB8AC3E}">
        <p14:creationId xmlns:p14="http://schemas.microsoft.com/office/powerpoint/2010/main" val="242976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1">
            <a:extLst>
              <a:ext uri="{FF2B5EF4-FFF2-40B4-BE49-F238E27FC236}">
                <a16:creationId xmlns:a16="http://schemas.microsoft.com/office/drawing/2014/main" xmlns="" id="{8E255E0F-FCD3-BD70-730C-863D26D754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7084" y="1051184"/>
            <a:ext cx="5064916" cy="5558688"/>
          </a:xfrm>
          <a:prstGeom prst="rect">
            <a:avLst/>
          </a:prstGeom>
        </p:spPr>
      </p:pic>
      <p:sp>
        <p:nvSpPr>
          <p:cNvPr id="4" name="TextBox 3">
            <a:extLst>
              <a:ext uri="{FF2B5EF4-FFF2-40B4-BE49-F238E27FC236}">
                <a16:creationId xmlns:a16="http://schemas.microsoft.com/office/drawing/2014/main" xmlns="" id="{6DC82BEF-AB5E-6F5F-2C40-511ECEED7CB9}"/>
              </a:ext>
            </a:extLst>
          </p:cNvPr>
          <p:cNvSpPr txBox="1"/>
          <p:nvPr/>
        </p:nvSpPr>
        <p:spPr>
          <a:xfrm>
            <a:off x="1427585" y="758797"/>
            <a:ext cx="10368871" cy="584775"/>
          </a:xfrm>
          <a:prstGeom prst="rect">
            <a:avLst/>
          </a:prstGeom>
          <a:noFill/>
        </p:spPr>
        <p:txBody>
          <a:bodyPr wrap="square" rtlCol="0">
            <a:spAutoFit/>
          </a:bodyPr>
          <a:lstStyle/>
          <a:p>
            <a:r>
              <a:rPr lang="vi-VN" sz="3200" b="1" dirty="0">
                <a:solidFill>
                  <a:srgbClr val="AB3E31"/>
                </a:solidFill>
                <a:latin typeface="Cambria" panose="02040503050406030204" pitchFamily="18" charset="0"/>
                <a:ea typeface="Cambria" panose="02040503050406030204" pitchFamily="18" charset="0"/>
              </a:rPr>
              <a:t>3</a:t>
            </a:r>
            <a:r>
              <a:rPr lang="en-US" sz="3200" b="1" dirty="0">
                <a:solidFill>
                  <a:srgbClr val="AB3E31"/>
                </a:solidFill>
                <a:latin typeface="Cambria" panose="02040503050406030204" pitchFamily="18" charset="0"/>
                <a:ea typeface="Cambria" panose="02040503050406030204" pitchFamily="18" charset="0"/>
              </a:rPr>
              <a:t>. Trao </a:t>
            </a:r>
            <a:r>
              <a:rPr lang="en-US" sz="3200" b="1" dirty="0" err="1">
                <a:solidFill>
                  <a:srgbClr val="AB3E31"/>
                </a:solidFill>
                <a:latin typeface="Cambria" panose="02040503050406030204" pitchFamily="18" charset="0"/>
                <a:ea typeface="Cambria" panose="02040503050406030204" pitchFamily="18" charset="0"/>
              </a:rPr>
              <a:t>đổi</a:t>
            </a:r>
            <a:r>
              <a:rPr lang="en-US" sz="3200" b="1" dirty="0">
                <a:solidFill>
                  <a:srgbClr val="AB3E31"/>
                </a:solidFill>
                <a:latin typeface="Cambria" panose="02040503050406030204" pitchFamily="18" charset="0"/>
                <a:ea typeface="Cambria" panose="02040503050406030204" pitchFamily="18" charset="0"/>
              </a:rPr>
              <a:t>, </a:t>
            </a:r>
            <a:r>
              <a:rPr lang="en-US" sz="3200" b="1" dirty="0" err="1">
                <a:solidFill>
                  <a:srgbClr val="AB3E31"/>
                </a:solidFill>
                <a:latin typeface="Cambria" panose="02040503050406030204" pitchFamily="18" charset="0"/>
                <a:ea typeface="Cambria" panose="02040503050406030204" pitchFamily="18" charset="0"/>
              </a:rPr>
              <a:t>góp</a:t>
            </a:r>
            <a:r>
              <a:rPr lang="en-US" sz="3200" b="1" dirty="0">
                <a:solidFill>
                  <a:srgbClr val="AB3E31"/>
                </a:solidFill>
                <a:latin typeface="Cambria" panose="02040503050406030204" pitchFamily="18" charset="0"/>
                <a:ea typeface="Cambria" panose="02040503050406030204" pitchFamily="18" charset="0"/>
              </a:rPr>
              <a:t> ý.</a:t>
            </a:r>
          </a:p>
        </p:txBody>
      </p:sp>
      <p:sp>
        <p:nvSpPr>
          <p:cNvPr id="5" name="TextBox 4">
            <a:extLst>
              <a:ext uri="{FF2B5EF4-FFF2-40B4-BE49-F238E27FC236}">
                <a16:creationId xmlns:a16="http://schemas.microsoft.com/office/drawing/2014/main" xmlns="" id="{1086E8C7-67E9-C84F-E8B5-5779B31126F8}"/>
              </a:ext>
            </a:extLst>
          </p:cNvPr>
          <p:cNvSpPr txBox="1"/>
          <p:nvPr/>
        </p:nvSpPr>
        <p:spPr>
          <a:xfrm>
            <a:off x="682964" y="1676308"/>
            <a:ext cx="10826072" cy="1723549"/>
          </a:xfrm>
          <a:prstGeom prst="rect">
            <a:avLst/>
          </a:prstGeom>
          <a:noFill/>
        </p:spPr>
        <p:txBody>
          <a:bodyPr wrap="square" rtlCol="0">
            <a:spAutoFit/>
          </a:bodyPr>
          <a:lstStyle/>
          <a:p>
            <a:pPr algn="just">
              <a:spcBef>
                <a:spcPts val="600"/>
              </a:spcBef>
            </a:pPr>
            <a:r>
              <a:rPr lang="vi-VN" sz="3200" dirty="0">
                <a:solidFill>
                  <a:srgbClr val="5BA72B"/>
                </a:solidFill>
                <a:latin typeface="Cambria" panose="02040503050406030204" pitchFamily="18" charset="0"/>
                <a:ea typeface="Cambria" panose="02040503050406030204" pitchFamily="18" charset="0"/>
              </a:rPr>
              <a:t>- Các bộ phận của cây được quan sát.</a:t>
            </a:r>
          </a:p>
          <a:p>
            <a:pPr algn="just">
              <a:spcBef>
                <a:spcPts val="600"/>
              </a:spcBef>
            </a:pPr>
            <a:r>
              <a:rPr lang="vi-VN" sz="3200" dirty="0">
                <a:solidFill>
                  <a:srgbClr val="5BA72B"/>
                </a:solidFill>
                <a:latin typeface="Cambria" panose="02040503050406030204" pitchFamily="18" charset="0"/>
                <a:ea typeface="Cambria" panose="02040503050406030204" pitchFamily="18" charset="0"/>
              </a:rPr>
              <a:t>- Các giác quan dùng để quan sát.</a:t>
            </a:r>
          </a:p>
          <a:p>
            <a:pPr algn="just">
              <a:spcBef>
                <a:spcPts val="600"/>
              </a:spcBef>
            </a:pPr>
            <a:r>
              <a:rPr lang="vi-VN" sz="3200" dirty="0">
                <a:solidFill>
                  <a:srgbClr val="5BA72B"/>
                </a:solidFill>
                <a:latin typeface="Cambria" panose="02040503050406030204" pitchFamily="18" charset="0"/>
                <a:ea typeface="Cambria" panose="02040503050406030204" pitchFamily="18" charset="0"/>
              </a:rPr>
              <a:t>- Đặc điểm tiêu biểu, khác biệt của cây.</a:t>
            </a:r>
            <a:endParaRPr lang="en-US" sz="3200" dirty="0">
              <a:solidFill>
                <a:srgbClr val="5BA72B"/>
              </a:solidFill>
              <a:latin typeface="Cambria" panose="02040503050406030204" pitchFamily="18" charset="0"/>
              <a:ea typeface="Cambria" panose="02040503050406030204" pitchFamily="18" charset="0"/>
            </a:endParaRPr>
          </a:p>
        </p:txBody>
      </p:sp>
      <p:pic>
        <p:nvPicPr>
          <p:cNvPr id="8" name="图片 56">
            <a:extLst>
              <a:ext uri="{FF2B5EF4-FFF2-40B4-BE49-F238E27FC236}">
                <a16:creationId xmlns:a16="http://schemas.microsoft.com/office/drawing/2014/main" xmlns="" id="{0D8884C3-384F-9E90-575B-2FC43960D7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4362" y="3732593"/>
            <a:ext cx="2996431" cy="2996431"/>
          </a:xfrm>
          <a:prstGeom prst="rect">
            <a:avLst/>
          </a:prstGeom>
        </p:spPr>
      </p:pic>
    </p:spTree>
    <p:extLst>
      <p:ext uri="{BB962C8B-B14F-4D97-AF65-F5344CB8AC3E}">
        <p14:creationId xmlns:p14="http://schemas.microsoft.com/office/powerpoint/2010/main" val="961631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xmlns="" id="{D3D0F553-ACC7-9E3B-03E1-0C55CE5385BD}"/>
              </a:ext>
            </a:extLst>
          </p:cNvPr>
          <p:cNvGrpSpPr/>
          <p:nvPr/>
        </p:nvGrpSpPr>
        <p:grpSpPr>
          <a:xfrm>
            <a:off x="1575430" y="878283"/>
            <a:ext cx="9068991" cy="5763817"/>
            <a:chOff x="1524000" y="216824"/>
            <a:chExt cx="10850564" cy="6896100"/>
          </a:xfrm>
        </p:grpSpPr>
        <p:pic>
          <p:nvPicPr>
            <p:cNvPr id="11" name="图片 10">
              <a:extLst>
                <a:ext uri="{FF2B5EF4-FFF2-40B4-BE49-F238E27FC236}">
                  <a16:creationId xmlns:a16="http://schemas.microsoft.com/office/drawing/2014/main" xmlns=""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xmlns=""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pic>
        <p:nvPicPr>
          <p:cNvPr id="18" name="图片 17">
            <a:extLst>
              <a:ext uri="{FF2B5EF4-FFF2-40B4-BE49-F238E27FC236}">
                <a16:creationId xmlns:a16="http://schemas.microsoft.com/office/drawing/2014/main" xmlns="" id="{04715054-0643-6765-01CD-CC9E7C647D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51725" y="2741013"/>
            <a:ext cx="4368800" cy="4368800"/>
          </a:xfrm>
          <a:prstGeom prst="rect">
            <a:avLst/>
          </a:prstGeom>
        </p:spPr>
      </p:pic>
      <p:pic>
        <p:nvPicPr>
          <p:cNvPr id="17" name="图片 16">
            <a:extLst>
              <a:ext uri="{FF2B5EF4-FFF2-40B4-BE49-F238E27FC236}">
                <a16:creationId xmlns:a16="http://schemas.microsoft.com/office/drawing/2014/main" xmlns="" id="{E63611C3-F47C-B268-71DF-9EFE702060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54" y="1511299"/>
            <a:ext cx="5405709" cy="5444089"/>
          </a:xfrm>
          <a:prstGeom prst="rect">
            <a:avLst/>
          </a:prstGeom>
        </p:spPr>
      </p:pic>
      <p:pic>
        <p:nvPicPr>
          <p:cNvPr id="3" name="Picture 2">
            <a:extLst>
              <a:ext uri="{FF2B5EF4-FFF2-40B4-BE49-F238E27FC236}">
                <a16:creationId xmlns:a16="http://schemas.microsoft.com/office/drawing/2014/main" xmlns="" id="{7E528193-5D7F-8098-B6E9-6E53494F1537}"/>
              </a:ext>
            </a:extLst>
          </p:cNvPr>
          <p:cNvPicPr>
            <a:picLocks noChangeAspect="1"/>
          </p:cNvPicPr>
          <p:nvPr/>
        </p:nvPicPr>
        <p:blipFill>
          <a:blip r:embed="rId6"/>
          <a:stretch>
            <a:fillRect/>
          </a:stretch>
        </p:blipFill>
        <p:spPr>
          <a:xfrm>
            <a:off x="2884261" y="2032927"/>
            <a:ext cx="7076859" cy="3946790"/>
          </a:xfrm>
          <a:prstGeom prst="rect">
            <a:avLst/>
          </a:prstGeom>
        </p:spPr>
      </p:pic>
      <p:pic>
        <p:nvPicPr>
          <p:cNvPr id="4" name="Picture 3">
            <a:extLst>
              <a:ext uri="{FF2B5EF4-FFF2-40B4-BE49-F238E27FC236}">
                <a16:creationId xmlns:a16="http://schemas.microsoft.com/office/drawing/2014/main" xmlns="" id="{750BC598-59A8-BC04-C296-F509671CF446}"/>
              </a:ext>
            </a:extLst>
          </p:cNvPr>
          <p:cNvPicPr>
            <a:picLocks noChangeAspect="1"/>
          </p:cNvPicPr>
          <p:nvPr/>
        </p:nvPicPr>
        <p:blipFill>
          <a:blip r:embed="rId7">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5" name="Picture 4">
            <a:extLst>
              <a:ext uri="{FF2B5EF4-FFF2-40B4-BE49-F238E27FC236}">
                <a16:creationId xmlns:a16="http://schemas.microsoft.com/office/drawing/2014/main" xmlns="" id="{BC1CDA2D-F6CB-B43E-640C-C060EA03A2A3}"/>
              </a:ext>
            </a:extLst>
          </p:cNvPr>
          <p:cNvPicPr>
            <a:picLocks noChangeAspect="1"/>
          </p:cNvPicPr>
          <p:nvPr/>
        </p:nvPicPr>
        <p:blipFill>
          <a:blip r:embed="rId7">
            <a:duotone>
              <a:schemeClr val="accent4">
                <a:shade val="45000"/>
                <a:satMod val="135000"/>
              </a:schemeClr>
              <a:prstClr val="white"/>
            </a:duotone>
          </a:blip>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9056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278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pic>
        <p:nvPicPr>
          <p:cNvPr id="3" name="图片 2">
            <a:extLst>
              <a:ext uri="{FF2B5EF4-FFF2-40B4-BE49-F238E27FC236}">
                <a16:creationId xmlns:a16="http://schemas.microsoft.com/office/drawing/2014/main" xmlns="" id="{FC2ABBBE-7F5E-3762-2517-DFA2A02A828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219194" y="761988"/>
            <a:ext cx="6096012" cy="6096012"/>
          </a:xfrm>
          <a:prstGeom prst="rect">
            <a:avLst/>
          </a:prstGeom>
        </p:spPr>
      </p:pic>
      <p:pic>
        <p:nvPicPr>
          <p:cNvPr id="13" name="图片 12">
            <a:extLst>
              <a:ext uri="{FF2B5EF4-FFF2-40B4-BE49-F238E27FC236}">
                <a16:creationId xmlns:a16="http://schemas.microsoft.com/office/drawing/2014/main" xmlns="" id="{984C19EA-D242-0719-0515-6E441315CCC4}"/>
              </a:ext>
            </a:extLst>
          </p:cNvPr>
          <p:cNvPicPr>
            <a:picLocks noChangeAspect="1"/>
          </p:cNvPicPr>
          <p:nvPr/>
        </p:nvPicPr>
        <p:blipFill>
          <a:blip r:embed="rId5"/>
          <a:stretch>
            <a:fillRect/>
          </a:stretch>
        </p:blipFill>
        <p:spPr>
          <a:xfrm>
            <a:off x="7895085" y="1313465"/>
            <a:ext cx="2834886" cy="4993057"/>
          </a:xfrm>
          <a:prstGeom prst="rect">
            <a:avLst/>
          </a:prstGeom>
        </p:spPr>
      </p:pic>
      <p:pic>
        <p:nvPicPr>
          <p:cNvPr id="2" name="Picture 1">
            <a:extLst>
              <a:ext uri="{FF2B5EF4-FFF2-40B4-BE49-F238E27FC236}">
                <a16:creationId xmlns:a16="http://schemas.microsoft.com/office/drawing/2014/main" xmlns="" id="{6CFDAE17-AF4D-8301-D23F-42C4D24EFEB0}"/>
              </a:ext>
            </a:extLst>
          </p:cNvPr>
          <p:cNvPicPr>
            <a:picLocks noChangeAspect="1"/>
          </p:cNvPicPr>
          <p:nvPr/>
        </p:nvPicPr>
        <p:blipFill>
          <a:blip r:embed="rId6"/>
          <a:stretch>
            <a:fillRect/>
          </a:stretch>
        </p:blipFill>
        <p:spPr>
          <a:xfrm>
            <a:off x="1552284" y="1797628"/>
            <a:ext cx="5240402" cy="1822170"/>
          </a:xfrm>
          <a:prstGeom prst="rect">
            <a:avLst/>
          </a:prstGeom>
        </p:spPr>
      </p:pic>
    </p:spTree>
    <p:extLst>
      <p:ext uri="{BB962C8B-B14F-4D97-AF65-F5344CB8AC3E}">
        <p14:creationId xmlns:p14="http://schemas.microsoft.com/office/powerpoint/2010/main" val="225386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8610600" y="6356350"/>
            <a:ext cx="2743200" cy="365125"/>
          </a:xfrm>
          <a:prstGeom prst="rect">
            <a:avLst/>
          </a:prstGeom>
        </p:spPr>
        <p:txBody>
          <a:bodyPr/>
          <a:lstStyle/>
          <a:p>
            <a:pPr lvl="0" eaLnBrk="1" latinLnBrk="1" hangingPunct="1"/>
            <a:fld id="{9A0DB2DC-4C9A-4742-B13C-FB6460FD3503}" type="slidenum">
              <a:rPr lang="en-US" altLang="en-US"/>
              <a:t>4</a:t>
            </a:fld>
            <a:endParaRPr lang="en-US" altLang="en-US" sz="1400" b="1">
              <a:solidFill>
                <a:schemeClr val="bg1"/>
              </a:solidFill>
              <a:latin typeface="阿里巴巴普惠体" panose="00020600040101010101" charset="-122"/>
              <a:ea typeface="阿里巴巴普惠体" panose="00020600040101010101" charset="-122"/>
            </a:endParaRPr>
          </a:p>
        </p:txBody>
      </p:sp>
      <p:sp>
        <p:nvSpPr>
          <p:cNvPr id="2153" name="灯片编号占位符 1"/>
          <p:cNvSpPr/>
          <p:nvPr/>
        </p:nvSpPr>
        <p:spPr>
          <a:xfrm>
            <a:off x="9826625" y="6524625"/>
            <a:ext cx="765175" cy="333375"/>
          </a:xfrm>
          <a:prstGeom prst="rect">
            <a:avLst/>
          </a:prstGeom>
          <a:noFill/>
          <a:ln w="9525">
            <a:noFill/>
          </a:ln>
        </p:spPr>
        <p:txBody>
          <a:bodyPr/>
          <a:lstStyle/>
          <a:p>
            <a:pPr algn="ctr" latinLnBrk="1"/>
            <a:fld id="{9A0DB2DC-4C9A-4742-B13C-FB6460FD3503}" type="slidenum">
              <a:rPr lang="en-US" altLang="en-US" sz="1400" b="1">
                <a:solidFill>
                  <a:schemeClr val="bg1"/>
                </a:solidFill>
                <a:latin typeface="阿里巴巴普惠体" panose="00020600040101010101" charset="-122"/>
                <a:ea typeface="阿里巴巴普惠体" panose="00020600040101010101" charset="-122"/>
                <a:cs typeface="阿里巴巴普惠体" panose="00020600040101010101" charset="-122"/>
              </a:rPr>
              <a:t>4</a:t>
            </a:fld>
            <a:endParaRPr lang="en-US" altLang="en-US" sz="1400" b="1">
              <a:solidFill>
                <a:schemeClr val="bg1"/>
              </a:solidFill>
              <a:latin typeface="阿里巴巴普惠体" panose="00020600040101010101" charset="-122"/>
              <a:ea typeface="阿里巴巴普惠体" panose="00020600040101010101" charset="-122"/>
              <a:cs typeface="阿里巴巴普惠体" panose="00020600040101010101" charset="-122"/>
            </a:endParaRPr>
          </a:p>
        </p:txBody>
      </p:sp>
      <p:pic>
        <p:nvPicPr>
          <p:cNvPr id="13" name="图片 12">
            <a:extLst>
              <a:ext uri="{FF2B5EF4-FFF2-40B4-BE49-F238E27FC236}">
                <a16:creationId xmlns:a16="http://schemas.microsoft.com/office/drawing/2014/main" xmlns="" id="{F3394F29-C2BC-728C-28AD-87B0824795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5272" y="-663743"/>
            <a:ext cx="3822706" cy="3822706"/>
          </a:xfrm>
          <a:prstGeom prst="rect">
            <a:avLst/>
          </a:prstGeom>
        </p:spPr>
      </p:pic>
      <p:pic>
        <p:nvPicPr>
          <p:cNvPr id="7" name="图片 56">
            <a:extLst>
              <a:ext uri="{FF2B5EF4-FFF2-40B4-BE49-F238E27FC236}">
                <a16:creationId xmlns:a16="http://schemas.microsoft.com/office/drawing/2014/main" xmlns="" id="{A564F90B-FDF2-1CB6-D59D-D36B497BE2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72832" y="2290397"/>
            <a:ext cx="2996431" cy="2996431"/>
          </a:xfrm>
          <a:prstGeom prst="rect">
            <a:avLst/>
          </a:prstGeom>
        </p:spPr>
      </p:pic>
      <p:pic>
        <p:nvPicPr>
          <p:cNvPr id="11" name="Picture 10">
            <a:extLst>
              <a:ext uri="{FF2B5EF4-FFF2-40B4-BE49-F238E27FC236}">
                <a16:creationId xmlns:a16="http://schemas.microsoft.com/office/drawing/2014/main" xmlns="" id="{0A953193-ED76-0824-B72A-6BA42EE290D9}"/>
              </a:ext>
            </a:extLst>
          </p:cNvPr>
          <p:cNvPicPr>
            <a:picLocks noChangeAspect="1"/>
          </p:cNvPicPr>
          <p:nvPr/>
        </p:nvPicPr>
        <p:blipFill>
          <a:blip r:embed="rId4"/>
          <a:stretch>
            <a:fillRect/>
          </a:stretch>
        </p:blipFill>
        <p:spPr>
          <a:xfrm>
            <a:off x="798161" y="-399648"/>
            <a:ext cx="4767485" cy="4572396"/>
          </a:xfrm>
          <a:prstGeom prst="rect">
            <a:avLst/>
          </a:prstGeom>
        </p:spPr>
      </p:pic>
      <p:pic>
        <p:nvPicPr>
          <p:cNvPr id="12" name="Picture 11">
            <a:extLst>
              <a:ext uri="{FF2B5EF4-FFF2-40B4-BE49-F238E27FC236}">
                <a16:creationId xmlns:a16="http://schemas.microsoft.com/office/drawing/2014/main" xmlns="" id="{05C2EB00-E25D-9F3C-6D8F-69FDBE4FCEC1}"/>
              </a:ext>
            </a:extLst>
          </p:cNvPr>
          <p:cNvPicPr>
            <a:picLocks noChangeAspect="1"/>
          </p:cNvPicPr>
          <p:nvPr/>
        </p:nvPicPr>
        <p:blipFill>
          <a:blip r:embed="rId5"/>
          <a:stretch>
            <a:fillRect/>
          </a:stretch>
        </p:blipFill>
        <p:spPr>
          <a:xfrm>
            <a:off x="1715644" y="1822661"/>
            <a:ext cx="8760711" cy="3816427"/>
          </a:xfrm>
          <a:prstGeom prst="rect">
            <a:avLst/>
          </a:prstGeom>
        </p:spPr>
      </p:pic>
      <p:pic>
        <p:nvPicPr>
          <p:cNvPr id="14" name="Picture 13">
            <a:extLst>
              <a:ext uri="{FF2B5EF4-FFF2-40B4-BE49-F238E27FC236}">
                <a16:creationId xmlns:a16="http://schemas.microsoft.com/office/drawing/2014/main" xmlns="" id="{3D660379-585E-7070-C795-A404E9B14448}"/>
              </a:ext>
            </a:extLst>
          </p:cNvPr>
          <p:cNvPicPr>
            <a:picLocks noChangeAspect="1"/>
          </p:cNvPicPr>
          <p:nvPr/>
        </p:nvPicPr>
        <p:blipFill>
          <a:blip r:embed="rId6"/>
          <a:stretch>
            <a:fillRect/>
          </a:stretch>
        </p:blipFill>
        <p:spPr>
          <a:xfrm>
            <a:off x="5288034" y="3730874"/>
            <a:ext cx="7145131" cy="38164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689C195-1C58-22A6-FE61-6605BB29B175}"/>
              </a:ext>
            </a:extLst>
          </p:cNvPr>
          <p:cNvSpPr/>
          <p:nvPr/>
        </p:nvSpPr>
        <p:spPr>
          <a:xfrm>
            <a:off x="2752530" y="686807"/>
            <a:ext cx="5859625" cy="727787"/>
          </a:xfrm>
          <a:prstGeom prst="roundRect">
            <a:avLst/>
          </a:prstGeom>
          <a:solidFill>
            <a:srgbClr val="80C5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Câu đố về các loài cây</a:t>
            </a:r>
            <a:endParaRPr lang="en-US" sz="40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16289394-5AE2-6821-0DAC-D2FA102ACF1F}"/>
              </a:ext>
            </a:extLst>
          </p:cNvPr>
          <p:cNvSpPr txBox="1"/>
          <p:nvPr/>
        </p:nvSpPr>
        <p:spPr>
          <a:xfrm>
            <a:off x="410547" y="2015412"/>
            <a:ext cx="6792686" cy="2591479"/>
          </a:xfrm>
          <a:prstGeom prst="rect">
            <a:avLst/>
          </a:prstGeom>
          <a:noFill/>
        </p:spPr>
        <p:txBody>
          <a:bodyPr wrap="square" rtlCol="0">
            <a:spAutoFit/>
          </a:bodyPr>
          <a:lstStyle/>
          <a:p>
            <a:pPr algn="ctr">
              <a:lnSpc>
                <a:spcPct val="120000"/>
              </a:lnSpc>
            </a:pPr>
            <a:r>
              <a:rPr lang="vi-VN" sz="2800" b="1" i="0" dirty="0">
                <a:solidFill>
                  <a:srgbClr val="002060"/>
                </a:solidFill>
                <a:effectLst/>
                <a:latin typeface="Cambria" panose="02040503050406030204" pitchFamily="18" charset="0"/>
                <a:ea typeface="Cambria" panose="02040503050406030204" pitchFamily="18" charset="0"/>
              </a:rPr>
              <a:t>Giữa đông ngỡ bụi chà rào</a:t>
            </a:r>
            <a:r>
              <a:rPr lang="vi-VN" sz="2800" b="1" dirty="0">
                <a:solidFill>
                  <a:srgbClr val="002060"/>
                </a:solidFill>
                <a:latin typeface="Cambria" panose="02040503050406030204" pitchFamily="18" charset="0"/>
                <a:ea typeface="Cambria" panose="02040503050406030204" pitchFamily="18" charset="0"/>
              </a:rPr>
              <a:t/>
            </a:r>
            <a:br>
              <a:rPr lang="vi-VN" sz="2800" b="1" dirty="0">
                <a:solidFill>
                  <a:srgbClr val="002060"/>
                </a:solidFill>
                <a:latin typeface="Cambria" panose="02040503050406030204" pitchFamily="18" charset="0"/>
                <a:ea typeface="Cambria" panose="02040503050406030204" pitchFamily="18" charset="0"/>
              </a:rPr>
            </a:br>
            <a:r>
              <a:rPr lang="vi-VN" sz="2800" b="1" i="0" dirty="0">
                <a:solidFill>
                  <a:srgbClr val="002060"/>
                </a:solidFill>
                <a:effectLst/>
                <a:latin typeface="Cambria" panose="02040503050406030204" pitchFamily="18" charset="0"/>
                <a:ea typeface="Cambria" panose="02040503050406030204" pitchFamily="18" charset="0"/>
              </a:rPr>
              <a:t>Hết đông hoa nở một màu hồng tươi</a:t>
            </a:r>
            <a:r>
              <a:rPr lang="vi-VN" sz="2800" b="1" dirty="0">
                <a:solidFill>
                  <a:srgbClr val="002060"/>
                </a:solidFill>
                <a:latin typeface="Cambria" panose="02040503050406030204" pitchFamily="18" charset="0"/>
                <a:ea typeface="Cambria" panose="02040503050406030204" pitchFamily="18" charset="0"/>
              </a:rPr>
              <a:t/>
            </a:r>
            <a:br>
              <a:rPr lang="vi-VN" sz="2800" b="1" dirty="0">
                <a:solidFill>
                  <a:srgbClr val="002060"/>
                </a:solidFill>
                <a:latin typeface="Cambria" panose="02040503050406030204" pitchFamily="18" charset="0"/>
                <a:ea typeface="Cambria" panose="02040503050406030204" pitchFamily="18" charset="0"/>
              </a:rPr>
            </a:br>
            <a:r>
              <a:rPr lang="vi-VN" sz="2800" b="1" i="0" dirty="0">
                <a:solidFill>
                  <a:srgbClr val="002060"/>
                </a:solidFill>
                <a:effectLst/>
                <a:latin typeface="Cambria" panose="02040503050406030204" pitchFamily="18" charset="0"/>
                <a:ea typeface="Cambria" panose="02040503050406030204" pitchFamily="18" charset="0"/>
              </a:rPr>
              <a:t>Cây gì lạ thế bạn ơi</a:t>
            </a:r>
            <a:r>
              <a:rPr lang="vi-VN" sz="2800" b="1" dirty="0">
                <a:solidFill>
                  <a:srgbClr val="002060"/>
                </a:solidFill>
                <a:latin typeface="Cambria" panose="02040503050406030204" pitchFamily="18" charset="0"/>
                <a:ea typeface="Cambria" panose="02040503050406030204" pitchFamily="18" charset="0"/>
              </a:rPr>
              <a:t/>
            </a:r>
            <a:br>
              <a:rPr lang="vi-VN" sz="2800" b="1" dirty="0">
                <a:solidFill>
                  <a:srgbClr val="002060"/>
                </a:solidFill>
                <a:latin typeface="Cambria" panose="02040503050406030204" pitchFamily="18" charset="0"/>
                <a:ea typeface="Cambria" panose="02040503050406030204" pitchFamily="18" charset="0"/>
              </a:rPr>
            </a:br>
            <a:r>
              <a:rPr lang="vi-VN" sz="2800" b="1" i="0" dirty="0">
                <a:solidFill>
                  <a:srgbClr val="002060"/>
                </a:solidFill>
                <a:effectLst/>
                <a:latin typeface="Cambria" panose="02040503050406030204" pitchFamily="18" charset="0"/>
                <a:ea typeface="Cambria" panose="02040503050406030204" pitchFamily="18" charset="0"/>
              </a:rPr>
              <a:t>Xuân về ai cũng thích chơi trong nhà. </a:t>
            </a:r>
          </a:p>
          <a:p>
            <a:pPr algn="r"/>
            <a:r>
              <a:rPr lang="vi-VN" sz="2800" b="1" i="1" dirty="0">
                <a:effectLst/>
                <a:latin typeface="Cambria" panose="02040503050406030204" pitchFamily="18" charset="0"/>
                <a:ea typeface="Cambria" panose="02040503050406030204" pitchFamily="18" charset="0"/>
              </a:rPr>
              <a:t>– Là cây gì?</a:t>
            </a:r>
            <a:endParaRPr lang="en-US" sz="28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55748F06-A340-CC9B-593C-0F8C52A2DC2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136431" y="2995127"/>
            <a:ext cx="4486402" cy="3364801"/>
          </a:xfrm>
          <a:prstGeom prst="rect">
            <a:avLst/>
          </a:prstGeom>
        </p:spPr>
      </p:pic>
      <p:sp>
        <p:nvSpPr>
          <p:cNvPr id="5" name="TextBox 4">
            <a:extLst>
              <a:ext uri="{FF2B5EF4-FFF2-40B4-BE49-F238E27FC236}">
                <a16:creationId xmlns:a16="http://schemas.microsoft.com/office/drawing/2014/main" xmlns="" id="{10795FE2-1949-4BFB-DC9A-8782B10A04DE}"/>
              </a:ext>
            </a:extLst>
          </p:cNvPr>
          <p:cNvSpPr txBox="1"/>
          <p:nvPr/>
        </p:nvSpPr>
        <p:spPr>
          <a:xfrm>
            <a:off x="7868073" y="2080727"/>
            <a:ext cx="3415004" cy="646331"/>
          </a:xfrm>
          <a:prstGeom prst="rect">
            <a:avLst/>
          </a:prstGeom>
          <a:noFill/>
        </p:spPr>
        <p:txBody>
          <a:bodyPr wrap="square" rtlCol="0">
            <a:spAutoFit/>
          </a:bodyPr>
          <a:lstStyle/>
          <a:p>
            <a:r>
              <a:rPr lang="vi-VN" sz="3600" b="1" dirty="0">
                <a:solidFill>
                  <a:srgbClr val="FF0066"/>
                </a:solidFill>
                <a:latin typeface="Cambria" panose="02040503050406030204" pitchFamily="18" charset="0"/>
                <a:ea typeface="Cambria" panose="02040503050406030204" pitchFamily="18" charset="0"/>
              </a:rPr>
              <a:t>Cây hoa đào</a:t>
            </a:r>
            <a:endParaRPr lang="en-US" sz="3600" b="1" dirty="0">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961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6419A1E-4DA0-BE36-84CE-846754144FC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B75BD99-73CC-B121-1AEE-828288217306}"/>
              </a:ext>
            </a:extLst>
          </p:cNvPr>
          <p:cNvSpPr/>
          <p:nvPr/>
        </p:nvSpPr>
        <p:spPr>
          <a:xfrm>
            <a:off x="2752530" y="597160"/>
            <a:ext cx="5859625" cy="727787"/>
          </a:xfrm>
          <a:prstGeom prst="roundRect">
            <a:avLst/>
          </a:prstGeom>
          <a:solidFill>
            <a:srgbClr val="80C5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Câu đố về các loài cây</a:t>
            </a:r>
            <a:endParaRPr lang="en-US" sz="40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74CB79AE-CD15-3027-B145-B5E97CA477A9}"/>
              </a:ext>
            </a:extLst>
          </p:cNvPr>
          <p:cNvSpPr txBox="1"/>
          <p:nvPr/>
        </p:nvSpPr>
        <p:spPr>
          <a:xfrm>
            <a:off x="391886" y="1978089"/>
            <a:ext cx="7025951" cy="2630015"/>
          </a:xfrm>
          <a:prstGeom prst="rect">
            <a:avLst/>
          </a:prstGeom>
          <a:noFill/>
        </p:spPr>
        <p:txBody>
          <a:bodyPr wrap="square" rtlCol="0">
            <a:spAutoFit/>
          </a:bodyPr>
          <a:lstStyle/>
          <a:p>
            <a:pPr algn="ctr">
              <a:lnSpc>
                <a:spcPct val="120000"/>
              </a:lnSpc>
            </a:pPr>
            <a:r>
              <a:rPr lang="vi-VN" sz="2800" b="1" dirty="0">
                <a:solidFill>
                  <a:schemeClr val="accent6">
                    <a:lumMod val="50000"/>
                  </a:schemeClr>
                </a:solidFill>
                <a:latin typeface="Cambria" panose="02040503050406030204" pitchFamily="18" charset="0"/>
                <a:ea typeface="Cambria" panose="02040503050406030204" pitchFamily="18" charset="0"/>
              </a:rPr>
              <a:t>Cây gì tựa tai voi</a:t>
            </a:r>
            <a:br>
              <a:rPr lang="vi-VN" sz="2800" b="1" dirty="0">
                <a:solidFill>
                  <a:schemeClr val="accent6">
                    <a:lumMod val="50000"/>
                  </a:schemeClr>
                </a:solidFill>
                <a:latin typeface="Cambria" panose="02040503050406030204" pitchFamily="18" charset="0"/>
                <a:ea typeface="Cambria" panose="02040503050406030204" pitchFamily="18" charset="0"/>
              </a:rPr>
            </a:br>
            <a:r>
              <a:rPr lang="vi-VN" sz="2800" b="1" dirty="0">
                <a:solidFill>
                  <a:schemeClr val="accent6">
                    <a:lumMod val="50000"/>
                  </a:schemeClr>
                </a:solidFill>
                <a:latin typeface="Cambria" panose="02040503050406030204" pitchFamily="18" charset="0"/>
                <a:ea typeface="Cambria" panose="02040503050406030204" pitchFamily="18" charset="0"/>
              </a:rPr>
              <a:t>Hè cho ô mát em chơi sân trường</a:t>
            </a:r>
            <a:br>
              <a:rPr lang="vi-VN" sz="2800" b="1" dirty="0">
                <a:solidFill>
                  <a:schemeClr val="accent6">
                    <a:lumMod val="50000"/>
                  </a:schemeClr>
                </a:solidFill>
                <a:latin typeface="Cambria" panose="02040503050406030204" pitchFamily="18" charset="0"/>
                <a:ea typeface="Cambria" panose="02040503050406030204" pitchFamily="18" charset="0"/>
              </a:rPr>
            </a:br>
            <a:r>
              <a:rPr lang="vi-VN" sz="2800" b="1" dirty="0">
                <a:solidFill>
                  <a:schemeClr val="accent6">
                    <a:lumMod val="50000"/>
                  </a:schemeClr>
                </a:solidFill>
                <a:latin typeface="Cambria" panose="02040503050406030204" pitchFamily="18" charset="0"/>
                <a:ea typeface="Cambria" panose="02040503050406030204" pitchFamily="18" charset="0"/>
              </a:rPr>
              <a:t>Đông về trơ trụi cành xương</a:t>
            </a:r>
            <a:br>
              <a:rPr lang="vi-VN" sz="2800" b="1" dirty="0">
                <a:solidFill>
                  <a:schemeClr val="accent6">
                    <a:lumMod val="50000"/>
                  </a:schemeClr>
                </a:solidFill>
                <a:latin typeface="Cambria" panose="02040503050406030204" pitchFamily="18" charset="0"/>
                <a:ea typeface="Cambria" panose="02040503050406030204" pitchFamily="18" charset="0"/>
              </a:rPr>
            </a:br>
            <a:r>
              <a:rPr lang="vi-VN" sz="2800" b="1" dirty="0">
                <a:solidFill>
                  <a:schemeClr val="accent6">
                    <a:lumMod val="50000"/>
                  </a:schemeClr>
                </a:solidFill>
                <a:latin typeface="Cambria" panose="02040503050406030204" pitchFamily="18" charset="0"/>
                <a:ea typeface="Cambria" panose="02040503050406030204" pitchFamily="18" charset="0"/>
              </a:rPr>
              <a:t>Lá thành mảnh nắng nhẹ vương gió chiều.</a:t>
            </a:r>
          </a:p>
          <a:p>
            <a:pPr algn="r">
              <a:lnSpc>
                <a:spcPct val="120000"/>
              </a:lnSpc>
            </a:pPr>
            <a:r>
              <a:rPr lang="vi-VN" sz="2800" b="1" i="1" dirty="0">
                <a:effectLst/>
                <a:latin typeface="Cambria" panose="02040503050406030204" pitchFamily="18" charset="0"/>
                <a:ea typeface="Cambria" panose="02040503050406030204" pitchFamily="18" charset="0"/>
              </a:rPr>
              <a:t>– Là cây gì?</a:t>
            </a:r>
            <a:endParaRPr lang="en-US" sz="28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65F5F03C-11F1-91F4-9E2C-9C2363D22BDD}"/>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394174" y="2062065"/>
            <a:ext cx="4327214" cy="4327214"/>
          </a:xfrm>
          <a:prstGeom prst="rect">
            <a:avLst/>
          </a:prstGeom>
        </p:spPr>
      </p:pic>
      <p:sp>
        <p:nvSpPr>
          <p:cNvPr id="7" name="TextBox 6">
            <a:extLst>
              <a:ext uri="{FF2B5EF4-FFF2-40B4-BE49-F238E27FC236}">
                <a16:creationId xmlns:a16="http://schemas.microsoft.com/office/drawing/2014/main" xmlns="" id="{95C32538-D438-779E-310A-138D57EF7C0A}"/>
              </a:ext>
            </a:extLst>
          </p:cNvPr>
          <p:cNvSpPr txBox="1"/>
          <p:nvPr/>
        </p:nvSpPr>
        <p:spPr>
          <a:xfrm>
            <a:off x="4980992" y="5063559"/>
            <a:ext cx="2230016"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rPr>
              <a:t>Cây bàng</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723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948E37E-216E-0932-353C-112F3583F61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3CA5AF8-A2B6-7353-BCE0-21533A963958}"/>
              </a:ext>
            </a:extLst>
          </p:cNvPr>
          <p:cNvSpPr/>
          <p:nvPr/>
        </p:nvSpPr>
        <p:spPr>
          <a:xfrm>
            <a:off x="2752530" y="597160"/>
            <a:ext cx="5859625" cy="727787"/>
          </a:xfrm>
          <a:prstGeom prst="roundRect">
            <a:avLst/>
          </a:prstGeom>
          <a:solidFill>
            <a:srgbClr val="80C5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Câu đố về các loài cây</a:t>
            </a:r>
            <a:endParaRPr lang="en-US" sz="40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A405B582-DA0E-B5A3-E556-2B9D25CF3151}"/>
              </a:ext>
            </a:extLst>
          </p:cNvPr>
          <p:cNvSpPr txBox="1"/>
          <p:nvPr/>
        </p:nvSpPr>
        <p:spPr>
          <a:xfrm>
            <a:off x="223935" y="2023359"/>
            <a:ext cx="7025951" cy="2811282"/>
          </a:xfrm>
          <a:prstGeom prst="rect">
            <a:avLst/>
          </a:prstGeom>
          <a:noFill/>
        </p:spPr>
        <p:txBody>
          <a:bodyPr wrap="square" rtlCol="0">
            <a:spAutoFit/>
          </a:bodyPr>
          <a:lstStyle/>
          <a:p>
            <a:pPr algn="ctr">
              <a:lnSpc>
                <a:spcPct val="120000"/>
              </a:lnSpc>
            </a:pPr>
            <a:r>
              <a:rPr lang="vi-VN" sz="3000" b="1" dirty="0">
                <a:solidFill>
                  <a:schemeClr val="accent6">
                    <a:lumMod val="50000"/>
                  </a:schemeClr>
                </a:solidFill>
                <a:latin typeface="Cambria" panose="02040503050406030204" pitchFamily="18" charset="0"/>
                <a:ea typeface="Cambria" panose="02040503050406030204" pitchFamily="18" charset="0"/>
              </a:rPr>
              <a:t>Cây thơm mọc ở cạnh nhà</a:t>
            </a:r>
            <a:br>
              <a:rPr lang="vi-VN" sz="3000" b="1" dirty="0">
                <a:solidFill>
                  <a:schemeClr val="accent6">
                    <a:lumMod val="50000"/>
                  </a:schemeClr>
                </a:solidFill>
                <a:latin typeface="Cambria" panose="02040503050406030204" pitchFamily="18" charset="0"/>
                <a:ea typeface="Cambria" panose="02040503050406030204" pitchFamily="18" charset="0"/>
              </a:rPr>
            </a:br>
            <a:r>
              <a:rPr lang="vi-VN" sz="3000" b="1" dirty="0">
                <a:solidFill>
                  <a:schemeClr val="accent6">
                    <a:lumMod val="50000"/>
                  </a:schemeClr>
                </a:solidFill>
                <a:latin typeface="Cambria" panose="02040503050406030204" pitchFamily="18" charset="0"/>
                <a:ea typeface="Cambria" panose="02040503050406030204" pitchFamily="18" charset="0"/>
              </a:rPr>
              <a:t>Bắc giàn lấy lá cho bà quệt vôi</a:t>
            </a:r>
            <a:br>
              <a:rPr lang="vi-VN" sz="3000" b="1" dirty="0">
                <a:solidFill>
                  <a:schemeClr val="accent6">
                    <a:lumMod val="50000"/>
                  </a:schemeClr>
                </a:solidFill>
                <a:latin typeface="Cambria" panose="02040503050406030204" pitchFamily="18" charset="0"/>
                <a:ea typeface="Cambria" panose="02040503050406030204" pitchFamily="18" charset="0"/>
              </a:rPr>
            </a:br>
            <a:r>
              <a:rPr lang="vi-VN" sz="3000" b="1" dirty="0">
                <a:solidFill>
                  <a:schemeClr val="accent6">
                    <a:lumMod val="50000"/>
                  </a:schemeClr>
                </a:solidFill>
                <a:latin typeface="Cambria" panose="02040503050406030204" pitchFamily="18" charset="0"/>
                <a:ea typeface="Cambria" panose="02040503050406030204" pitchFamily="18" charset="0"/>
              </a:rPr>
              <a:t>Bảo không mà có đấy thôi</a:t>
            </a:r>
            <a:br>
              <a:rPr lang="vi-VN" sz="3000" b="1" dirty="0">
                <a:solidFill>
                  <a:schemeClr val="accent6">
                    <a:lumMod val="50000"/>
                  </a:schemeClr>
                </a:solidFill>
                <a:latin typeface="Cambria" panose="02040503050406030204" pitchFamily="18" charset="0"/>
                <a:ea typeface="Cambria" panose="02040503050406030204" pitchFamily="18" charset="0"/>
              </a:rPr>
            </a:br>
            <a:r>
              <a:rPr lang="vi-VN" sz="3000" b="1" dirty="0">
                <a:solidFill>
                  <a:schemeClr val="accent6">
                    <a:lumMod val="50000"/>
                  </a:schemeClr>
                </a:solidFill>
                <a:latin typeface="Cambria" panose="02040503050406030204" pitchFamily="18" charset="0"/>
                <a:ea typeface="Cambria" panose="02040503050406030204" pitchFamily="18" charset="0"/>
              </a:rPr>
              <a:t>Đem nghiền nát với cau tươi đỏ lừ.</a:t>
            </a:r>
          </a:p>
          <a:p>
            <a:pPr algn="r">
              <a:lnSpc>
                <a:spcPct val="120000"/>
              </a:lnSpc>
            </a:pPr>
            <a:r>
              <a:rPr lang="vi-VN" sz="3000" b="1" i="1" dirty="0">
                <a:effectLst/>
                <a:latin typeface="Cambria" panose="02040503050406030204" pitchFamily="18" charset="0"/>
                <a:ea typeface="Cambria" panose="02040503050406030204" pitchFamily="18" charset="0"/>
              </a:rPr>
              <a:t>– Là cây gì?</a:t>
            </a:r>
            <a:endParaRPr lang="en-US" sz="30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FD3FBB9B-34AB-4F75-5739-7457F157232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377378" y="1822333"/>
            <a:ext cx="4260021" cy="3213333"/>
          </a:xfrm>
          <a:prstGeom prst="rect">
            <a:avLst/>
          </a:prstGeom>
        </p:spPr>
      </p:pic>
      <p:sp>
        <p:nvSpPr>
          <p:cNvPr id="7" name="TextBox 6">
            <a:extLst>
              <a:ext uri="{FF2B5EF4-FFF2-40B4-BE49-F238E27FC236}">
                <a16:creationId xmlns:a16="http://schemas.microsoft.com/office/drawing/2014/main" xmlns="" id="{89724B63-6186-5D9F-A139-A991A1563E65}"/>
              </a:ext>
            </a:extLst>
          </p:cNvPr>
          <p:cNvSpPr txBox="1"/>
          <p:nvPr/>
        </p:nvSpPr>
        <p:spPr>
          <a:xfrm>
            <a:off x="7557796" y="5262465"/>
            <a:ext cx="3415004" cy="646331"/>
          </a:xfrm>
          <a:prstGeom prst="rect">
            <a:avLst/>
          </a:prstGeom>
          <a:noFill/>
        </p:spPr>
        <p:txBody>
          <a:bodyPr wrap="square" rtlCol="0">
            <a:spAutoFit/>
          </a:bodyPr>
          <a:lstStyle/>
          <a:p>
            <a:r>
              <a:rPr lang="vi-VN" sz="3600" b="1" dirty="0">
                <a:solidFill>
                  <a:srgbClr val="A13E16"/>
                </a:solidFill>
                <a:latin typeface="Cambria" panose="02040503050406030204" pitchFamily="18" charset="0"/>
                <a:ea typeface="Cambria" panose="02040503050406030204" pitchFamily="18" charset="0"/>
              </a:rPr>
              <a:t>Cây trầu không</a:t>
            </a:r>
            <a:endParaRPr lang="en-US" sz="3600" b="1" dirty="0">
              <a:solidFill>
                <a:srgbClr val="A13E1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7612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7D3EF31-73F6-DCA3-1695-91260B59041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9EEF671-9252-A3D6-95E3-8CCF93CF4D94}"/>
              </a:ext>
            </a:extLst>
          </p:cNvPr>
          <p:cNvSpPr/>
          <p:nvPr/>
        </p:nvSpPr>
        <p:spPr>
          <a:xfrm>
            <a:off x="2034073" y="585310"/>
            <a:ext cx="5859625" cy="727787"/>
          </a:xfrm>
          <a:prstGeom prst="roundRect">
            <a:avLst/>
          </a:prstGeom>
          <a:solidFill>
            <a:srgbClr val="80C5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Câu đố về các loài cây</a:t>
            </a:r>
            <a:endParaRPr lang="en-US" sz="40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E14D427C-84D6-4B87-BA1A-336BD4E06D4F}"/>
              </a:ext>
            </a:extLst>
          </p:cNvPr>
          <p:cNvSpPr txBox="1"/>
          <p:nvPr/>
        </p:nvSpPr>
        <p:spPr>
          <a:xfrm>
            <a:off x="223935" y="2023359"/>
            <a:ext cx="7025951" cy="2811282"/>
          </a:xfrm>
          <a:prstGeom prst="rect">
            <a:avLst/>
          </a:prstGeom>
          <a:noFill/>
        </p:spPr>
        <p:txBody>
          <a:bodyPr wrap="square" rtlCol="0">
            <a:spAutoFit/>
          </a:bodyPr>
          <a:lstStyle/>
          <a:p>
            <a:pPr algn="ctr">
              <a:lnSpc>
                <a:spcPct val="120000"/>
              </a:lnSpc>
            </a:pPr>
            <a:r>
              <a:rPr lang="vi-VN" sz="3000" b="1" dirty="0">
                <a:solidFill>
                  <a:srgbClr val="5BA72B"/>
                </a:solidFill>
                <a:latin typeface="Cambria" panose="02040503050406030204" pitchFamily="18" charset="0"/>
                <a:ea typeface="Cambria" panose="02040503050406030204" pitchFamily="18" charset="0"/>
              </a:rPr>
              <a:t>Cây gì ôm ấp làng ta</a:t>
            </a:r>
            <a:br>
              <a:rPr lang="vi-VN" sz="3000" b="1" dirty="0">
                <a:solidFill>
                  <a:srgbClr val="5BA72B"/>
                </a:solidFill>
                <a:latin typeface="Cambria" panose="02040503050406030204" pitchFamily="18" charset="0"/>
                <a:ea typeface="Cambria" panose="02040503050406030204" pitchFamily="18" charset="0"/>
              </a:rPr>
            </a:br>
            <a:r>
              <a:rPr lang="vi-VN" sz="3000" b="1" dirty="0">
                <a:solidFill>
                  <a:srgbClr val="5BA72B"/>
                </a:solidFill>
                <a:latin typeface="Cambria" panose="02040503050406030204" pitchFamily="18" charset="0"/>
                <a:ea typeface="Cambria" panose="02040503050406030204" pitchFamily="18" charset="0"/>
              </a:rPr>
              <a:t>Thân từng đốt , lá reo ca bốn mùa</a:t>
            </a:r>
            <a:br>
              <a:rPr lang="vi-VN" sz="3000" b="1" dirty="0">
                <a:solidFill>
                  <a:srgbClr val="5BA72B"/>
                </a:solidFill>
                <a:latin typeface="Cambria" panose="02040503050406030204" pitchFamily="18" charset="0"/>
                <a:ea typeface="Cambria" panose="02040503050406030204" pitchFamily="18" charset="0"/>
              </a:rPr>
            </a:br>
            <a:r>
              <a:rPr lang="vi-VN" sz="3000" b="1" dirty="0">
                <a:solidFill>
                  <a:srgbClr val="5BA72B"/>
                </a:solidFill>
                <a:latin typeface="Cambria" panose="02040503050406030204" pitchFamily="18" charset="0"/>
                <a:ea typeface="Cambria" panose="02040503050406030204" pitchFamily="18" charset="0"/>
              </a:rPr>
              <a:t>Gội muôn nắng, tắm ngàn mưa</a:t>
            </a:r>
            <a:br>
              <a:rPr lang="vi-VN" sz="3000" b="1" dirty="0">
                <a:solidFill>
                  <a:srgbClr val="5BA72B"/>
                </a:solidFill>
                <a:latin typeface="Cambria" panose="02040503050406030204" pitchFamily="18" charset="0"/>
                <a:ea typeface="Cambria" panose="02040503050406030204" pitchFamily="18" charset="0"/>
              </a:rPr>
            </a:br>
            <a:r>
              <a:rPr lang="vi-VN" sz="3000" b="1" dirty="0">
                <a:solidFill>
                  <a:srgbClr val="5BA72B"/>
                </a:solidFill>
                <a:latin typeface="Cambria" panose="02040503050406030204" pitchFamily="18" charset="0"/>
                <a:ea typeface="Cambria" panose="02040503050406030204" pitchFamily="18" charset="0"/>
              </a:rPr>
              <a:t>Măng như cây bút viết thơ lên trời?</a:t>
            </a:r>
          </a:p>
          <a:p>
            <a:pPr algn="ctr">
              <a:lnSpc>
                <a:spcPct val="120000"/>
              </a:lnSpc>
            </a:pPr>
            <a:r>
              <a:rPr lang="vi-VN" sz="3000" b="1" i="1" dirty="0">
                <a:effectLst/>
                <a:latin typeface="Cambria" panose="02040503050406030204" pitchFamily="18" charset="0"/>
                <a:ea typeface="Cambria" panose="02040503050406030204" pitchFamily="18" charset="0"/>
              </a:rPr>
              <a:t>– Là cây gì?</a:t>
            </a:r>
            <a:endParaRPr lang="en-US" sz="30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1931BABA-8EF9-5ECA-055E-703900A40BBB}"/>
              </a:ext>
            </a:extLst>
          </p:cNvPr>
          <p:cNvPicPr>
            <a:picLocks noChangeAspect="1"/>
          </p:cNvPicPr>
          <p:nvPr/>
        </p:nvPicPr>
        <p:blipFill>
          <a:blip r:embed="rId2"/>
          <a:stretch>
            <a:fillRect/>
          </a:stretch>
        </p:blipFill>
        <p:spPr>
          <a:xfrm>
            <a:off x="6959273" y="1520889"/>
            <a:ext cx="4741434" cy="3554964"/>
          </a:xfrm>
          <a:prstGeom prst="rect">
            <a:avLst/>
          </a:prstGeom>
        </p:spPr>
      </p:pic>
      <p:sp>
        <p:nvSpPr>
          <p:cNvPr id="5" name="TextBox 4">
            <a:extLst>
              <a:ext uri="{FF2B5EF4-FFF2-40B4-BE49-F238E27FC236}">
                <a16:creationId xmlns:a16="http://schemas.microsoft.com/office/drawing/2014/main" xmlns="" id="{6F1500CE-F1B9-5CEC-78B0-7274BE409D4D}"/>
              </a:ext>
            </a:extLst>
          </p:cNvPr>
          <p:cNvSpPr txBox="1"/>
          <p:nvPr/>
        </p:nvSpPr>
        <p:spPr>
          <a:xfrm>
            <a:off x="7557796" y="5262465"/>
            <a:ext cx="3415004" cy="646331"/>
          </a:xfrm>
          <a:prstGeom prst="rect">
            <a:avLst/>
          </a:prstGeom>
          <a:noFill/>
        </p:spPr>
        <p:txBody>
          <a:bodyPr wrap="square" rtlCol="0">
            <a:spAutoFit/>
          </a:bodyPr>
          <a:lstStyle/>
          <a:p>
            <a:pPr algn="ctr"/>
            <a:r>
              <a:rPr lang="vi-VN" sz="3600" b="1" dirty="0">
                <a:solidFill>
                  <a:srgbClr val="A13E16"/>
                </a:solidFill>
                <a:latin typeface="Cambria" panose="02040503050406030204" pitchFamily="18" charset="0"/>
                <a:ea typeface="Cambria" panose="02040503050406030204" pitchFamily="18" charset="0"/>
              </a:rPr>
              <a:t>Cây tre</a:t>
            </a:r>
            <a:endParaRPr lang="en-US" sz="3600" b="1" dirty="0">
              <a:solidFill>
                <a:srgbClr val="A13E1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195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AD86C6-F7F3-D380-17F8-001EF40E436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003733A-EA3F-CEBE-F503-6A9AC7226E19}"/>
              </a:ext>
            </a:extLst>
          </p:cNvPr>
          <p:cNvSpPr/>
          <p:nvPr/>
        </p:nvSpPr>
        <p:spPr>
          <a:xfrm>
            <a:off x="2034073" y="585310"/>
            <a:ext cx="5859625" cy="727787"/>
          </a:xfrm>
          <a:prstGeom prst="roundRect">
            <a:avLst/>
          </a:prstGeom>
          <a:solidFill>
            <a:srgbClr val="80C5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Câu đố về các loài cây</a:t>
            </a:r>
            <a:endParaRPr lang="en-US" sz="40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0E8C6B75-ED26-DB7F-820F-47F1E4DF7C0E}"/>
              </a:ext>
            </a:extLst>
          </p:cNvPr>
          <p:cNvSpPr txBox="1"/>
          <p:nvPr/>
        </p:nvSpPr>
        <p:spPr>
          <a:xfrm>
            <a:off x="1647043" y="2005250"/>
            <a:ext cx="5126981" cy="2565061"/>
          </a:xfrm>
          <a:prstGeom prst="rect">
            <a:avLst/>
          </a:prstGeom>
          <a:noFill/>
        </p:spPr>
        <p:txBody>
          <a:bodyPr wrap="square" rtlCol="0">
            <a:spAutoFit/>
          </a:bodyPr>
          <a:lstStyle/>
          <a:p>
            <a:r>
              <a:rPr lang="en-US" sz="3200" b="1" dirty="0" err="1">
                <a:solidFill>
                  <a:srgbClr val="5BA72B"/>
                </a:solidFill>
                <a:latin typeface="Cambria" panose="02040503050406030204" pitchFamily="18" charset="0"/>
                <a:ea typeface="Cambria" panose="02040503050406030204" pitchFamily="18" charset="0"/>
              </a:rPr>
              <a:t>Cây</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cao</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bóng</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cả</a:t>
            </a:r>
            <a:endParaRPr lang="en-US" sz="3200" b="1" dirty="0">
              <a:solidFill>
                <a:srgbClr val="5BA72B"/>
              </a:solidFill>
              <a:latin typeface="Cambria" panose="02040503050406030204" pitchFamily="18" charset="0"/>
              <a:ea typeface="Cambria" panose="02040503050406030204" pitchFamily="18" charset="0"/>
            </a:endParaRPr>
          </a:p>
          <a:p>
            <a:r>
              <a:rPr lang="en-US" sz="3200" b="1" dirty="0" err="1">
                <a:solidFill>
                  <a:srgbClr val="5BA72B"/>
                </a:solidFill>
                <a:latin typeface="Cambria" panose="02040503050406030204" pitchFamily="18" charset="0"/>
                <a:ea typeface="Cambria" panose="02040503050406030204" pitchFamily="18" charset="0"/>
              </a:rPr>
              <a:t>Lá</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xanh</a:t>
            </a:r>
            <a:r>
              <a:rPr lang="en-US" sz="3200" b="1" dirty="0">
                <a:solidFill>
                  <a:srgbClr val="5BA72B"/>
                </a:solidFill>
                <a:latin typeface="Cambria" panose="02040503050406030204" pitchFamily="18" charset="0"/>
                <a:ea typeface="Cambria" panose="02040503050406030204" pitchFamily="18" charset="0"/>
              </a:rPr>
              <a:t> li </a:t>
            </a:r>
            <a:r>
              <a:rPr lang="en-US" sz="3200" b="1" dirty="0" err="1">
                <a:solidFill>
                  <a:srgbClr val="5BA72B"/>
                </a:solidFill>
                <a:latin typeface="Cambria" panose="02040503050406030204" pitchFamily="18" charset="0"/>
                <a:ea typeface="Cambria" panose="02040503050406030204" pitchFamily="18" charset="0"/>
              </a:rPr>
              <a:t>ti</a:t>
            </a:r>
            <a:endParaRPr lang="en-US" sz="3200" b="1" dirty="0">
              <a:solidFill>
                <a:srgbClr val="5BA72B"/>
              </a:solidFill>
              <a:latin typeface="Cambria" panose="02040503050406030204" pitchFamily="18" charset="0"/>
              <a:ea typeface="Cambria" panose="02040503050406030204" pitchFamily="18" charset="0"/>
            </a:endParaRPr>
          </a:p>
          <a:p>
            <a:r>
              <a:rPr lang="en-US" sz="3200" b="1" dirty="0" err="1">
                <a:solidFill>
                  <a:srgbClr val="5BA72B"/>
                </a:solidFill>
                <a:latin typeface="Cambria" panose="02040503050406030204" pitchFamily="18" charset="0"/>
                <a:ea typeface="Cambria" panose="02040503050406030204" pitchFamily="18" charset="0"/>
              </a:rPr>
              <a:t>Chùm</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hoa</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đỏ</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lửa</a:t>
            </a:r>
            <a:endParaRPr lang="en-US" sz="3200" b="1" dirty="0">
              <a:solidFill>
                <a:srgbClr val="5BA72B"/>
              </a:solidFill>
              <a:latin typeface="Cambria" panose="02040503050406030204" pitchFamily="18" charset="0"/>
              <a:ea typeface="Cambria" panose="02040503050406030204" pitchFamily="18" charset="0"/>
            </a:endParaRPr>
          </a:p>
          <a:p>
            <a:r>
              <a:rPr lang="en-US" sz="3200" b="1" dirty="0">
                <a:solidFill>
                  <a:srgbClr val="5BA72B"/>
                </a:solidFill>
                <a:latin typeface="Cambria" panose="02040503050406030204" pitchFamily="18" charset="0"/>
                <a:ea typeface="Cambria" panose="02040503050406030204" pitchFamily="18" charset="0"/>
              </a:rPr>
              <a:t>Rung </a:t>
            </a:r>
            <a:r>
              <a:rPr lang="en-US" sz="3200" b="1" dirty="0" err="1">
                <a:solidFill>
                  <a:srgbClr val="5BA72B"/>
                </a:solidFill>
                <a:latin typeface="Cambria" panose="02040503050406030204" pitchFamily="18" charset="0"/>
                <a:ea typeface="Cambria" panose="02040503050406030204" pitchFamily="18" charset="0"/>
              </a:rPr>
              <a:t>rinh</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gọi</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hè</a:t>
            </a:r>
            <a:endParaRPr lang="en-US" sz="3200" b="1" dirty="0">
              <a:solidFill>
                <a:srgbClr val="5BA72B"/>
              </a:solidFill>
              <a:latin typeface="Cambria" panose="02040503050406030204" pitchFamily="18" charset="0"/>
              <a:ea typeface="Cambria" panose="02040503050406030204" pitchFamily="18" charset="0"/>
            </a:endParaRPr>
          </a:p>
          <a:p>
            <a:pPr algn="ctr">
              <a:lnSpc>
                <a:spcPct val="120000"/>
              </a:lnSpc>
            </a:pPr>
            <a:r>
              <a:rPr lang="vi-VN" sz="3000" b="1" i="1" dirty="0">
                <a:effectLst/>
                <a:latin typeface="Cambria" panose="02040503050406030204" pitchFamily="18" charset="0"/>
                <a:ea typeface="Cambria" panose="02040503050406030204" pitchFamily="18" charset="0"/>
              </a:rPr>
              <a:t>– Là cây gì?</a:t>
            </a:r>
            <a:endParaRPr lang="en-US" sz="30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4752B43C-01D5-5B15-2F6E-45DF96703636}"/>
              </a:ext>
            </a:extLst>
          </p:cNvPr>
          <p:cNvSpPr txBox="1"/>
          <p:nvPr/>
        </p:nvSpPr>
        <p:spPr>
          <a:xfrm>
            <a:off x="3026421" y="5262464"/>
            <a:ext cx="3415004" cy="646331"/>
          </a:xfrm>
          <a:prstGeom prst="rect">
            <a:avLst/>
          </a:prstGeom>
          <a:noFill/>
        </p:spPr>
        <p:txBody>
          <a:bodyPr wrap="square" rtlCol="0">
            <a:spAutoFit/>
          </a:bodyPr>
          <a:lstStyle/>
          <a:p>
            <a:pPr algn="ctr"/>
            <a:r>
              <a:rPr lang="vi-VN" sz="3600" b="1" dirty="0">
                <a:solidFill>
                  <a:srgbClr val="A13E16"/>
                </a:solidFill>
                <a:latin typeface="Cambria" panose="02040503050406030204" pitchFamily="18" charset="0"/>
                <a:ea typeface="Cambria" panose="02040503050406030204" pitchFamily="18" charset="0"/>
              </a:rPr>
              <a:t>Cây phượng vĩ</a:t>
            </a:r>
            <a:endParaRPr lang="en-US" sz="3600" b="1" dirty="0">
              <a:solidFill>
                <a:srgbClr val="A13E16"/>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4E620268-04E8-1CEA-71D8-4FA5B53591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1973"/>
          <a:stretch/>
        </p:blipFill>
        <p:spPr>
          <a:xfrm>
            <a:off x="6615404" y="1490849"/>
            <a:ext cx="4074173" cy="4781841"/>
          </a:xfrm>
          <a:prstGeom prst="rect">
            <a:avLst/>
          </a:prstGeom>
        </p:spPr>
      </p:pic>
    </p:spTree>
    <p:extLst>
      <p:ext uri="{BB962C8B-B14F-4D97-AF65-F5344CB8AC3E}">
        <p14:creationId xmlns:p14="http://schemas.microsoft.com/office/powerpoint/2010/main" val="377201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638bd423-03e9-48f1-99a3-c4bea7cd6485&quot;,&quot;Name&quot;:null,&quot;Kind&quot;:&quot;Custom&quot;,&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TotalTime>
  <Words>639</Words>
  <Application>Microsoft Office PowerPoint</Application>
  <PresentationFormat>Widescreen</PresentationFormat>
  <Paragraphs>84</Paragraphs>
  <Slides>22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Cambria</vt:lpstr>
      <vt:lpstr>UTM Avo</vt:lpstr>
      <vt:lpstr>阿里巴巴普惠体</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趣味科普小讲堂</dc:title>
  <cp:lastModifiedBy>SKY</cp:lastModifiedBy>
  <cp:revision>116</cp:revision>
  <dcterms:created xsi:type="dcterms:W3CDTF">2023-03-27T14:27:00Z</dcterms:created>
  <dcterms:modified xsi:type="dcterms:W3CDTF">2024-04-02T03:13:42Z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