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5" r:id="rId3"/>
  </p:sldMasterIdLst>
  <p:notesMasterIdLst>
    <p:notesMasterId r:id="rId26"/>
  </p:notesMasterIdLst>
  <p:sldIdLst>
    <p:sldId id="320" r:id="rId4"/>
    <p:sldId id="256" r:id="rId5"/>
    <p:sldId id="257" r:id="rId6"/>
    <p:sldId id="272" r:id="rId7"/>
    <p:sldId id="318" r:id="rId8"/>
    <p:sldId id="269" r:id="rId9"/>
    <p:sldId id="286" r:id="rId10"/>
    <p:sldId id="307" r:id="rId11"/>
    <p:sldId id="306" r:id="rId12"/>
    <p:sldId id="308" r:id="rId13"/>
    <p:sldId id="309" r:id="rId14"/>
    <p:sldId id="310" r:id="rId15"/>
    <p:sldId id="311" r:id="rId16"/>
    <p:sldId id="312" r:id="rId17"/>
    <p:sldId id="313" r:id="rId18"/>
    <p:sldId id="314" r:id="rId19"/>
    <p:sldId id="317" r:id="rId20"/>
    <p:sldId id="315" r:id="rId21"/>
    <p:sldId id="299" r:id="rId22"/>
    <p:sldId id="316" r:id="rId23"/>
    <p:sldId id="319" r:id="rId24"/>
    <p:sldId id="321" r:id="rId25"/>
  </p:sldIdLst>
  <p:sldSz cx="18288000" cy="10287000"/>
  <p:notesSz cx="6858000" cy="9144000"/>
  <p:embeddedFontLst>
    <p:embeddedFont>
      <p:font typeface="#9Slide07 HoneyCream" pitchFamily="2" charset="0"/>
      <p:regular r:id="rId27"/>
    </p:embeddedFont>
    <p:embeddedFont>
      <p:font typeface="SVN-Newton" panose="02040603050506020204" pitchFamily="18" charset="0"/>
      <p:regular r:id="rId28"/>
    </p:embeddedFont>
    <p:embeddedFont>
      <p:font typeface="Cambria" panose="0204050305040603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717" autoAdjust="0"/>
  </p:normalViewPr>
  <p:slideViewPr>
    <p:cSldViewPr>
      <p:cViewPr varScale="1">
        <p:scale>
          <a:sx n="54" d="100"/>
          <a:sy n="54" d="100"/>
        </p:scale>
        <p:origin x="6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en-VN" smtClean="0"/>
              <a:t>03/17/2024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en-VN" smtClean="0"/>
              <a:t>‹#›</a:t>
            </a:fld>
            <a:endParaRPr lang="en-VN"/>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58A92E5-A688-AB48-B581-B012EE984B30}" type="slidenum">
              <a:rPr lang="en-VN" smtClean="0"/>
              <a:t>2</a:t>
            </a:fld>
            <a:endParaRPr lang="en-VN"/>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151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60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2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5"/>
            <a:ext cx="7332660" cy="995796"/>
          </a:xfrm>
          <a:prstGeom prst="rect">
            <a:avLst/>
          </a:prstGeom>
        </p:spPr>
        <p:txBody>
          <a:bodyPr/>
          <a:lstStyle/>
          <a:p>
            <a:pPr defTabSz="2493843">
              <a:defRPr/>
            </a:pPr>
            <a:fld id="{1D8BD707-D9CF-40AE-B4C6-C98DA3205C09}" type="datetimeFigureOut">
              <a:rPr lang="en-US" sz="4909" smtClean="0">
                <a:solidFill>
                  <a:prstClr val="black"/>
                </a:solidFill>
              </a:rPr>
              <a:pPr defTabSz="2493843">
                <a:defRPr/>
              </a:pPr>
              <a:t>3/17/2024</a:t>
            </a:fld>
            <a:endParaRPr lang="en-US" sz="4909">
              <a:solidFill>
                <a:prstClr val="black"/>
              </a:solidFill>
            </a:endParaRPr>
          </a:p>
        </p:txBody>
      </p:sp>
      <p:sp>
        <p:nvSpPr>
          <p:cNvPr id="3" name="Footer Placeholder 2"/>
          <p:cNvSpPr>
            <a:spLocks noGrp="1"/>
          </p:cNvSpPr>
          <p:nvPr>
            <p:ph type="ftr" sz="quarter" idx="11"/>
          </p:nvPr>
        </p:nvSpPr>
        <p:spPr>
          <a:xfrm>
            <a:off x="10737109" y="17335505"/>
            <a:ext cx="9951467" cy="995796"/>
          </a:xfrm>
          <a:prstGeom prst="rect">
            <a:avLst/>
          </a:prstGeom>
        </p:spPr>
        <p:txBody>
          <a:bodyPr/>
          <a:lstStyle/>
          <a:p>
            <a:pPr defTabSz="2493843">
              <a:defRPr/>
            </a:pPr>
            <a:endParaRPr lang="en-US" sz="4909">
              <a:solidFill>
                <a:prstClr val="black"/>
              </a:solidFill>
            </a:endParaRPr>
          </a:p>
        </p:txBody>
      </p:sp>
      <p:sp>
        <p:nvSpPr>
          <p:cNvPr id="4" name="Slide Number Placeholder 3"/>
          <p:cNvSpPr>
            <a:spLocks noGrp="1"/>
          </p:cNvSpPr>
          <p:nvPr>
            <p:ph type="sldNum" sz="quarter" idx="12"/>
          </p:nvPr>
        </p:nvSpPr>
        <p:spPr>
          <a:xfrm>
            <a:off x="22521737" y="17335505"/>
            <a:ext cx="7332660" cy="995796"/>
          </a:xfrm>
          <a:prstGeom prst="rect">
            <a:avLst/>
          </a:prstGeom>
        </p:spPr>
        <p:txBody>
          <a:bodyPr/>
          <a:lstStyle/>
          <a:p>
            <a:pPr defTabSz="2493843">
              <a:defRPr/>
            </a:pPr>
            <a:fld id="{B6F15528-21DE-4FAA-801E-634DDDAF4B2B}" type="slidenum">
              <a:rPr lang="en-US" sz="4909" smtClean="0">
                <a:solidFill>
                  <a:prstClr val="black"/>
                </a:solidFill>
              </a:rPr>
              <a:pPr defTabSz="2493843">
                <a:defRPr/>
              </a:pPr>
              <a:t>‹#›</a:t>
            </a:fld>
            <a:endParaRPr lang="en-US" sz="4909">
              <a:solidFill>
                <a:prstClr val="black"/>
              </a:solidFill>
            </a:endParaRPr>
          </a:p>
        </p:txBody>
      </p:sp>
    </p:spTree>
    <p:extLst>
      <p:ext uri="{BB962C8B-B14F-4D97-AF65-F5344CB8AC3E}">
        <p14:creationId xmlns:p14="http://schemas.microsoft.com/office/powerpoint/2010/main" val="143556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hyperlink" Target="https://www.facebook.com/groups/629898828017053"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C6E66A0C-4C2F-8B40-85BB-BA07A5540AE5}"/>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BC1A5441-820D-4C4A-AB0D-286BAD1B2263}"/>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FDEC0D93-B586-5A49-A098-E7F329F14DBD}"/>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3116842" y="-21775902"/>
            <a:ext cx="2559870" cy="2713443"/>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3014589" y="-364830"/>
            <a:ext cx="2706858" cy="3813378"/>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1685198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279367" y="-29242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223139" y="1172637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370945" y="13687121"/>
            <a:ext cx="9342276"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3"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3"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3"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951460" y="14233032"/>
            <a:ext cx="3279371" cy="1181100"/>
          </a:xfrm>
          <a:prstGeom prst="rect">
            <a:avLst/>
          </a:prstGeom>
        </p:spPr>
        <p:txBody>
          <a:bodyPr vert="horz" lIns="108846" tIns="54423" rIns="108846"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7"/>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7"/>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4" y="43764959"/>
            <a:ext cx="3279371" cy="5576627"/>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7" y="43764959"/>
            <a:ext cx="3279371" cy="5576627"/>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4" y="9105900"/>
            <a:ext cx="3279371" cy="1181100"/>
          </a:xfrm>
          <a:prstGeom prst="rect">
            <a:avLst/>
          </a:prstGeom>
        </p:spPr>
        <p:txBody>
          <a:bodyPr vert="horz" lIns="108846" tIns="54423" rIns="108846"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279370" y="2575220"/>
            <a:ext cx="3279371" cy="1181100"/>
          </a:xfrm>
          <a:prstGeom prst="rect">
            <a:avLst/>
          </a:prstGeom>
        </p:spPr>
        <p:txBody>
          <a:bodyPr vert="horz" lIns="108846" tIns="54423" rIns="108846"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4"/>
            <a:ext cx="5441297" cy="7142507"/>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7" cy="7142507"/>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3" y="-28990134"/>
            <a:ext cx="5441297" cy="7142507"/>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400" y="35507729"/>
            <a:ext cx="5441297" cy="7142507"/>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Tree>
    <p:extLst>
      <p:ext uri="{BB962C8B-B14F-4D97-AF65-F5344CB8AC3E}">
        <p14:creationId xmlns:p14="http://schemas.microsoft.com/office/powerpoint/2010/main" val="2625487538"/>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2" indent="-935192"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7"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5" indent="-623462"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6"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4pPr>
      <a:lvl5pPr marL="5611148"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5pPr>
      <a:lvl6pPr marL="6858069"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6pPr>
      <a:lvl7pPr marL="8104991"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7pPr>
      <a:lvl8pPr marL="9351912"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8pPr>
      <a:lvl9pPr marL="10598834" indent="-623462" algn="l" defTabSz="2493843" rtl="0" eaLnBrk="1" latinLnBrk="0" hangingPunct="1">
        <a:spcBef>
          <a:spcPct val="20000"/>
        </a:spcBef>
        <a:buFont typeface="Arial" pitchFamily="34" charset="0"/>
        <a:buChar char="•"/>
        <a:defRPr sz="5454"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9.png"/><Relationship Id="rId17" Type="http://schemas.openxmlformats.org/officeDocument/2006/relationships/image" Target="../media/image11.svg"/><Relationship Id="rId2" Type="http://schemas.openxmlformats.org/officeDocument/2006/relationships/image" Target="../media/image14.png"/><Relationship Id="rId16" Type="http://schemas.openxmlformats.org/officeDocument/2006/relationships/image" Target="../media/image11.png"/><Relationship Id="rId20"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emf"/><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10.png"/><Relationship Id="rId12" Type="http://schemas.openxmlformats.org/officeDocument/2006/relationships/image" Target="../media/image31.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9.png"/><Relationship Id="rId17" Type="http://schemas.openxmlformats.org/officeDocument/2006/relationships/image" Target="../media/image11.svg"/><Relationship Id="rId2" Type="http://schemas.openxmlformats.org/officeDocument/2006/relationships/image" Target="../media/image14.png"/><Relationship Id="rId16" Type="http://schemas.openxmlformats.org/officeDocument/2006/relationships/image" Target="../media/image11.png"/><Relationship Id="rId20"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svg"/><Relationship Id="rId7" Type="http://schemas.openxmlformats.org/officeDocument/2006/relationships/image" Target="../media/image2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7.svg"/><Relationship Id="rId5" Type="http://schemas.openxmlformats.org/officeDocument/2006/relationships/image" Target="../media/image33.svg"/><Relationship Id="rId10"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svg"/><Relationship Id="rId1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9.png"/><Relationship Id="rId17" Type="http://schemas.openxmlformats.org/officeDocument/2006/relationships/image" Target="../media/image11.svg"/><Relationship Id="rId2" Type="http://schemas.openxmlformats.org/officeDocument/2006/relationships/image" Target="../media/image14.png"/><Relationship Id="rId16" Type="http://schemas.openxmlformats.org/officeDocument/2006/relationships/image" Target="../media/image11.png"/><Relationship Id="rId20"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8.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19201" y="2289890"/>
            <a:ext cx="11097094" cy="6247864"/>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quả</a:t>
            </a:r>
            <a:endParaRPr lang="vi-VN" sz="4000" dirty="0">
              <a:solidFill>
                <a:srgbClr val="000000"/>
              </a:solidFill>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Mùa </a:t>
            </a:r>
            <a:r>
              <a:rPr lang="vi-VN" sz="4000" dirty="0">
                <a:solidFill>
                  <a:srgbClr val="000000"/>
                </a:solidFill>
                <a:latin typeface="Cambria" panose="02040503050406030204" pitchFamily="18" charset="0"/>
              </a:rPr>
              <a:t>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7" name="Picture 6">
            <a:extLst>
              <a:ext uri="{FF2B5EF4-FFF2-40B4-BE49-F238E27FC236}">
                <a16:creationId xmlns:a16="http://schemas.microsoft.com/office/drawing/2014/main" id="{A6730AE0-4B4F-2347-98E3-7CADB4507815}"/>
              </a:ext>
            </a:extLst>
          </p:cNvPr>
          <p:cNvPicPr>
            <a:picLocks noChangeAspect="1"/>
          </p:cNvPicPr>
          <p:nvPr/>
        </p:nvPicPr>
        <p:blipFill>
          <a:blip r:embed="rId8"/>
          <a:stretch>
            <a:fillRect/>
          </a:stretch>
        </p:blipFill>
        <p:spPr>
          <a:xfrm>
            <a:off x="12590212" y="2667837"/>
            <a:ext cx="4001800" cy="3450441"/>
          </a:xfrm>
          <a:prstGeom prst="rect">
            <a:avLst/>
          </a:prstGeom>
        </p:spPr>
      </p:pic>
      <p:sp>
        <p:nvSpPr>
          <p:cNvPr id="2" name="TextBox 1">
            <a:extLst>
              <a:ext uri="{FF2B5EF4-FFF2-40B4-BE49-F238E27FC236}">
                <a16:creationId xmlns:a16="http://schemas.microsoft.com/office/drawing/2014/main" id="{E27BBE1B-7A85-374D-8439-7C1C4F5D7899}"/>
              </a:ext>
            </a:extLst>
          </p:cNvPr>
          <p:cNvSpPr txBox="1"/>
          <p:nvPr/>
        </p:nvSpPr>
        <p:spPr>
          <a:xfrm>
            <a:off x="1282989" y="8590227"/>
            <a:ext cx="13875834"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4368" y="2172236"/>
            <a:ext cx="10779575" cy="5632311"/>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thân cây</a:t>
            </a:r>
            <a:endParaRPr lang="vi-VN" sz="4000" dirty="0">
              <a:solidFill>
                <a:srgbClr val="000000"/>
              </a:solidFill>
              <a:latin typeface="Cambria" panose="02040503050406030204" pitchFamily="18" charset="0"/>
            </a:endParaRPr>
          </a:p>
          <a:p>
            <a:pPr algn="just"/>
            <a:r>
              <a:rPr lang="vi-VN" sz="40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447800" y="7828359"/>
            <a:ext cx="13875834" cy="646331"/>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7" name="Picture 6">
            <a:extLst>
              <a:ext uri="{FF2B5EF4-FFF2-40B4-BE49-F238E27FC236}">
                <a16:creationId xmlns:a16="http://schemas.microsoft.com/office/drawing/2014/main"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8699"/>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5" y="2064734"/>
            <a:ext cx="15051556" cy="353943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rPr>
              <a:t>a. Tả lá</a:t>
            </a:r>
            <a:endParaRPr lang="vi-VN" sz="3200" b="0" i="0" dirty="0">
              <a:solidFill>
                <a:srgbClr val="000000"/>
              </a:solidFill>
              <a:effectLst/>
              <a:latin typeface="Cambria" panose="02040503050406030204" pitchFamily="18" charset="0"/>
            </a:endParaRPr>
          </a:p>
          <a:p>
            <a:pPr algn="just"/>
            <a:r>
              <a:rPr lang="vi-VN" sz="32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904998" y="5690816"/>
            <a:ext cx="13726983"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a16="http://schemas.microsoft.com/office/drawing/2014/main" id="{F8DD3B3E-7BD1-2449-B25E-C3E5379BC16D}"/>
              </a:ext>
            </a:extLst>
          </p:cNvPr>
          <p:cNvSpPr txBox="1"/>
          <p:nvPr/>
        </p:nvSpPr>
        <p:spPr>
          <a:xfrm>
            <a:off x="1905000" y="6687734"/>
            <a:ext cx="13726984"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a16="http://schemas.microsoft.com/office/drawing/2014/main" id="{7D6AF20F-582E-1445-9E7B-7B632902128B}"/>
              </a:ext>
            </a:extLst>
          </p:cNvPr>
          <p:cNvSpPr txBox="1"/>
          <p:nvPr/>
        </p:nvSpPr>
        <p:spPr>
          <a:xfrm>
            <a:off x="1904999" y="7647287"/>
            <a:ext cx="13726985"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a16="http://schemas.microsoft.com/office/drawing/2014/main" id="{B3AD6E7A-6F70-B243-86A5-4393E473B30E}"/>
              </a:ext>
            </a:extLst>
          </p:cNvPr>
          <p:cNvCxnSpPr>
            <a:cxnSpLocks/>
          </p:cNvCxnSpPr>
          <p:nvPr/>
        </p:nvCxnSpPr>
        <p:spPr>
          <a:xfrm>
            <a:off x="10134600" y="30861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FE6B23-D83D-3348-B3D6-AFC5605499C8}"/>
              </a:ext>
            </a:extLst>
          </p:cNvPr>
          <p:cNvCxnSpPr>
            <a:cxnSpLocks/>
          </p:cNvCxnSpPr>
          <p:nvPr/>
        </p:nvCxnSpPr>
        <p:spPr>
          <a:xfrm>
            <a:off x="5791200" y="35433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9D56C1-4C0E-4741-8F98-1FA131220316}"/>
              </a:ext>
            </a:extLst>
          </p:cNvPr>
          <p:cNvCxnSpPr>
            <a:cxnSpLocks/>
          </p:cNvCxnSpPr>
          <p:nvPr/>
        </p:nvCxnSpPr>
        <p:spPr>
          <a:xfrm>
            <a:off x="9141831" y="40767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26A94-B645-F34C-9E24-EEF7A77E07CF}"/>
              </a:ext>
            </a:extLst>
          </p:cNvPr>
          <p:cNvCxnSpPr>
            <a:cxnSpLocks/>
          </p:cNvCxnSpPr>
          <p:nvPr/>
        </p:nvCxnSpPr>
        <p:spPr>
          <a:xfrm>
            <a:off x="12877800" y="4076700"/>
            <a:ext cx="3657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D95BD7-AD60-9B41-848F-FC1AB9549E80}"/>
              </a:ext>
            </a:extLst>
          </p:cNvPr>
          <p:cNvCxnSpPr>
            <a:cxnSpLocks/>
          </p:cNvCxnSpPr>
          <p:nvPr/>
        </p:nvCxnSpPr>
        <p:spPr>
          <a:xfrm>
            <a:off x="8913231" y="4610100"/>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2060EC-2E4C-BE4C-88E3-68704170B02D}"/>
              </a:ext>
            </a:extLst>
          </p:cNvPr>
          <p:cNvCxnSpPr>
            <a:cxnSpLocks/>
          </p:cNvCxnSpPr>
          <p:nvPr/>
        </p:nvCxnSpPr>
        <p:spPr>
          <a:xfrm>
            <a:off x="1751979" y="51435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6" y="2252730"/>
            <a:ext cx="15051555" cy="255454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b</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hoa</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1723" y="5413358"/>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thời gian trổ hoa, hương thơm, màu sắc và hình dáng của hoa sầu riêng.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cxnSp>
        <p:nvCxnSpPr>
          <p:cNvPr id="9" name="Straight Connector 8">
            <a:extLst>
              <a:ext uri="{FF2B5EF4-FFF2-40B4-BE49-F238E27FC236}">
                <a16:creationId xmlns:a16="http://schemas.microsoft.com/office/drawing/2014/main" id="{FA393726-EBB1-F043-81E9-A48C5118AD32}"/>
              </a:ext>
            </a:extLst>
          </p:cNvPr>
          <p:cNvCxnSpPr>
            <a:cxnSpLocks/>
          </p:cNvCxnSpPr>
          <p:nvPr/>
        </p:nvCxnSpPr>
        <p:spPr>
          <a:xfrm>
            <a:off x="1828800" y="3718752"/>
            <a:ext cx="4114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66C2E2-428B-8840-B6B3-99A8DE589DA7}"/>
              </a:ext>
            </a:extLst>
          </p:cNvPr>
          <p:cNvCxnSpPr>
            <a:cxnSpLocks/>
          </p:cNvCxnSpPr>
          <p:nvPr/>
        </p:nvCxnSpPr>
        <p:spPr>
          <a:xfrm>
            <a:off x="12579784" y="3232818"/>
            <a:ext cx="3958330" cy="3822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8A7C2-5CC4-8F42-9898-FFF3BD5D3589}"/>
              </a:ext>
            </a:extLst>
          </p:cNvPr>
          <p:cNvCxnSpPr>
            <a:cxnSpLocks/>
          </p:cNvCxnSpPr>
          <p:nvPr/>
        </p:nvCxnSpPr>
        <p:spPr>
          <a:xfrm>
            <a:off x="12801600" y="3718752"/>
            <a:ext cx="3736514" cy="246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FE2F7-4221-C04B-A6EA-CDB62C68A38A}"/>
              </a:ext>
            </a:extLst>
          </p:cNvPr>
          <p:cNvCxnSpPr>
            <a:cxnSpLocks/>
          </p:cNvCxnSpPr>
          <p:nvPr/>
        </p:nvCxnSpPr>
        <p:spPr>
          <a:xfrm>
            <a:off x="1760838" y="4262265"/>
            <a:ext cx="53257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48E632-90F6-674C-871A-A3DB77A35ACA}"/>
              </a:ext>
            </a:extLst>
          </p:cNvPr>
          <p:cNvSpPr txBox="1"/>
          <p:nvPr/>
        </p:nvSpPr>
        <p:spPr>
          <a:xfrm>
            <a:off x="2101723" y="6916729"/>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hương thơm và hình dáng cánh hoa của hoa.</a:t>
            </a:r>
          </a:p>
        </p:txBody>
      </p:sp>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33159" y="2289890"/>
            <a:ext cx="14608703" cy="3539430"/>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quả</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3200" dirty="0">
                <a:solidFill>
                  <a:srgbClr val="000000"/>
                </a:solidFill>
                <a:latin typeface="Cambria" panose="02040503050406030204" pitchFamily="18" charset="0"/>
              </a:rPr>
              <a:t>(Theo Vũ Tú Nam)</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2211" y="6156597"/>
            <a:ext cx="13875834"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dụng của những biện pháp đó là:</a:t>
            </a:r>
          </a:p>
          <a:p>
            <a:r>
              <a:rPr lang="vi-VN" sz="3600" dirty="0">
                <a:solidFill>
                  <a:srgbClr val="AB3E31"/>
                </a:solidFill>
                <a:latin typeface="Cambria" panose="02040503050406030204" pitchFamily="18" charset="0"/>
              </a:rPr>
              <a:t>+ Làm cho câu văn trở nên sinh động, gần gũi với con người.</a:t>
            </a:r>
          </a:p>
          <a:p>
            <a:r>
              <a:rPr lang="vi-VN" sz="3600" dirty="0">
                <a:solidFill>
                  <a:srgbClr val="AB3E31"/>
                </a:solidFill>
                <a:latin typeface="Cambria" panose="02040503050406030204" pitchFamily="18" charset="0"/>
              </a:rPr>
              <a:t>+ Giúp người đọc hình dung rõ hơn về sự vật, sự việc được nói đến trong câu.</a:t>
            </a:r>
          </a:p>
        </p:txBody>
      </p:sp>
      <p:sp>
        <p:nvSpPr>
          <p:cNvPr id="10" name="Freeform 11">
            <a:extLst>
              <a:ext uri="{FF2B5EF4-FFF2-40B4-BE49-F238E27FC236}">
                <a16:creationId xmlns:a16="http://schemas.microsoft.com/office/drawing/2014/main" id="{126E3EBF-823D-904C-80F1-B2AB6DE00A7E}"/>
              </a:ext>
            </a:extLst>
          </p:cNvPr>
          <p:cNvSpPr/>
          <p:nvPr/>
        </p:nvSpPr>
        <p:spPr>
          <a:xfrm>
            <a:off x="140793" y="8338004"/>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cxnSp>
        <p:nvCxnSpPr>
          <p:cNvPr id="13" name="Straight Connector 12">
            <a:extLst>
              <a:ext uri="{FF2B5EF4-FFF2-40B4-BE49-F238E27FC236}">
                <a16:creationId xmlns:a16="http://schemas.microsoft.com/office/drawing/2014/main" id="{3E62C348-3FFD-8547-A860-50A8C306478C}"/>
              </a:ext>
            </a:extLst>
          </p:cNvPr>
          <p:cNvCxnSpPr>
            <a:cxnSpLocks/>
          </p:cNvCxnSpPr>
          <p:nvPr/>
        </p:nvCxnSpPr>
        <p:spPr>
          <a:xfrm>
            <a:off x="6858000" y="3314700"/>
            <a:ext cx="838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EBB454-A721-2244-A3F0-3591DC735E4C}"/>
              </a:ext>
            </a:extLst>
          </p:cNvPr>
          <p:cNvCxnSpPr>
            <a:cxnSpLocks/>
          </p:cNvCxnSpPr>
          <p:nvPr/>
        </p:nvCxnSpPr>
        <p:spPr>
          <a:xfrm>
            <a:off x="5867400" y="3771900"/>
            <a:ext cx="104744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56AC56-1B9F-2648-ABA3-297F277D31F0}"/>
              </a:ext>
            </a:extLst>
          </p:cNvPr>
          <p:cNvCxnSpPr>
            <a:cxnSpLocks/>
          </p:cNvCxnSpPr>
          <p:nvPr/>
        </p:nvCxnSpPr>
        <p:spPr>
          <a:xfrm>
            <a:off x="1620769" y="430530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D5B151-4D86-C142-BE07-D12463671C8D}"/>
              </a:ext>
            </a:extLst>
          </p:cNvPr>
          <p:cNvCxnSpPr>
            <a:cxnSpLocks/>
          </p:cNvCxnSpPr>
          <p:nvPr/>
        </p:nvCxnSpPr>
        <p:spPr>
          <a:xfrm>
            <a:off x="8763000" y="4305300"/>
            <a:ext cx="75788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FE76CB-96E1-E243-83FA-DD3A9D0C9A07}"/>
              </a:ext>
            </a:extLst>
          </p:cNvPr>
          <p:cNvCxnSpPr>
            <a:cxnSpLocks/>
          </p:cNvCxnSpPr>
          <p:nvPr/>
        </p:nvCxnSpPr>
        <p:spPr>
          <a:xfrm>
            <a:off x="1733159" y="4838700"/>
            <a:ext cx="52772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3AD82D-D7F4-1B4E-861E-8AF21C800438}"/>
              </a:ext>
            </a:extLst>
          </p:cNvPr>
          <p:cNvCxnSpPr>
            <a:cxnSpLocks/>
          </p:cNvCxnSpPr>
          <p:nvPr/>
        </p:nvCxnSpPr>
        <p:spPr>
          <a:xfrm>
            <a:off x="7959862" y="4837771"/>
            <a:ext cx="838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F4BC9E-B94E-E242-9E71-6FB91979E3C1}"/>
              </a:ext>
            </a:extLst>
          </p:cNvPr>
          <p:cNvCxnSpPr>
            <a:cxnSpLocks/>
          </p:cNvCxnSpPr>
          <p:nvPr/>
        </p:nvCxnSpPr>
        <p:spPr>
          <a:xfrm>
            <a:off x="1811823" y="5372100"/>
            <a:ext cx="64177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13773" y="2485829"/>
            <a:ext cx="14628089" cy="3046988"/>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thân cây</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32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775005" y="6173239"/>
            <a:ext cx="13875834"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tả thân cây sồi gây ấn tượng mạnh đối với em là: </a:t>
            </a:r>
            <a:r>
              <a:rPr lang="vi-VN" sz="3600"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13" name="Picture 12">
            <a:extLst>
              <a:ext uri="{FF2B5EF4-FFF2-40B4-BE49-F238E27FC236}">
                <a16:creationId xmlns:a16="http://schemas.microsoft.com/office/drawing/2014/main"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a16="http://schemas.microsoft.com/office/drawing/2014/main" id="{E27BBE1B-7A85-374D-8439-7C1C4F5D7899}"/>
              </a:ext>
            </a:extLst>
          </p:cNvPr>
          <p:cNvSpPr txBox="1"/>
          <p:nvPr/>
        </p:nvSpPr>
        <p:spPr>
          <a:xfrm>
            <a:off x="2152263" y="3005768"/>
            <a:ext cx="14189599"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Khi tả, em nên sử dụng biện pháp so sánh, nhân hoá để đoạn văn thêm sinh động.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676400" y="1257300"/>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sp>
      </p:grpSp>
      <p:sp>
        <p:nvSpPr>
          <p:cNvPr id="18" name="TextBox 17">
            <a:extLst>
              <a:ext uri="{FF2B5EF4-FFF2-40B4-BE49-F238E27FC236}">
                <a16:creationId xmlns:a16="http://schemas.microsoft.com/office/drawing/2014/main" id="{16A65354-120C-2649-9F95-2C509075E969}"/>
              </a:ext>
            </a:extLst>
          </p:cNvPr>
          <p:cNvSpPr txBox="1"/>
          <p:nvPr/>
        </p:nvSpPr>
        <p:spPr>
          <a:xfrm>
            <a:off x="2387887" y="2152604"/>
            <a:ext cx="14924392" cy="5632311"/>
          </a:xfrm>
          <a:prstGeom prst="rect">
            <a:avLst/>
          </a:prstGeom>
          <a:noFill/>
        </p:spPr>
        <p:txBody>
          <a:bodyPr wrap="square">
            <a:spAutoFit/>
          </a:bodyPr>
          <a:lstStyle/>
          <a:p>
            <a:pPr algn="just"/>
            <a:r>
              <a:rPr lang="vi-VN" sz="3600" b="0" i="0" dirty="0">
                <a:solidFill>
                  <a:srgbClr val="000000"/>
                </a:solidFill>
                <a:effectLst/>
                <a:latin typeface="Cambria" panose="02040503050406030204" pitchFamily="18" charset="0"/>
              </a:rPr>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BÀNG</a:t>
            </a:r>
          </a:p>
        </p:txBody>
      </p:sp>
      <p:cxnSp>
        <p:nvCxnSpPr>
          <p:cNvPr id="12" name="Straight Connector 11">
            <a:extLst>
              <a:ext uri="{FF2B5EF4-FFF2-40B4-BE49-F238E27FC236}">
                <a16:creationId xmlns:a16="http://schemas.microsoft.com/office/drawing/2014/main" id="{A748DA1E-660D-CB4A-A66F-3426E762BC02}"/>
              </a:ext>
            </a:extLst>
          </p:cNvPr>
          <p:cNvCxnSpPr>
            <a:cxnSpLocks/>
          </p:cNvCxnSpPr>
          <p:nvPr/>
        </p:nvCxnSpPr>
        <p:spPr>
          <a:xfrm>
            <a:off x="6096000" y="3314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E2304-CFAD-AE4E-A8E1-48FC0D5AFF06}"/>
              </a:ext>
            </a:extLst>
          </p:cNvPr>
          <p:cNvCxnSpPr>
            <a:cxnSpLocks/>
          </p:cNvCxnSpPr>
          <p:nvPr/>
        </p:nvCxnSpPr>
        <p:spPr>
          <a:xfrm>
            <a:off x="2387887" y="4457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8F344-41FB-C849-B26E-0A2779CCD397}"/>
              </a:ext>
            </a:extLst>
          </p:cNvPr>
          <p:cNvCxnSpPr>
            <a:cxnSpLocks/>
          </p:cNvCxnSpPr>
          <p:nvPr/>
        </p:nvCxnSpPr>
        <p:spPr>
          <a:xfrm>
            <a:off x="7315200" y="43815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3C2E82-6809-8446-BBF5-729101824E8C}"/>
              </a:ext>
            </a:extLst>
          </p:cNvPr>
          <p:cNvCxnSpPr>
            <a:cxnSpLocks/>
          </p:cNvCxnSpPr>
          <p:nvPr/>
        </p:nvCxnSpPr>
        <p:spPr>
          <a:xfrm>
            <a:off x="11734800" y="7200900"/>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2283E1-607E-584B-99BB-784C0D7DCA1A}"/>
              </a:ext>
            </a:extLst>
          </p:cNvPr>
          <p:cNvCxnSpPr>
            <a:cxnSpLocks/>
          </p:cNvCxnSpPr>
          <p:nvPr/>
        </p:nvCxnSpPr>
        <p:spPr>
          <a:xfrm>
            <a:off x="2387887" y="7733805"/>
            <a:ext cx="370811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E82268-7537-6C4A-9A3B-28F8EF32C88A}"/>
              </a:ext>
            </a:extLst>
          </p:cNvPr>
          <p:cNvCxnSpPr>
            <a:cxnSpLocks/>
          </p:cNvCxnSpPr>
          <p:nvPr/>
        </p:nvCxnSpPr>
        <p:spPr>
          <a:xfrm>
            <a:off x="4648200" y="6591300"/>
            <a:ext cx="12420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85D0BC-A644-1649-A3F5-597464B8D759}"/>
              </a:ext>
            </a:extLst>
          </p:cNvPr>
          <p:cNvCxnSpPr>
            <a:cxnSpLocks/>
          </p:cNvCxnSpPr>
          <p:nvPr/>
        </p:nvCxnSpPr>
        <p:spPr>
          <a:xfrm>
            <a:off x="2387887" y="7116337"/>
            <a:ext cx="685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0BAFB1-3BB8-984C-AF88-A41A6A6BEE48}"/>
              </a:ext>
            </a:extLst>
          </p:cNvPr>
          <p:cNvCxnSpPr>
            <a:cxnSpLocks/>
          </p:cNvCxnSpPr>
          <p:nvPr/>
        </p:nvCxnSpPr>
        <p:spPr>
          <a:xfrm>
            <a:off x="7620000" y="7200900"/>
            <a:ext cx="2590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9">
            <a:extLst>
              <a:ext uri="{FF2B5EF4-FFF2-40B4-BE49-F238E27FC236}">
                <a16:creationId xmlns:a16="http://schemas.microsoft.com/office/drawing/2014/main" id="{2F0591E6-642D-F549-A735-0F49194C0A1C}"/>
              </a:ext>
            </a:extLst>
          </p:cNvPr>
          <p:cNvSpPr/>
          <p:nvPr/>
        </p:nvSpPr>
        <p:spPr>
          <a:xfrm>
            <a:off x="-711429" y="5981711"/>
            <a:ext cx="3374300" cy="4427724"/>
          </a:xfrm>
          <a:custGeom>
            <a:avLst/>
            <a:gdLst/>
            <a:ahLst/>
            <a:cxnLst/>
            <a:rect l="l" t="t" r="r" b="b"/>
            <a:pathLst>
              <a:path w="3714569" h="5038151">
                <a:moveTo>
                  <a:pt x="0" y="0"/>
                </a:moveTo>
                <a:lnTo>
                  <a:pt x="3714569" y="0"/>
                </a:lnTo>
                <a:lnTo>
                  <a:pt x="3714569" y="5038151"/>
                </a:lnTo>
                <a:lnTo>
                  <a:pt x="0" y="50381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21" name="Picture 20">
            <a:extLst>
              <a:ext uri="{FF2B5EF4-FFF2-40B4-BE49-F238E27FC236}">
                <a16:creationId xmlns:a16="http://schemas.microsoft.com/office/drawing/2014/main"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TextBox 14">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9" name="Picture 8">
            <a:extLst>
              <a:ext uri="{FF2B5EF4-FFF2-40B4-BE49-F238E27FC236}">
                <a16:creationId xmlns:a16="http://schemas.microsoft.com/office/drawing/2014/main"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27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13" name="Picture 12">
            <a:extLst>
              <a:ext uri="{FF2B5EF4-FFF2-40B4-BE49-F238E27FC236}">
                <a16:creationId xmlns:a16="http://schemas.microsoft.com/office/drawing/2014/main"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6">
            <a:extLst>
              <a:ext uri="{FF2B5EF4-FFF2-40B4-BE49-F238E27FC236}">
                <a16:creationId xmlns:a16="http://schemas.microsoft.com/office/drawing/2014/main"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en-VN" sz="5400" b="1" i="1" dirty="0">
                    <a:latin typeface="Cambria" panose="02040503050406030204" pitchFamily="18" charset="0"/>
                  </a:endParaRPr>
                </a:p>
              </p:txBody>
            </p:sp>
          </p:grpSp>
        </p:grpSp>
        <p:sp>
          <p:nvSpPr>
            <p:cNvPr id="6" name="TextBox 5">
              <a:extLst>
                <a:ext uri="{FF2B5EF4-FFF2-40B4-BE49-F238E27FC236}">
                  <a16:creationId xmlns:a16="http://schemas.microsoft.com/office/drawing/2014/main"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en-VN" sz="7200" b="1" u="sng" dirty="0" smtClean="0">
                  <a:solidFill>
                    <a:srgbClr val="C00000"/>
                  </a:solidFill>
                  <a:latin typeface="Cambria" panose="02040503050406030204" pitchFamily="18" charset="0"/>
                </a:rPr>
                <a:t>ÔN LẠI BÀI CŨ</a:t>
              </a:r>
              <a:r>
                <a:rPr lang="en-VN" sz="7200" b="1" dirty="0" smtClean="0">
                  <a:solidFill>
                    <a:srgbClr val="C00000"/>
                  </a:solidFill>
                  <a:latin typeface="Cambria" panose="02040503050406030204" pitchFamily="18" charset="0"/>
                </a:rPr>
                <a:t>:</a:t>
              </a:r>
              <a:endParaRPr lang="en-VN" sz="7200" b="1" dirty="0">
                <a:solidFill>
                  <a:srgbClr val="C00000"/>
                </a:solidFill>
                <a:latin typeface="Cambria" panose="02040503050406030204" pitchFamily="18" charset="0"/>
              </a:endParaRP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6"/>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id="{16A65354-120C-2649-9F95-2C509075E969}"/>
                  </a:ext>
                </a:extLst>
              </p:cNvPr>
              <p:cNvSpPr txBox="1"/>
              <p:nvPr/>
            </p:nvSpPr>
            <p:spPr>
              <a:xfrm>
                <a:off x="2491901" y="3698937"/>
                <a:ext cx="12135961" cy="3805333"/>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r>
                  <a:rPr lang="vi-VN" sz="3600" b="0" i="0" dirty="0" smtClean="0">
                    <a:solidFill>
                      <a:srgbClr val="000000"/>
                    </a:solidFill>
                    <a:effectLst/>
                    <a:latin typeface="Cambria" panose="02040503050406030204" pitchFamily="18" charset="0"/>
                  </a:rPr>
                  <a:t>.</a:t>
                </a:r>
                <a:endParaRPr lang="vi-VN" sz="3600" b="0" i="0" dirty="0">
                  <a:solidFill>
                    <a:srgbClr val="000000"/>
                  </a:solidFill>
                  <a:effectLst/>
                  <a:latin typeface="Cambria" panose="02040503050406030204" pitchFamily="18" charset="0"/>
                </a:endParaRPr>
              </a:p>
            </p:txBody>
          </p:sp>
        </p:grpSp>
      </p:grpSp>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13" name="Picture 12">
            <a:extLst>
              <a:ext uri="{FF2B5EF4-FFF2-40B4-BE49-F238E27FC236}">
                <a16:creationId xmlns:a16="http://schemas.microsoft.com/office/drawing/2014/main"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dirty="0">
                <a:latin typeface="Cambria" panose="02040503050406030204" pitchFamily="18" charset="0"/>
              </a:rPr>
              <a:t>Nhiệm vụ cần làm:</a:t>
            </a:r>
          </a:p>
          <a:p>
            <a:pPr marL="571500" indent="-571500">
              <a:buFont typeface="Arial" panose="020B0604020202020204" pitchFamily="34" charset="0"/>
              <a:buChar char="•"/>
            </a:pPr>
            <a:r>
              <a:rPr lang="vi-VN" sz="4800"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rPr>
              <a:t>a. Tả lá</a:t>
            </a:r>
            <a:endParaRPr lang="vi-VN" sz="4000" b="0" i="0" dirty="0">
              <a:solidFill>
                <a:srgbClr val="000000"/>
              </a:solidFill>
              <a:effectLst/>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Có </a:t>
            </a:r>
            <a:r>
              <a:rPr lang="vi-VN" sz="4000" dirty="0">
                <a:solidFill>
                  <a:srgbClr val="000000"/>
                </a:solidFill>
                <a:latin typeface="Cambria" panose="02040503050406030204" pitchFamily="18" charset="0"/>
              </a:rPr>
              <a:t>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6398706" y="7196991"/>
            <a:ext cx="8907031"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7" name="Picture 6">
            <a:extLst>
              <a:ext uri="{FF2B5EF4-FFF2-40B4-BE49-F238E27FC236}">
                <a16:creationId xmlns:a16="http://schemas.microsoft.com/office/drawing/2014/main" id="{C9E00B82-2B8E-4545-9578-B87DBBFF8B5D}"/>
              </a:ext>
            </a:extLst>
          </p:cNvPr>
          <p:cNvPicPr>
            <a:picLocks noChangeAspect="1"/>
          </p:cNvPicPr>
          <p:nvPr/>
        </p:nvPicPr>
        <p:blipFill>
          <a:blip r:embed="rId8"/>
          <a:stretch>
            <a:fillRect/>
          </a:stretch>
        </p:blipFill>
        <p:spPr>
          <a:xfrm>
            <a:off x="2446318" y="6401329"/>
            <a:ext cx="3704956" cy="3550583"/>
          </a:xfrm>
          <a:prstGeom prst="rect">
            <a:avLst/>
          </a:prstGeom>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b</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hoa</a:t>
            </a:r>
            <a:endParaRPr lang="vi-VN" sz="4000" dirty="0">
              <a:solidFill>
                <a:srgbClr val="000000"/>
              </a:solidFill>
              <a:latin typeface="Cambria" panose="02040503050406030204" pitchFamily="18" charset="0"/>
            </a:endParaRPr>
          </a:p>
          <a:p>
            <a:pPr algn="just"/>
            <a:r>
              <a:rPr lang="en-US" sz="4000" dirty="0" smtClean="0">
                <a:solidFill>
                  <a:srgbClr val="000000"/>
                </a:solidFill>
                <a:latin typeface="Cambria" panose="02040503050406030204" pitchFamily="18" charset="0"/>
              </a:rPr>
              <a:t>      </a:t>
            </a:r>
            <a:r>
              <a:rPr lang="vi-VN" sz="4000" dirty="0" smtClean="0">
                <a:solidFill>
                  <a:srgbClr val="000000"/>
                </a:solidFill>
                <a:latin typeface="Cambria" panose="02040503050406030204" pitchFamily="18" charset="0"/>
              </a:rPr>
              <a:t>Hoa </a:t>
            </a:r>
            <a:r>
              <a:rPr lang="vi-VN" sz="4000" dirty="0">
                <a:solidFill>
                  <a:srgbClr val="000000"/>
                </a:solidFill>
                <a:latin typeface="Cambria" panose="02040503050406030204" pitchFamily="18" charset="0"/>
              </a:rPr>
              <a:t>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8044369" y="6191314"/>
            <a:ext cx="7716320"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7" name="Picture 6">
            <a:extLst>
              <a:ext uri="{FF2B5EF4-FFF2-40B4-BE49-F238E27FC236}">
                <a16:creationId xmlns:a16="http://schemas.microsoft.com/office/drawing/2014/main" id="{BDFB9AD7-3AC3-E74E-956E-D7C0FD7ACBE8}"/>
              </a:ext>
            </a:extLst>
          </p:cNvPr>
          <p:cNvPicPr>
            <a:picLocks noChangeAspect="1"/>
          </p:cNvPicPr>
          <p:nvPr/>
        </p:nvPicPr>
        <p:blipFill>
          <a:blip r:embed="rId8"/>
          <a:stretch>
            <a:fillRect/>
          </a:stretch>
        </p:blipFill>
        <p:spPr>
          <a:xfrm>
            <a:off x="2501047" y="5455941"/>
            <a:ext cx="5283200" cy="3975100"/>
          </a:xfrm>
          <a:prstGeom prst="rect">
            <a:avLst/>
          </a:prstGeom>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1489</Words>
  <Application>Microsoft Office PowerPoint</Application>
  <PresentationFormat>Custom</PresentationFormat>
  <Paragraphs>70</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#9Slide07 HoneyCream</vt:lpstr>
      <vt:lpstr>Arial</vt:lpstr>
      <vt:lpstr>Times New Roman</vt:lpstr>
      <vt:lpstr>SVN-Newton</vt:lpstr>
      <vt:lpstr>Cambria</vt:lpstr>
      <vt:lpstr>Calibri</vt:lpstr>
      <vt:lpstr>Office Theme</vt:lpstr>
      <vt:lpstr>Chủ đề 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Laptop T&amp;T</cp:lastModifiedBy>
  <cp:revision>10</cp:revision>
  <dcterms:created xsi:type="dcterms:W3CDTF">2006-08-16T00:00:00Z</dcterms:created>
  <dcterms:modified xsi:type="dcterms:W3CDTF">2024-03-17T16:49:08Z</dcterms:modified>
  <dc:identifier>DAF_rezAbmg</dc:identifier>
</cp:coreProperties>
</file>