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75" r:id="rId3"/>
  </p:sldMasterIdLst>
  <p:notesMasterIdLst>
    <p:notesMasterId r:id="rId32"/>
  </p:notesMasterIdLst>
  <p:sldIdLst>
    <p:sldId id="256" r:id="rId4"/>
    <p:sldId id="334" r:id="rId5"/>
    <p:sldId id="258" r:id="rId6"/>
    <p:sldId id="261" r:id="rId7"/>
    <p:sldId id="306" r:id="rId8"/>
    <p:sldId id="282" r:id="rId9"/>
    <p:sldId id="318" r:id="rId10"/>
    <p:sldId id="285" r:id="rId11"/>
    <p:sldId id="325" r:id="rId12"/>
    <p:sldId id="326" r:id="rId13"/>
    <p:sldId id="283" r:id="rId14"/>
    <p:sldId id="327" r:id="rId15"/>
    <p:sldId id="290" r:id="rId16"/>
    <p:sldId id="313" r:id="rId17"/>
    <p:sldId id="291" r:id="rId18"/>
    <p:sldId id="297" r:id="rId19"/>
    <p:sldId id="292" r:id="rId20"/>
    <p:sldId id="298" r:id="rId21"/>
    <p:sldId id="299" r:id="rId22"/>
    <p:sldId id="328" r:id="rId23"/>
    <p:sldId id="293" r:id="rId24"/>
    <p:sldId id="294" r:id="rId25"/>
    <p:sldId id="331" r:id="rId26"/>
    <p:sldId id="333" r:id="rId27"/>
    <p:sldId id="329" r:id="rId28"/>
    <p:sldId id="330" r:id="rId29"/>
    <p:sldId id="279" r:id="rId30"/>
    <p:sldId id="317" r:id="rId31"/>
  </p:sldIdLst>
  <p:sldSz cx="12192000" cy="6858000"/>
  <p:notesSz cx="6858000" cy="9144000"/>
  <p:embeddedFontLst>
    <p:embeddedFont>
      <p:font typeface="#9Slide07 HoneyCream" pitchFamily="2" charset="0"/>
      <p:regular r:id="rId33"/>
    </p:embeddedFont>
    <p:embeddedFont>
      <p:font typeface="宋体" panose="02010600030101010101" pitchFamily="2" charset="-122"/>
      <p:regular r:id="rId34"/>
    </p:embeddedFont>
    <p:embeddedFont>
      <p:font typeface="Calibri Light" panose="020F0302020204030204" pitchFamily="34" charset="0"/>
      <p:regular r:id="rId35"/>
      <p:italic r:id="rId36"/>
    </p:embeddedFont>
    <p:embeddedFont>
      <p:font typeface="SVN-Newton" panose="02040603050506020204" pitchFamily="18" charset="0"/>
      <p:regular r:id="rId37"/>
    </p:embeddedFont>
    <p:embeddedFont>
      <p:font typeface="Calibri" panose="020F0502020204030204" pitchFamily="3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7366"/>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6" autoAdjust="0"/>
    <p:restoredTop sz="93447" autoAdjust="0"/>
  </p:normalViewPr>
  <p:slideViewPr>
    <p:cSldViewPr snapToGrid="0">
      <p:cViewPr varScale="1">
        <p:scale>
          <a:sx n="81" d="100"/>
          <a:sy n="81" d="100"/>
        </p:scale>
        <p:origin x="62" y="163"/>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3/17/2024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96587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79697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943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94255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34636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4356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3/17/2024</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142545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40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422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4501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840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3/17/2024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3/17/2024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4628" y="517033"/>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3/17/2024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3/17/2024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3/17/2024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6.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9.JPG"/><Relationship Id="rId5" Type="http://schemas.openxmlformats.org/officeDocument/2006/relationships/theme" Target="../theme/theme3.xml"/><Relationship Id="rId4" Type="http://schemas.openxmlformats.org/officeDocument/2006/relationships/slideLayout" Target="../slideLayouts/slideLayout17.xml"/><Relationship Id="rId9"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000" b="-3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3/17/2024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8"/>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958097697"/>
      </p:ext>
    </p:extLst>
  </p:cSld>
  <p:clrMap bg1="lt1" tx1="dk1" bg2="lt2" tx2="dk2" accent1="accent1" accent2="accent2" accent3="accent3" accent4="accent4" accent5="accent5" accent6="accent6" hlink="hlink" folHlink="folHlink"/>
  <p:sldLayoutIdLst>
    <p:sldLayoutId id="214748367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93341840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28.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2831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(Theo Nguyễn Thuỵ Kha) </a:t>
            </a:r>
          </a:p>
        </p:txBody>
      </p:sp>
    </p:spTree>
    <p:extLst>
      <p:ext uri="{BB962C8B-B14F-4D97-AF65-F5344CB8AC3E}">
        <p14:creationId xmlns:p14="http://schemas.microsoft.com/office/powerpoint/2010/main" val="774608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1939916" y="2174411"/>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639878" y="4286189"/>
              <a:ext cx="3258018"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mơn mởn</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713948" y="3597445"/>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242576" y="4190424"/>
              <a:ext cx="2622150"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mênh mông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125603" y="3482930"/>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3482940" y="4286309"/>
              <a:ext cx="2230295" cy="552213"/>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lấp lánh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5"/>
          <a:stretch>
            <a:fillRect/>
          </a:stretch>
        </p:blipFill>
        <p:spPr>
          <a:xfrm>
            <a:off x="896427" y="301783"/>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461050" y="2176015"/>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3112813" y="4209496"/>
              <a:ext cx="2843295" cy="648822"/>
            </a:xfrm>
            <a:prstGeom prst="rect">
              <a:avLst/>
            </a:prstGeom>
            <a:noFill/>
          </p:spPr>
          <p:txBody>
            <a:bodyPr wrap="none" rtlCol="0">
              <a:spAutoFit/>
            </a:bodyPr>
            <a:lstStyle/>
            <a:p>
              <a:pPr lvl="0" algn="dist">
                <a:defRPr/>
              </a:pPr>
              <a:r>
                <a:rPr kumimoji="0" lang="vi-VN" altLang="zh-CN" sz="45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thì thầm</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 name="组合 47">
            <a:extLst>
              <a:ext uri="{FF2B5EF4-FFF2-40B4-BE49-F238E27FC236}">
                <a16:creationId xmlns:a16="http://schemas.microsoft.com/office/drawing/2014/main" id="{317019E1-3A71-1304-5CC1-D711E9953724}"/>
              </a:ext>
            </a:extLst>
          </p:cNvPr>
          <p:cNvGrpSpPr/>
          <p:nvPr/>
        </p:nvGrpSpPr>
        <p:grpSpPr>
          <a:xfrm>
            <a:off x="1125604" y="4919935"/>
            <a:ext cx="3841464" cy="1132961"/>
            <a:chOff x="2516305" y="3985310"/>
            <a:chExt cx="3422158" cy="1013671"/>
          </a:xfrm>
        </p:grpSpPr>
        <p:grpSp>
          <p:nvGrpSpPr>
            <p:cNvPr id="4"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6"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7"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5" name="文本框 41">
              <a:extLst>
                <a:ext uri="{FF2B5EF4-FFF2-40B4-BE49-F238E27FC236}">
                  <a16:creationId xmlns:a16="http://schemas.microsoft.com/office/drawing/2014/main" id="{2951492E-B398-8A1C-8EEE-8B1DD8EEA026}"/>
                </a:ext>
              </a:extLst>
            </p:cNvPr>
            <p:cNvSpPr txBox="1"/>
            <p:nvPr/>
          </p:nvSpPr>
          <p:spPr>
            <a:xfrm>
              <a:off x="2635142" y="4185453"/>
              <a:ext cx="3303321" cy="633352"/>
            </a:xfrm>
            <a:prstGeom prst="rect">
              <a:avLst/>
            </a:prstGeom>
            <a:noFill/>
          </p:spPr>
          <p:txBody>
            <a:bodyPr wrap="none" rtlCol="0">
              <a:spAutoFit/>
            </a:bodyPr>
            <a:lstStyle/>
            <a:p>
              <a:pPr lvl="0" algn="dist">
                <a:defRPr/>
              </a:pPr>
              <a:r>
                <a:rPr kumimoji="0" lang="vi-VN" altLang="zh-CN" sz="4000" b="1" i="0" u="none" strike="noStrike" kern="1200" cap="none" spc="0" normalizeH="0" baseline="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thoang thoảng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6" name="组合 47">
            <a:extLst>
              <a:ext uri="{FF2B5EF4-FFF2-40B4-BE49-F238E27FC236}">
                <a16:creationId xmlns:a16="http://schemas.microsoft.com/office/drawing/2014/main" id="{317019E1-3A71-1304-5CC1-D711E9953724}"/>
              </a:ext>
            </a:extLst>
          </p:cNvPr>
          <p:cNvGrpSpPr/>
          <p:nvPr/>
        </p:nvGrpSpPr>
        <p:grpSpPr>
          <a:xfrm>
            <a:off x="6318027" y="4878433"/>
            <a:ext cx="3828058" cy="1132961"/>
            <a:chOff x="2516305" y="3985310"/>
            <a:chExt cx="3410215" cy="1013671"/>
          </a:xfrm>
        </p:grpSpPr>
        <p:grpSp>
          <p:nvGrpSpPr>
            <p:cNvPr id="37" name="组合 31">
              <a:extLst>
                <a:ext uri="{FF2B5EF4-FFF2-40B4-BE49-F238E27FC236}">
                  <a16:creationId xmlns:a16="http://schemas.microsoft.com/office/drawing/2014/main" id="{38EAF002-B644-74AE-BF18-DF3CC807743A}"/>
                </a:ext>
              </a:extLst>
            </p:cNvPr>
            <p:cNvGrpSpPr/>
            <p:nvPr/>
          </p:nvGrpSpPr>
          <p:grpSpPr>
            <a:xfrm>
              <a:off x="2516305" y="3985310"/>
              <a:ext cx="3410215" cy="1013671"/>
              <a:chOff x="793797" y="3167673"/>
              <a:chExt cx="2965404" cy="1124927"/>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851767F2-1AEF-9FED-5BB2-15DEC0D76CB4}"/>
                  </a:ext>
                </a:extLst>
              </p:cNvPr>
              <p:cNvSpPr/>
              <p:nvPr/>
            </p:nvSpPr>
            <p:spPr>
              <a:xfrm>
                <a:off x="793797" y="3167673"/>
                <a:ext cx="2965404" cy="112492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5" name="圆角矩形 33">
                <a:extLst>
                  <a:ext uri="{FF2B5EF4-FFF2-40B4-BE49-F238E27FC236}">
                    <a16:creationId xmlns:a16="http://schemas.microsoft.com/office/drawing/2014/main" id="{ABF2BEC4-DFF5-3553-5680-B88F3B848FE9}"/>
                  </a:ext>
                </a:extLst>
              </p:cNvPr>
              <p:cNvSpPr/>
              <p:nvPr/>
            </p:nvSpPr>
            <p:spPr>
              <a:xfrm>
                <a:off x="867682" y="3202857"/>
                <a:ext cx="2828019" cy="103386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8" name="文本框 41">
              <a:extLst>
                <a:ext uri="{FF2B5EF4-FFF2-40B4-BE49-F238E27FC236}">
                  <a16:creationId xmlns:a16="http://schemas.microsoft.com/office/drawing/2014/main" id="{2951492E-B398-8A1C-8EEE-8B1DD8EEA026}"/>
                </a:ext>
              </a:extLst>
            </p:cNvPr>
            <p:cNvSpPr txBox="1"/>
            <p:nvPr/>
          </p:nvSpPr>
          <p:spPr>
            <a:xfrm>
              <a:off x="3256337" y="4185453"/>
              <a:ext cx="2060934"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r>
                <a:rPr kumimoji="0" lang="en-US" altLang="zh-CN" sz="4000" b="1" i="0" u="none" strike="noStrike" kern="1200" cap="none" spc="0" normalizeH="0" noProof="0" dirty="0"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4000" b="1" i="0" u="none" strike="noStrike" kern="1200" cap="none" spc="0" normalizeH="0" noProof="0" dirty="0" err="1" smtClean="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lâng</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6" presetClass="entr" presetSubtype="0" fill="hold"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down)">
                                      <p:cBhvr>
                                        <p:cTn id="71" dur="580">
                                          <p:stCondLst>
                                            <p:cond delay="0"/>
                                          </p:stCondLst>
                                        </p:cTn>
                                        <p:tgtEl>
                                          <p:spTgt spid="3"/>
                                        </p:tgtEl>
                                      </p:cBhvr>
                                    </p:animEffect>
                                    <p:anim calcmode="lin" valueType="num">
                                      <p:cBhvr>
                                        <p:cTn id="7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gtEl>
                                      </p:cBhvr>
                                      <p:to x="100000" y="60000"/>
                                    </p:animScale>
                                    <p:animScale>
                                      <p:cBhvr>
                                        <p:cTn id="78" dur="166" decel="50000">
                                          <p:stCondLst>
                                            <p:cond delay="676"/>
                                          </p:stCondLst>
                                        </p:cTn>
                                        <p:tgtEl>
                                          <p:spTgt spid="3"/>
                                        </p:tgtEl>
                                      </p:cBhvr>
                                      <p:to x="100000" y="100000"/>
                                    </p:animScale>
                                    <p:animScale>
                                      <p:cBhvr>
                                        <p:cTn id="79" dur="26">
                                          <p:stCondLst>
                                            <p:cond delay="1312"/>
                                          </p:stCondLst>
                                        </p:cTn>
                                        <p:tgtEl>
                                          <p:spTgt spid="3"/>
                                        </p:tgtEl>
                                      </p:cBhvr>
                                      <p:to x="100000" y="80000"/>
                                    </p:animScale>
                                    <p:animScale>
                                      <p:cBhvr>
                                        <p:cTn id="80" dur="166" decel="50000">
                                          <p:stCondLst>
                                            <p:cond delay="1338"/>
                                          </p:stCondLst>
                                        </p:cTn>
                                        <p:tgtEl>
                                          <p:spTgt spid="3"/>
                                        </p:tgtEl>
                                      </p:cBhvr>
                                      <p:to x="100000" y="100000"/>
                                    </p:animScale>
                                    <p:animScale>
                                      <p:cBhvr>
                                        <p:cTn id="81" dur="26">
                                          <p:stCondLst>
                                            <p:cond delay="1642"/>
                                          </p:stCondLst>
                                        </p:cTn>
                                        <p:tgtEl>
                                          <p:spTgt spid="3"/>
                                        </p:tgtEl>
                                      </p:cBhvr>
                                      <p:to x="100000" y="90000"/>
                                    </p:animScale>
                                    <p:animScale>
                                      <p:cBhvr>
                                        <p:cTn id="82" dur="166" decel="50000">
                                          <p:stCondLst>
                                            <p:cond delay="1668"/>
                                          </p:stCondLst>
                                        </p:cTn>
                                        <p:tgtEl>
                                          <p:spTgt spid="3"/>
                                        </p:tgtEl>
                                      </p:cBhvr>
                                      <p:to x="100000" y="100000"/>
                                    </p:animScale>
                                    <p:animScale>
                                      <p:cBhvr>
                                        <p:cTn id="83" dur="26">
                                          <p:stCondLst>
                                            <p:cond delay="1808"/>
                                          </p:stCondLst>
                                        </p:cTn>
                                        <p:tgtEl>
                                          <p:spTgt spid="3"/>
                                        </p:tgtEl>
                                      </p:cBhvr>
                                      <p:to x="100000" y="95000"/>
                                    </p:animScale>
                                    <p:animScale>
                                      <p:cBhvr>
                                        <p:cTn id="84" dur="166" decel="50000">
                                          <p:stCondLst>
                                            <p:cond delay="1834"/>
                                          </p:stCondLst>
                                        </p:cTn>
                                        <p:tgtEl>
                                          <p:spTgt spid="3"/>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wipe(down)">
                                      <p:cBhvr>
                                        <p:cTn id="89" dur="580">
                                          <p:stCondLst>
                                            <p:cond delay="0"/>
                                          </p:stCondLst>
                                        </p:cTn>
                                        <p:tgtEl>
                                          <p:spTgt spid="36"/>
                                        </p:tgtEl>
                                      </p:cBhvr>
                                    </p:animEffect>
                                    <p:anim calcmode="lin" valueType="num">
                                      <p:cBhvr>
                                        <p:cTn id="9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5" dur="26">
                                          <p:stCondLst>
                                            <p:cond delay="650"/>
                                          </p:stCondLst>
                                        </p:cTn>
                                        <p:tgtEl>
                                          <p:spTgt spid="36"/>
                                        </p:tgtEl>
                                      </p:cBhvr>
                                      <p:to x="100000" y="60000"/>
                                    </p:animScale>
                                    <p:animScale>
                                      <p:cBhvr>
                                        <p:cTn id="96" dur="166" decel="50000">
                                          <p:stCondLst>
                                            <p:cond delay="676"/>
                                          </p:stCondLst>
                                        </p:cTn>
                                        <p:tgtEl>
                                          <p:spTgt spid="36"/>
                                        </p:tgtEl>
                                      </p:cBhvr>
                                      <p:to x="100000" y="100000"/>
                                    </p:animScale>
                                    <p:animScale>
                                      <p:cBhvr>
                                        <p:cTn id="97" dur="26">
                                          <p:stCondLst>
                                            <p:cond delay="1312"/>
                                          </p:stCondLst>
                                        </p:cTn>
                                        <p:tgtEl>
                                          <p:spTgt spid="36"/>
                                        </p:tgtEl>
                                      </p:cBhvr>
                                      <p:to x="100000" y="80000"/>
                                    </p:animScale>
                                    <p:animScale>
                                      <p:cBhvr>
                                        <p:cTn id="98" dur="166" decel="50000">
                                          <p:stCondLst>
                                            <p:cond delay="1338"/>
                                          </p:stCondLst>
                                        </p:cTn>
                                        <p:tgtEl>
                                          <p:spTgt spid="36"/>
                                        </p:tgtEl>
                                      </p:cBhvr>
                                      <p:to x="100000" y="100000"/>
                                    </p:animScale>
                                    <p:animScale>
                                      <p:cBhvr>
                                        <p:cTn id="99" dur="26">
                                          <p:stCondLst>
                                            <p:cond delay="1642"/>
                                          </p:stCondLst>
                                        </p:cTn>
                                        <p:tgtEl>
                                          <p:spTgt spid="36"/>
                                        </p:tgtEl>
                                      </p:cBhvr>
                                      <p:to x="100000" y="90000"/>
                                    </p:animScale>
                                    <p:animScale>
                                      <p:cBhvr>
                                        <p:cTn id="100" dur="166" decel="50000">
                                          <p:stCondLst>
                                            <p:cond delay="1668"/>
                                          </p:stCondLst>
                                        </p:cTn>
                                        <p:tgtEl>
                                          <p:spTgt spid="36"/>
                                        </p:tgtEl>
                                      </p:cBhvr>
                                      <p:to x="100000" y="100000"/>
                                    </p:animScale>
                                    <p:animScale>
                                      <p:cBhvr>
                                        <p:cTn id="101" dur="26">
                                          <p:stCondLst>
                                            <p:cond delay="1808"/>
                                          </p:stCondLst>
                                        </p:cTn>
                                        <p:tgtEl>
                                          <p:spTgt spid="36"/>
                                        </p:tgtEl>
                                      </p:cBhvr>
                                      <p:to x="100000" y="95000"/>
                                    </p:animScale>
                                    <p:animScale>
                                      <p:cBhvr>
                                        <p:cTn id="102" dur="166" decel="50000">
                                          <p:stCondLst>
                                            <p:cond delay="1834"/>
                                          </p:stCondLst>
                                        </p:cTn>
                                        <p:tgtEl>
                                          <p:spTgt spid="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1777" y="963831"/>
            <a:ext cx="10519491" cy="493033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TextBox 2">
            <a:extLst>
              <a:ext uri="{FF2B5EF4-FFF2-40B4-BE49-F238E27FC236}">
                <a16:creationId xmlns:a16="http://schemas.microsoft.com/office/drawing/2014/main" id="{D2299C02-343C-BF98-1640-5531DB684660}"/>
              </a:ext>
            </a:extLst>
          </p:cNvPr>
          <p:cNvSpPr txBox="1"/>
          <p:nvPr/>
        </p:nvSpPr>
        <p:spPr>
          <a:xfrm>
            <a:off x="1347538" y="1511166"/>
            <a:ext cx="9769642" cy="3477875"/>
          </a:xfrm>
          <a:prstGeom prst="rect">
            <a:avLst/>
          </a:prstGeom>
          <a:noFill/>
        </p:spPr>
        <p:txBody>
          <a:bodyPr wrap="square" rtlCol="0">
            <a:spAutoFit/>
          </a:bodyPr>
          <a:lstStyle/>
          <a:p>
            <a:pPr algn="just"/>
            <a:r>
              <a:rPr kumimoji="0" lang="vi-VN" sz="55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Ngồi bên nơi cắm diều, lòng tôi lâng lâng, tôi muốn gửi ước mơ của mình theo những cánh diều lên tận mây xanh.</a:t>
            </a:r>
          </a:p>
        </p:txBody>
      </p:sp>
      <p:sp>
        <p:nvSpPr>
          <p:cNvPr id="4" name="TextBox 3">
            <a:extLst>
              <a:ext uri="{FF2B5EF4-FFF2-40B4-BE49-F238E27FC236}">
                <a16:creationId xmlns:a16="http://schemas.microsoft.com/office/drawing/2014/main" id="{55626E74-EC0C-831C-4C42-4D541F3255B4}"/>
              </a:ext>
            </a:extLst>
          </p:cNvPr>
          <p:cNvSpPr txBox="1"/>
          <p:nvPr/>
        </p:nvSpPr>
        <p:spPr>
          <a:xfrm>
            <a:off x="9278754" y="1590548"/>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9605E17-0299-1A25-2406-705236854D8A}"/>
              </a:ext>
            </a:extLst>
          </p:cNvPr>
          <p:cNvSpPr txBox="1"/>
          <p:nvPr/>
        </p:nvSpPr>
        <p:spPr>
          <a:xfrm>
            <a:off x="6030228" y="2439215"/>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87B0549-42C4-8AB4-F68A-DC123FF45883}"/>
              </a:ext>
            </a:extLst>
          </p:cNvPr>
          <p:cNvSpPr txBox="1"/>
          <p:nvPr/>
        </p:nvSpPr>
        <p:spPr>
          <a:xfrm>
            <a:off x="7010401" y="3280810"/>
            <a:ext cx="404262" cy="707886"/>
          </a:xfrm>
          <a:prstGeom prst="rect">
            <a:avLst/>
          </a:prstGeom>
          <a:noFill/>
        </p:spPr>
        <p:txBody>
          <a:bodyPr wrap="square" rtlCol="0">
            <a:spAutoFit/>
          </a:bodyPr>
          <a:lstStyle/>
          <a:p>
            <a:r>
              <a:rPr lang="vi-VN" sz="4000" b="1" dirty="0">
                <a:solidFill>
                  <a:srgbClr val="FF0000"/>
                </a:solidFill>
                <a:latin typeface="Cambria" panose="02040503050406030204" pitchFamily="18" charset="0"/>
                <a:ea typeface="Cambria" panose="02040503050406030204" pitchFamily="18" charset="0"/>
              </a:rPr>
              <a:t>/</a:t>
            </a:r>
            <a:endParaRPr lang="en-SG"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808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59354" y="1640797"/>
            <a:ext cx="6574846" cy="1615898"/>
            <a:chOff x="1078970" y="4012845"/>
            <a:chExt cx="9381685" cy="1117295"/>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078970" y="4012845"/>
              <a:ext cx="9381685" cy="1117295"/>
              <a:chOff x="-456059" y="3198229"/>
              <a:chExt cx="8157986" cy="1239924"/>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8061599" cy="1239923"/>
              </a:xfrm>
              <a:prstGeom prst="roundRect">
                <a:avLst>
                  <a:gd name="adj" fmla="val 500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456059" y="3198229"/>
                <a:ext cx="8061599" cy="1108214"/>
              </a:xfrm>
              <a:prstGeom prst="roundRect">
                <a:avLst>
                  <a:gd name="adj" fmla="val 50000"/>
                </a:avLst>
              </a:prstGeom>
              <a:solidFill>
                <a:srgbClr val="127366"/>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394623" y="4305043"/>
              <a:ext cx="8861224" cy="489460"/>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ô (hay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0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thành</a:t>
              </a:r>
              <a:r>
                <a:rPr kumimoji="0" lang="en-SG" altLang="zh-CN"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a:t>
              </a:r>
              <a:endParaRPr kumimoji="0" lang="zh-CN" altLang="en-US" sz="40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5139802" y="400269"/>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1726315" y="3537947"/>
            <a:ext cx="9695224" cy="861774"/>
          </a:xfrm>
          <a:prstGeom prst="rect">
            <a:avLst/>
          </a:prstGeom>
          <a:noFill/>
        </p:spPr>
        <p:txBody>
          <a:bodyPr wrap="square">
            <a:spAutoFit/>
          </a:bodyPr>
          <a:lstStyle/>
          <a:p>
            <a:pPr algn="ctr"/>
            <a:r>
              <a:rPr lang="en-US" sz="5000" b="1" dirty="0" err="1">
                <a:solidFill>
                  <a:srgbClr val="FFC000"/>
                </a:solidFill>
                <a:latin typeface="Cambria" panose="02040503050406030204" pitchFamily="18" charset="0"/>
                <a:ea typeface="Cambria" panose="02040503050406030204" pitchFamily="18" charset="0"/>
              </a:rPr>
              <a:t>khu</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vực</a:t>
            </a:r>
            <a:r>
              <a:rPr lang="en-US" sz="5000" b="1" dirty="0">
                <a:solidFill>
                  <a:srgbClr val="FFC000"/>
                </a:solidFill>
                <a:latin typeface="Cambria" panose="02040503050406030204" pitchFamily="18" charset="0"/>
                <a:ea typeface="Cambria" panose="02040503050406030204" pitchFamily="18" charset="0"/>
              </a:rPr>
              <a:t> bao </a:t>
            </a:r>
            <a:r>
              <a:rPr lang="en-US" sz="5000" b="1" dirty="0" err="1">
                <a:solidFill>
                  <a:srgbClr val="FFC000"/>
                </a:solidFill>
                <a:latin typeface="Cambria" panose="02040503050406030204" pitchFamily="18" charset="0"/>
                <a:ea typeface="Cambria" panose="02040503050406030204" pitchFamily="18" charset="0"/>
              </a:rPr>
              <a:t>quanh</a:t>
            </a:r>
            <a:r>
              <a:rPr lang="en-US" sz="5000" b="1" dirty="0">
                <a:solidFill>
                  <a:srgbClr val="FFC000"/>
                </a:solidFill>
                <a:latin typeface="Cambria" panose="02040503050406030204" pitchFamily="18" charset="0"/>
                <a:ea typeface="Cambria" panose="02040503050406030204" pitchFamily="18" charset="0"/>
              </a:rPr>
              <a:t> </a:t>
            </a:r>
            <a:r>
              <a:rPr lang="en-US" sz="5000" b="1" dirty="0" err="1">
                <a:solidFill>
                  <a:srgbClr val="FFC000"/>
                </a:solidFill>
                <a:latin typeface="Cambria" panose="02040503050406030204" pitchFamily="18" charset="0"/>
                <a:ea typeface="Cambria" panose="02040503050406030204" pitchFamily="18" charset="0"/>
              </a:rPr>
              <a:t>thành</a:t>
            </a:r>
            <a:r>
              <a:rPr lang="en-US" sz="5000" b="1" dirty="0">
                <a:solidFill>
                  <a:srgbClr val="FFC000"/>
                </a:solidFill>
                <a:latin typeface="Cambria" panose="02040503050406030204" pitchFamily="18" charset="0"/>
                <a:ea typeface="Cambria" panose="02040503050406030204" pitchFamily="18" charset="0"/>
              </a:rPr>
              <a:t> </a:t>
            </a:r>
            <a:r>
              <a:rPr lang="vi-VN" sz="5000" b="1" dirty="0">
                <a:solidFill>
                  <a:srgbClr val="FFC000"/>
                </a:solidFill>
                <a:latin typeface="Cambria" panose="02040503050406030204" pitchFamily="18" charset="0"/>
                <a:ea typeface="Cambria" panose="02040503050406030204" pitchFamily="18" charset="0"/>
              </a:rPr>
              <a:t>phố.</a:t>
            </a:r>
            <a:endParaRPr lang="en-US" sz="5000" b="1" dirty="0">
              <a:solidFill>
                <a:srgbClr val="FFC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28720" y="640494"/>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0" y="2124148"/>
            <a:ext cx="9165707" cy="1586240"/>
            <a:chOff x="3896037" y="4173227"/>
            <a:chExt cx="4764703" cy="1023787"/>
          </a:xfrm>
        </p:grpSpPr>
        <p:sp>
          <p:nvSpPr>
            <p:cNvPr id="38" name="圆角矩形 32">
              <a:extLst>
                <a:ext uri="{FF2B5EF4-FFF2-40B4-BE49-F238E27FC236}">
                  <a16:creationId xmlns:a16="http://schemas.microsoft.com/office/drawing/2014/main" id="{6463F51D-3F4A-546C-0739-3C09CCBC5806}"/>
                </a:ext>
              </a:extLst>
            </p:cNvPr>
            <p:cNvSpPr/>
            <p:nvPr/>
          </p:nvSpPr>
          <p:spPr>
            <a:xfrm>
              <a:off x="4181295" y="4173227"/>
              <a:ext cx="4182027" cy="1023787"/>
            </a:xfrm>
            <a:prstGeom prst="roundRect">
              <a:avLst>
                <a:gd name="adj" fmla="val 50000"/>
              </a:avLst>
            </a:prstGeom>
            <a:solidFill>
              <a:srgbClr val="1273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ea typeface="思源黑体 CN"/>
                <a:cs typeface="+mn-cs"/>
              </a:endParaRPr>
            </a:p>
          </p:txBody>
        </p:sp>
        <p:sp>
          <p:nvSpPr>
            <p:cNvPr id="37" name="文本框 41">
              <a:extLst>
                <a:ext uri="{FF2B5EF4-FFF2-40B4-BE49-F238E27FC236}">
                  <a16:creationId xmlns:a16="http://schemas.microsoft.com/office/drawing/2014/main" id="{1D70379B-611B-4261-F6E1-CA63B17CE26F}"/>
                </a:ext>
              </a:extLst>
            </p:cNvPr>
            <p:cNvSpPr txBox="1"/>
            <p:nvPr/>
          </p:nvSpPr>
          <p:spPr>
            <a:xfrm>
              <a:off x="3896037" y="4390923"/>
              <a:ext cx="4764703" cy="5065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cốc</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tu</a:t>
              </a:r>
              <a:r>
                <a:rPr kumimoji="0" lang="en-SG"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4500" b="1" i="0" u="none" strike="noStrike" kern="1200" cap="none" spc="0" normalizeH="0" baseline="0" noProof="0" dirty="0" err="1"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diều</a:t>
              </a:r>
              <a:r>
                <a:rPr kumimoji="0" lang="en-SG" altLang="zh-CN" sz="4500" b="1" i="0" u="none" strike="noStrike" kern="1200" cap="none" spc="0" normalizeH="0" baseline="0" noProof="0" dirty="0" smtClean="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sáo:</a:t>
              </a:r>
              <a:endParaRPr kumimoji="0" lang="zh-CN" altLang="en-US" sz="4500" b="1" i="0" u="none" strike="noStrike" kern="1200" cap="none" spc="0" normalizeH="0" baseline="0" noProof="0" dirty="0">
                <a:ln>
                  <a:noFill/>
                </a:ln>
                <a:solidFill>
                  <a:schemeClr val="bg1"/>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5"/>
          <a:stretch>
            <a:fillRect/>
          </a:stretch>
        </p:blipFill>
        <p:spPr>
          <a:xfrm>
            <a:off x="4987261" y="367362"/>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105880" y="3935607"/>
            <a:ext cx="7256890" cy="1015663"/>
          </a:xfrm>
          <a:prstGeom prst="rect">
            <a:avLst/>
          </a:prstGeom>
          <a:noFill/>
        </p:spPr>
        <p:txBody>
          <a:bodyPr wrap="square">
            <a:spAutoFit/>
          </a:bodyPr>
          <a:lstStyle/>
          <a:p>
            <a:pPr algn="ctr"/>
            <a:r>
              <a:rPr lang="en-US" sz="6000" b="1" dirty="0" err="1">
                <a:solidFill>
                  <a:srgbClr val="FFC000"/>
                </a:solidFill>
                <a:latin typeface="Cambria" panose="02040503050406030204" pitchFamily="18" charset="0"/>
                <a:ea typeface="Cambria" panose="02040503050406030204" pitchFamily="18" charset="0"/>
              </a:rPr>
              <a:t>các</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loại</a:t>
            </a:r>
            <a:r>
              <a:rPr lang="en-US" sz="6000" b="1" dirty="0">
                <a:solidFill>
                  <a:srgbClr val="FFC000"/>
                </a:solidFill>
                <a:latin typeface="Cambria" panose="02040503050406030204" pitchFamily="18" charset="0"/>
                <a:ea typeface="Cambria" panose="02040503050406030204" pitchFamily="18" charset="0"/>
              </a:rPr>
              <a:t> </a:t>
            </a:r>
            <a:r>
              <a:rPr lang="en-US" sz="6000" b="1" dirty="0" err="1">
                <a:solidFill>
                  <a:srgbClr val="FFC000"/>
                </a:solidFill>
                <a:latin typeface="Cambria" panose="02040503050406030204" pitchFamily="18" charset="0"/>
                <a:ea typeface="Cambria" panose="02040503050406030204" pitchFamily="18" charset="0"/>
              </a:rPr>
              <a:t>diều</a:t>
            </a:r>
            <a:r>
              <a:rPr lang="en-US" sz="6000" b="1" dirty="0">
                <a:solidFill>
                  <a:srgbClr val="FFC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12826" y="122213"/>
            <a:ext cx="7957464" cy="6006706"/>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6"/>
          <a:stretch>
            <a:fillRect/>
          </a:stretch>
        </p:blipFill>
        <p:spPr>
          <a:xfrm>
            <a:off x="412826" y="490329"/>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4"/>
          <a:stretch>
            <a:fillRect/>
          </a:stretch>
        </p:blipFill>
        <p:spPr>
          <a:xfrm>
            <a:off x="-137918" y="646454"/>
            <a:ext cx="2847079" cy="1536325"/>
          </a:xfrm>
          <a:prstGeom prst="rect">
            <a:avLst/>
          </a:prstGeom>
        </p:spPr>
      </p:pic>
      <p:sp>
        <p:nvSpPr>
          <p:cNvPr id="2" name="Rectangle 1"/>
          <p:cNvSpPr/>
          <p:nvPr/>
        </p:nvSpPr>
        <p:spPr>
          <a:xfrm>
            <a:off x="3784784" y="549733"/>
            <a:ext cx="8383006" cy="1477328"/>
          </a:xfrm>
          <a:prstGeom prst="rect">
            <a:avLst/>
          </a:prstGeom>
          <a:solidFill>
            <a:schemeClr val="tx1">
              <a:lumMod val="65000"/>
              <a:lumOff val="35000"/>
            </a:schemeClr>
          </a:solidFill>
        </p:spPr>
        <p:txBody>
          <a:bodyPr wrap="square">
            <a:spAutoFit/>
          </a:bodyPr>
          <a:lstStyle/>
          <a:p>
            <a:pPr algn="ctr"/>
            <a:r>
              <a:rPr lang="vi-VN" sz="4500" b="1" dirty="0">
                <a:solidFill>
                  <a:schemeClr val="bg1"/>
                </a:solidFill>
                <a:latin typeface="Cambria" panose="02040503050406030204" pitchFamily="18" charset="0"/>
                <a:ea typeface="Cambria" panose="02040503050406030204" pitchFamily="18" charset="0"/>
              </a:rPr>
              <a:t>Đoạn mở đầu giới thiệu những gì về chiều hè ở ngoại ô? </a:t>
            </a:r>
            <a:endParaRPr lang="vi-VN" sz="45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681389" cy="3970318"/>
          </a:xfrm>
          <a:prstGeom prst="rect">
            <a:avLst/>
          </a:prstGeom>
          <a:solidFill>
            <a:schemeClr val="bg1"/>
          </a:solidFill>
        </p:spPr>
        <p:txBody>
          <a:bodyPr wrap="square">
            <a:spAutoFit/>
          </a:bodyPr>
          <a:lstStyle/>
          <a:p>
            <a:pPr algn="just"/>
            <a:r>
              <a:rPr lang="vi-VN" sz="3600" b="1" dirty="0">
                <a:solidFill>
                  <a:schemeClr val="accent2">
                    <a:lumMod val="50000"/>
                  </a:schemeClr>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mở đầu giới thiệu về không khí và cảnh vật về chiều hè ở ngoại ô. </a:t>
            </a: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982043" y="94604"/>
            <a:ext cx="10819856" cy="1631216"/>
          </a:xfrm>
          <a:prstGeom prst="roundRect">
            <a:avLst>
              <a:gd name="adj" fmla="val 0"/>
            </a:avLst>
          </a:prstGeom>
          <a:solidFill>
            <a:schemeClr val="bg1"/>
          </a:solidFill>
        </p:spPr>
        <p:txBody>
          <a:bodyPr wrap="square">
            <a:spAutoFit/>
          </a:bodyPr>
          <a:lstStyle/>
          <a:p>
            <a:pPr algn="ctr"/>
            <a:r>
              <a:rPr lang="vi-VN" sz="5000" b="1" dirty="0">
                <a:solidFill>
                  <a:srgbClr val="C00000"/>
                </a:solidFill>
                <a:latin typeface="Cambria" panose="02040503050406030204" pitchFamily="18" charset="0"/>
                <a:ea typeface="Cambria" panose="02040503050406030204" pitchFamily="18" charset="0"/>
                <a:cs typeface="Calibri" panose="020F0502020204030204" pitchFamily="34" charset="0"/>
              </a:rPr>
              <a:t> Cảnh vật ở ngoại ô được miêu tả như thế nào? </a:t>
            </a:r>
          </a:p>
        </p:txBody>
      </p:sp>
      <p:sp>
        <p:nvSpPr>
          <p:cNvPr id="3" name="Rectangle 2"/>
          <p:cNvSpPr/>
          <p:nvPr/>
        </p:nvSpPr>
        <p:spPr>
          <a:xfrm>
            <a:off x="0" y="2011515"/>
            <a:ext cx="2373549"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con kênh</a:t>
            </a:r>
          </a:p>
        </p:txBody>
      </p:sp>
      <p:pic>
        <p:nvPicPr>
          <p:cNvPr id="4" name="Picture 3">
            <a:extLst>
              <a:ext uri="{FF2B5EF4-FFF2-40B4-BE49-F238E27FC236}">
                <a16:creationId xmlns:a16="http://schemas.microsoft.com/office/drawing/2014/main" id="{5077B7ED-9C4A-596A-0DB2-B7D17E5B18F9}"/>
              </a:ext>
            </a:extLst>
          </p:cNvPr>
          <p:cNvPicPr>
            <a:picLocks noChangeAspect="1"/>
          </p:cNvPicPr>
          <p:nvPr/>
        </p:nvPicPr>
        <p:blipFill>
          <a:blip r:embed="rId4"/>
          <a:stretch>
            <a:fillRect/>
          </a:stretch>
        </p:blipFill>
        <p:spPr>
          <a:xfrm>
            <a:off x="-226191" y="602004"/>
            <a:ext cx="3103018" cy="1612290"/>
          </a:xfrm>
          <a:prstGeom prst="rect">
            <a:avLst/>
          </a:prstGeom>
        </p:spPr>
      </p:pic>
      <p:sp>
        <p:nvSpPr>
          <p:cNvPr id="7" name="Rectangle 6">
            <a:extLst>
              <a:ext uri="{FF2B5EF4-FFF2-40B4-BE49-F238E27FC236}">
                <a16:creationId xmlns:a16="http://schemas.microsoft.com/office/drawing/2014/main" id="{D330576A-1F4F-1157-6581-B4F70482C875}"/>
              </a:ext>
            </a:extLst>
          </p:cNvPr>
          <p:cNvSpPr/>
          <p:nvPr/>
        </p:nvSpPr>
        <p:spPr>
          <a:xfrm>
            <a:off x="-508000" y="2985460"/>
            <a:ext cx="5075255" cy="677108"/>
          </a:xfrm>
          <a:prstGeom prst="rect">
            <a:avLst/>
          </a:prstGeom>
          <a:solidFill>
            <a:schemeClr val="accent4">
              <a:lumMod val="20000"/>
              <a:lumOff val="80000"/>
            </a:schemeClr>
          </a:solidFill>
        </p:spPr>
        <p:txBody>
          <a:bodyPr wrap="square">
            <a:spAutoFit/>
          </a:bodyPr>
          <a:lstStyle/>
          <a:p>
            <a:pPr algn="ct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t>
            </a: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uộng </a:t>
            </a:r>
            <a:r>
              <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rPr>
              <a:t>rau muống</a:t>
            </a:r>
          </a:p>
        </p:txBody>
      </p:sp>
      <p:sp>
        <p:nvSpPr>
          <p:cNvPr id="8" name="Rectangle 7">
            <a:extLst>
              <a:ext uri="{FF2B5EF4-FFF2-40B4-BE49-F238E27FC236}">
                <a16:creationId xmlns:a16="http://schemas.microsoft.com/office/drawing/2014/main" id="{D2B4820B-4A47-F7F2-96A0-A4DD0F80D440}"/>
              </a:ext>
            </a:extLst>
          </p:cNvPr>
          <p:cNvSpPr/>
          <p:nvPr/>
        </p:nvSpPr>
        <p:spPr>
          <a:xfrm>
            <a:off x="1228374" y="3858361"/>
            <a:ext cx="2712231"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rặng tre</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9" name="Rectangle 8">
            <a:extLst>
              <a:ext uri="{FF2B5EF4-FFF2-40B4-BE49-F238E27FC236}">
                <a16:creationId xmlns:a16="http://schemas.microsoft.com/office/drawing/2014/main" id="{9FB94FA3-D8E4-3AD3-3870-D53E0EB4E870}"/>
              </a:ext>
            </a:extLst>
          </p:cNvPr>
          <p:cNvSpPr/>
          <p:nvPr/>
        </p:nvSpPr>
        <p:spPr>
          <a:xfrm>
            <a:off x="1567056" y="4859862"/>
            <a:ext cx="3215509"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tiếng chim</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Rectangle 9">
            <a:extLst>
              <a:ext uri="{FF2B5EF4-FFF2-40B4-BE49-F238E27FC236}">
                <a16:creationId xmlns:a16="http://schemas.microsoft.com/office/drawing/2014/main" id="{53816FD3-E661-9FFB-AA06-E9DC6D3F2CEF}"/>
              </a:ext>
            </a:extLst>
          </p:cNvPr>
          <p:cNvSpPr/>
          <p:nvPr/>
        </p:nvSpPr>
        <p:spPr>
          <a:xfrm>
            <a:off x="1059864" y="5739142"/>
            <a:ext cx="4457700" cy="677108"/>
          </a:xfrm>
          <a:prstGeom prst="rect">
            <a:avLst/>
          </a:prstGeom>
          <a:solidFill>
            <a:schemeClr val="accent4">
              <a:lumMod val="20000"/>
              <a:lumOff val="80000"/>
            </a:schemeClr>
          </a:solidFill>
        </p:spPr>
        <p:txBody>
          <a:bodyPr wrap="square">
            <a:spAutoFit/>
          </a:bodyPr>
          <a:lstStyle/>
          <a:p>
            <a:pPr algn="ctr"/>
            <a:r>
              <a:rPr lang="vi-VN" sz="3800" b="1">
                <a:solidFill>
                  <a:srgbClr val="002060"/>
                </a:solidFill>
                <a:latin typeface="Cambria" panose="02040503050406030204" pitchFamily="18" charset="0"/>
                <a:ea typeface="Cambria" panose="02040503050406030204" pitchFamily="18" charset="0"/>
                <a:cs typeface="Calibri" panose="020F0502020204030204" pitchFamily="34" charset="0"/>
              </a:rPr>
              <a:t>cánh đồng lúa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组合 44">
            <a:extLst>
              <a:ext uri="{FF2B5EF4-FFF2-40B4-BE49-F238E27FC236}">
                <a16:creationId xmlns:a16="http://schemas.microsoft.com/office/drawing/2014/main" id="{C51341FD-E4B7-A7A0-009A-4071F8D18092}"/>
              </a:ext>
            </a:extLst>
          </p:cNvPr>
          <p:cNvGrpSpPr/>
          <p:nvPr/>
        </p:nvGrpSpPr>
        <p:grpSpPr>
          <a:xfrm>
            <a:off x="2599740" y="1785615"/>
            <a:ext cx="9202159" cy="1024409"/>
            <a:chOff x="2360277" y="2669668"/>
            <a:chExt cx="3532635" cy="916548"/>
          </a:xfrm>
        </p:grpSpPr>
        <p:sp>
          <p:nvSpPr>
            <p:cNvPr id="15" name="圆角矩形 27">
              <a:extLst>
                <a:ext uri="{FF2B5EF4-FFF2-40B4-BE49-F238E27FC236}">
                  <a16:creationId xmlns:a16="http://schemas.microsoft.com/office/drawing/2014/main" id="{305864FB-43CE-8B74-CE48-B0462B3ABB48}"/>
                </a:ext>
              </a:extLst>
            </p:cNvPr>
            <p:cNvSpPr/>
            <p:nvPr/>
          </p:nvSpPr>
          <p:spPr>
            <a:xfrm>
              <a:off x="2360277" y="2669668"/>
              <a:ext cx="3532635" cy="89262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4" name="文本框 40">
              <a:extLst>
                <a:ext uri="{FF2B5EF4-FFF2-40B4-BE49-F238E27FC236}">
                  <a16:creationId xmlns:a16="http://schemas.microsoft.com/office/drawing/2014/main" id="{41F7C6FC-8E01-96B0-71F2-D971444B9012}"/>
                </a:ext>
              </a:extLst>
            </p:cNvPr>
            <p:cNvSpPr txBox="1"/>
            <p:nvPr/>
          </p:nvSpPr>
          <p:spPr>
            <a:xfrm>
              <a:off x="2404714" y="2677493"/>
              <a:ext cx="3088912" cy="908723"/>
            </a:xfrm>
            <a:prstGeom prst="rect">
              <a:avLst/>
            </a:prstGeom>
            <a:noFill/>
          </p:spPr>
          <p:txBody>
            <a:bodyPr wrap="none" rtlCol="0">
              <a:spAutoFit/>
            </a:bodyPr>
            <a:lstStyle/>
            <a:p>
              <a:pPr algn="ctr"/>
              <a:r>
                <a:rPr lang="vi-VN" sz="3000" b="1" dirty="0">
                  <a:solidFill>
                    <a:srgbClr val="C00000"/>
                  </a:solidFill>
                  <a:latin typeface="Cambria" panose="02040503050406030204" pitchFamily="18" charset="0"/>
                  <a:ea typeface="Cambria" panose="02040503050406030204" pitchFamily="18" charset="0"/>
                </a:rPr>
                <a:t>ước trong vắt, dải cỏ xanh êm như tấm thảm </a:t>
              </a:r>
            </a:p>
            <a:p>
              <a:pPr algn="ctr"/>
              <a:r>
                <a:rPr lang="vi-VN" sz="3000" b="1" dirty="0">
                  <a:solidFill>
                    <a:srgbClr val="C00000"/>
                  </a:solidFill>
                  <a:latin typeface="Cambria" panose="02040503050406030204" pitchFamily="18" charset="0"/>
                  <a:ea typeface="Cambria" panose="02040503050406030204" pitchFamily="18" charset="0"/>
                </a:rPr>
                <a:t>ở hai bên bờ kênh.</a:t>
              </a:r>
              <a:endParaRPr lang="en-US" sz="3000" b="1" dirty="0">
                <a:solidFill>
                  <a:srgbClr val="C00000"/>
                </a:solidFill>
                <a:latin typeface="Cambria" panose="02040503050406030204" pitchFamily="18" charset="0"/>
                <a:ea typeface="Cambria" panose="02040503050406030204" pitchFamily="18" charset="0"/>
              </a:endParaRPr>
            </a:p>
          </p:txBody>
        </p:sp>
      </p:grpSp>
      <p:sp>
        <p:nvSpPr>
          <p:cNvPr id="20" name="圆角矩形 27">
            <a:extLst>
              <a:ext uri="{FF2B5EF4-FFF2-40B4-BE49-F238E27FC236}">
                <a16:creationId xmlns:a16="http://schemas.microsoft.com/office/drawing/2014/main" id="{FA12963E-C629-3F8C-B06D-53D6311CEFD5}"/>
              </a:ext>
            </a:extLst>
          </p:cNvPr>
          <p:cNvSpPr/>
          <p:nvPr/>
        </p:nvSpPr>
        <p:spPr>
          <a:xfrm>
            <a:off x="4179522" y="2985460"/>
            <a:ext cx="7746180"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mơn mởn, hoa rau muống tím lấp lánh.</a:t>
            </a:r>
            <a:endParaRPr kumimoji="0" lang="zh-CN" altLang="en-US" sz="28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3" name="圆角矩形 27">
            <a:extLst>
              <a:ext uri="{FF2B5EF4-FFF2-40B4-BE49-F238E27FC236}">
                <a16:creationId xmlns:a16="http://schemas.microsoft.com/office/drawing/2014/main" id="{329F2947-6E76-9F5F-B446-859B01B865F7}"/>
              </a:ext>
            </a:extLst>
          </p:cNvPr>
          <p:cNvSpPr/>
          <p:nvPr/>
        </p:nvSpPr>
        <p:spPr>
          <a:xfrm>
            <a:off x="4282551" y="3898244"/>
            <a:ext cx="5456354"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xanh thì thầm trong gió.</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4" name="圆角矩形 27">
            <a:extLst>
              <a:ext uri="{FF2B5EF4-FFF2-40B4-BE49-F238E27FC236}">
                <a16:creationId xmlns:a16="http://schemas.microsoft.com/office/drawing/2014/main" id="{F83907A9-CCF6-763B-7D0D-5CF39F94F332}"/>
              </a:ext>
            </a:extLst>
          </p:cNvPr>
          <p:cNvSpPr/>
          <p:nvPr/>
        </p:nvSpPr>
        <p:spPr>
          <a:xfrm>
            <a:off x="4782565" y="4751723"/>
            <a:ext cx="6563758" cy="78524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vi-VN" altLang="zh-CN" sz="3500" b="1">
                <a:solidFill>
                  <a:srgbClr val="C00000"/>
                </a:solidFill>
                <a:latin typeface="Cambria" panose="02040503050406030204" pitchFamily="18" charset="0"/>
                <a:ea typeface="思源黑体 CN"/>
              </a:rPr>
              <a:t>c</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ất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tiếng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hót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tự</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do,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thiết</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vi-VN"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tha.</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5" name="圆角矩形 27">
            <a:extLst>
              <a:ext uri="{FF2B5EF4-FFF2-40B4-BE49-F238E27FC236}">
                <a16:creationId xmlns:a16="http://schemas.microsoft.com/office/drawing/2014/main" id="{27132C48-EE9A-AC60-D4CE-8D95642A89D0}"/>
              </a:ext>
            </a:extLst>
          </p:cNvPr>
          <p:cNvSpPr/>
          <p:nvPr/>
        </p:nvSpPr>
        <p:spPr>
          <a:xfrm>
            <a:off x="5485996" y="5739143"/>
            <a:ext cx="4108529" cy="67710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chín</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mênh</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 </a:t>
            </a:r>
            <a:r>
              <a:rPr kumimoji="0" lang="en-SG" altLang="zh-CN" sz="3500" b="1" i="0" u="none" strike="noStrike" kern="1200" cap="none" spc="0" normalizeH="0" baseline="0" noProof="0" dirty="0" err="1">
                <a:ln>
                  <a:noFill/>
                </a:ln>
                <a:solidFill>
                  <a:srgbClr val="C00000"/>
                </a:solidFill>
                <a:effectLst/>
                <a:uLnTx/>
                <a:uFillTx/>
                <a:latin typeface="Cambria" panose="02040503050406030204" pitchFamily="18" charset="0"/>
                <a:ea typeface="思源黑体 CN"/>
              </a:rPr>
              <a:t>mông</a:t>
            </a:r>
            <a:r>
              <a:rPr kumimoji="0" lang="en-SG" altLang="zh-CN"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rPr>
              <a:t>.</a:t>
            </a: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20"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134214" y="24143"/>
            <a:ext cx="12064999"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Vì sao tác giả nói vùng ngoại ô mang vẻ đẹp bình dị?</a:t>
            </a:r>
          </a:p>
        </p:txBody>
      </p:sp>
      <p:sp>
        <p:nvSpPr>
          <p:cNvPr id="3" name="Rectangle 2"/>
          <p:cNvSpPr/>
          <p:nvPr/>
        </p:nvSpPr>
        <p:spPr>
          <a:xfrm>
            <a:off x="0" y="2166155"/>
            <a:ext cx="12064998" cy="386259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rPr>
              <a:t>Tác giả nói vùng ngoại ô mang vẻ đẹp bình dị vì: nó gắn liền với hình ảnh tuổi thơ tác giả cùng bạn đi dạo dọc con kênh, gắn liền với những sự vật thân quen như con kênh, ruộng rau muống, rặng tre, tiếng chim, cánh đồng lúa,… hòa cùng đó là ráng chiều vàng dịu và thơm hơi đất, là gió đưa thoang thoảng hương lúa chín và hương sen. Tất cả đã tạo nên một khung cảnh bình dị.</a:t>
            </a:r>
          </a:p>
        </p:txBody>
      </p:sp>
      <p:pic>
        <p:nvPicPr>
          <p:cNvPr id="4" name="Picture 3"/>
          <p:cNvPicPr>
            <a:picLocks noChangeAspect="1"/>
          </p:cNvPicPr>
          <p:nvPr/>
        </p:nvPicPr>
        <p:blipFill>
          <a:blip r:embed="rId5"/>
          <a:stretch>
            <a:fillRect/>
          </a:stretch>
        </p:blipFill>
        <p:spPr>
          <a:xfrm>
            <a:off x="134214" y="629830"/>
            <a:ext cx="2975106" cy="1536325"/>
          </a:xfrm>
          <a:prstGeom prst="rect">
            <a:avLst/>
          </a:prstGeom>
        </p:spPr>
      </p:pic>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355983" y="631220"/>
            <a:ext cx="7708900" cy="261050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rPr>
              <a:t>Tác giả có cảm nhận như thế nào khi chơi thả diều trong chiều hè ở ngoại ô?</a:t>
            </a:r>
          </a:p>
        </p:txBody>
      </p:sp>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08" y="980660"/>
            <a:ext cx="4349596" cy="2686515"/>
          </a:xfrm>
          <a:prstGeom prst="rect">
            <a:avLst/>
          </a:prstGeom>
        </p:spPr>
      </p:pic>
      <p:sp>
        <p:nvSpPr>
          <p:cNvPr id="2" name="Rounded Rectangle 19">
            <a:extLst>
              <a:ext uri="{FF2B5EF4-FFF2-40B4-BE49-F238E27FC236}">
                <a16:creationId xmlns:a16="http://schemas.microsoft.com/office/drawing/2014/main" id="{6AB805A4-1B4E-B535-D22B-30F0FD623893}"/>
              </a:ext>
            </a:extLst>
          </p:cNvPr>
          <p:cNvSpPr/>
          <p:nvPr/>
        </p:nvSpPr>
        <p:spPr>
          <a:xfrm>
            <a:off x="3908487" y="3241725"/>
            <a:ext cx="8603892" cy="3999071"/>
          </a:xfrm>
          <a:prstGeom prst="roundRect">
            <a:avLst>
              <a:gd name="adj" fmla="val 29749"/>
            </a:avLst>
          </a:prstGeom>
          <a:solidFill>
            <a:schemeClr val="bg1"/>
          </a:solidFill>
        </p:spPr>
        <p:txBody>
          <a:bodyPr wrap="square">
            <a:spAutoFit/>
          </a:bodyPr>
          <a:lstStyle/>
          <a:p>
            <a:pPr algn="just"/>
            <a:r>
              <a:rPr lang="vi-VN" sz="3000" b="1" dirty="0">
                <a:solidFill>
                  <a:schemeClr val="accent2">
                    <a:lumMod val="75000"/>
                  </a:schemeClr>
                </a:solidFill>
                <a:latin typeface="Cambria" panose="02040503050406030204" pitchFamily="18" charset="0"/>
                <a:ea typeface="Cambria" panose="02040503050406030204" pitchFamily="18" charset="0"/>
                <a:cs typeface="Calibri" panose="020F0502020204030204" pitchFamily="34" charset="0"/>
              </a:rPr>
              <a:t>Tác giả cảm thấy rất thú vị khi được thả diều cùng lũ bạn. Những cánh diều như những mảnh hồn ấu thơ bay lên với biết bao khát vọng. Ngồi bên nơi cắm diều, lòng tác giả lâng lâng, muốn gửi ước mơ của mình theo những cánh diều lên tận mây xanh.</a:t>
            </a:r>
          </a:p>
        </p:txBody>
      </p:sp>
      <p:pic>
        <p:nvPicPr>
          <p:cNvPr id="3" name="Picture 2">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3408430" y="-1"/>
            <a:ext cx="3005588" cy="153632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868CE89-3561-9B57-2798-009106AA5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5377">
            <a:off x="-33361" y="71326"/>
            <a:ext cx="5184547" cy="3101410"/>
          </a:xfrm>
          <a:prstGeom prst="rect">
            <a:avLst/>
          </a:prstGeom>
        </p:spPr>
      </p:pic>
      <p:pic>
        <p:nvPicPr>
          <p:cNvPr id="4" name="Picture 3">
            <a:extLst>
              <a:ext uri="{FF2B5EF4-FFF2-40B4-BE49-F238E27FC236}">
                <a16:creationId xmlns:a16="http://schemas.microsoft.com/office/drawing/2014/main" id="{BEF5F993-E9E9-34CA-C358-B3678CC7368E}"/>
              </a:ext>
            </a:extLst>
          </p:cNvPr>
          <p:cNvPicPr>
            <a:picLocks noChangeAspect="1"/>
          </p:cNvPicPr>
          <p:nvPr/>
        </p:nvPicPr>
        <p:blipFill>
          <a:blip r:embed="rId5"/>
          <a:stretch>
            <a:fillRect/>
          </a:stretch>
        </p:blipFill>
        <p:spPr>
          <a:xfrm>
            <a:off x="4780160" y="1134909"/>
            <a:ext cx="2091109" cy="1341236"/>
          </a:xfrm>
          <a:prstGeom prst="rect">
            <a:avLst/>
          </a:prstGeom>
        </p:spPr>
      </p:pic>
      <p:pic>
        <p:nvPicPr>
          <p:cNvPr id="5" name="Picture 4" descr="A green and white logo&#10;&#10;Description automatically generated">
            <a:extLst>
              <a:ext uri="{FF2B5EF4-FFF2-40B4-BE49-F238E27FC236}">
                <a16:creationId xmlns:a16="http://schemas.microsoft.com/office/drawing/2014/main" id="{D6729E86-0A40-4A44-71B8-9AB9FA713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5005" y="-254964"/>
            <a:ext cx="1876995" cy="1876995"/>
          </a:xfrm>
          <a:prstGeom prst="rect">
            <a:avLst/>
          </a:prstGeom>
        </p:spPr>
      </p:pic>
      <p:pic>
        <p:nvPicPr>
          <p:cNvPr id="7" name="Picture 6">
            <a:extLst>
              <a:ext uri="{FF2B5EF4-FFF2-40B4-BE49-F238E27FC236}">
                <a16:creationId xmlns:a16="http://schemas.microsoft.com/office/drawing/2014/main" id="{5353C7E1-5ED7-3D6C-C9C6-26123D6B1268}"/>
              </a:ext>
            </a:extLst>
          </p:cNvPr>
          <p:cNvPicPr>
            <a:picLocks noChangeAspect="1"/>
          </p:cNvPicPr>
          <p:nvPr/>
        </p:nvPicPr>
        <p:blipFill>
          <a:blip r:embed="rId7"/>
          <a:stretch>
            <a:fillRect/>
          </a:stretch>
        </p:blipFill>
        <p:spPr>
          <a:xfrm>
            <a:off x="-1603102" y="1997749"/>
            <a:ext cx="13904792" cy="4121592"/>
          </a:xfrm>
          <a:prstGeom prst="rect">
            <a:avLst/>
          </a:prstGeom>
        </p:spPr>
      </p:pic>
      <p:pic>
        <p:nvPicPr>
          <p:cNvPr id="8" name="Picture 7">
            <a:extLst>
              <a:ext uri="{FF2B5EF4-FFF2-40B4-BE49-F238E27FC236}">
                <a16:creationId xmlns:a16="http://schemas.microsoft.com/office/drawing/2014/main" id="{15CE4435-6D77-61F8-6B92-7E5ADAB9448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7667"/>
          <a:stretch/>
        </p:blipFill>
        <p:spPr>
          <a:xfrm>
            <a:off x="959934" y="5815094"/>
            <a:ext cx="916379" cy="971354"/>
          </a:xfrm>
          <a:prstGeom prst="rect">
            <a:avLst/>
          </a:prstGeom>
        </p:spPr>
      </p:pic>
      <p:pic>
        <p:nvPicPr>
          <p:cNvPr id="9" name="Picture 8" descr="A cartoon of a child running with a kite&#10;&#10;Description automatically generated">
            <a:extLst>
              <a:ext uri="{FF2B5EF4-FFF2-40B4-BE49-F238E27FC236}">
                <a16:creationId xmlns:a16="http://schemas.microsoft.com/office/drawing/2014/main" id="{DB57083A-425F-F3CB-3079-508B09E1F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3150" l="10000" r="90000">
                        <a14:foregroundMark x1="30650" y1="61900" x2="36100" y2="68400"/>
                        <a14:foregroundMark x1="36100" y1="68400" x2="38150" y2="73150"/>
                        <a14:foregroundMark x1="39400" y1="79350" x2="38650" y2="88050"/>
                        <a14:foregroundMark x1="25600" y1="59700" x2="33550" y2="54050"/>
                        <a14:foregroundMark x1="24050" y1="75400" x2="29150" y2="71450"/>
                        <a14:foregroundMark x1="45500" y1="11650" x2="56250" y2="11150"/>
                        <a14:foregroundMark x1="56250" y1="11150" x2="60450" y2="22300"/>
                        <a14:foregroundMark x1="60450" y1="22300" x2="51700" y2="25700"/>
                        <a14:foregroundMark x1="51700" y1="25700" x2="46700" y2="18400"/>
                        <a14:foregroundMark x1="46700" y1="18400" x2="45850" y2="12700"/>
                        <a14:foregroundMark x1="27750" y1="59000" x2="38050" y2="63700"/>
                        <a14:foregroundMark x1="38050" y1="63700" x2="38800" y2="64450"/>
                        <a14:foregroundMark x1="41550" y1="58800" x2="39550" y2="66000"/>
                        <a14:foregroundMark x1="24850" y1="76950" x2="30500" y2="73350"/>
                        <a14:foregroundMark x1="32950" y1="89250" x2="38000" y2="93150"/>
                        <a14:foregroundMark x1="38000" y1="87850" x2="38000" y2="87850"/>
                        <a14:foregroundMark x1="53950" y1="26850" x2="50050" y2="36300"/>
                        <a14:foregroundMark x1="50050" y1="36300" x2="40200" y2="50150"/>
                        <a14:foregroundMark x1="40200" y1="50150" x2="39900" y2="58250"/>
                        <a14:foregroundMark x1="39900" y1="58250" x2="39100" y2="56450"/>
                        <a14:foregroundMark x1="24600" y1="76200" x2="26750" y2="85600"/>
                        <a14:foregroundMark x1="26750" y1="85600" x2="23850" y2="92250"/>
                        <a14:backgroundMark x1="22100" y1="12000" x2="35950" y2="35950"/>
                        <a14:backgroundMark x1="35950" y1="35950" x2="37850" y2="43600"/>
                        <a14:backgroundMark x1="37850" y1="43600" x2="37850" y2="43600"/>
                        <a14:backgroundMark x1="46150" y1="17800" x2="27150" y2="42900"/>
                        <a14:backgroundMark x1="27150" y1="42900" x2="26850" y2="48050"/>
                        <a14:backgroundMark x1="59950" y1="29250" x2="50900" y2="58150"/>
                        <a14:backgroundMark x1="63150" y1="12000" x2="73000" y2="17400"/>
                        <a14:backgroundMark x1="73000" y1="17400" x2="79950" y2="24200"/>
                        <a14:backgroundMark x1="79950" y1="24200" x2="80150" y2="24650"/>
                        <a14:backgroundMark x1="62850" y1="22600" x2="68650" y2="17600"/>
                        <a14:backgroundMark x1="68650" y1="17600" x2="73250" y2="9800"/>
                        <a14:backgroundMark x1="58850" y1="32500" x2="66800" y2="39400"/>
                        <a14:backgroundMark x1="66800" y1="39400" x2="71050" y2="54300"/>
                        <a14:backgroundMark x1="71050" y1="54300" x2="62400" y2="59150"/>
                        <a14:backgroundMark x1="62400" y1="59150" x2="48550" y2="53000"/>
                        <a14:backgroundMark x1="48550" y1="53000" x2="49866" y2="38755"/>
                        <a14:backgroundMark x1="51270" y1="36688" x2="57050" y2="31600"/>
                        <a14:backgroundMark x1="57050" y1="31600" x2="67000" y2="35700"/>
                        <a14:backgroundMark x1="67000" y1="35700" x2="71100" y2="42850"/>
                        <a14:backgroundMark x1="71100" y1="42850" x2="73100" y2="54050"/>
                        <a14:backgroundMark x1="60400" y1="12350" x2="68950" y2="19650"/>
                        <a14:backgroundMark x1="68950" y1="19650" x2="76650" y2="19800"/>
                        <a14:backgroundMark x1="76650" y1="19800" x2="77150" y2="31000"/>
                        <a14:backgroundMark x1="77150" y1="31000" x2="81800" y2="41100"/>
                        <a14:backgroundMark x1="81800" y1="41100" x2="88250" y2="44800"/>
                        <a14:backgroundMark x1="88250" y1="44800" x2="81950" y2="49200"/>
                        <a14:backgroundMark x1="81950" y1="49200" x2="73400" y2="33650"/>
                        <a14:backgroundMark x1="73400" y1="33650" x2="66400" y2="28350"/>
                        <a14:backgroundMark x1="66400" y1="28350" x2="62300" y2="20250"/>
                        <a14:backgroundMark x1="62300" y1="20250" x2="61300" y2="14400"/>
                        <a14:backgroundMark x1="81400" y1="7550" x2="64550" y2="10550"/>
                        <a14:backgroundMark x1="64550" y1="10550" x2="75700" y2="19500"/>
                        <a14:backgroundMark x1="75700" y1="19500" x2="82700" y2="14550"/>
                        <a14:backgroundMark x1="82700" y1="14550" x2="79150" y2="4750"/>
                        <a14:backgroundMark x1="79150" y1="4750" x2="77400" y2="6000"/>
                        <a14:backgroundMark x1="39550" y1="7900" x2="27100" y2="9600"/>
                        <a14:backgroundMark x1="27100" y1="9600" x2="17200" y2="15000"/>
                        <a14:backgroundMark x1="17200" y1="15000" x2="14150" y2="32250"/>
                        <a14:backgroundMark x1="14150" y1="32250" x2="18750" y2="44300"/>
                        <a14:backgroundMark x1="18750" y1="44300" x2="28550" y2="50950"/>
                        <a14:backgroundMark x1="28550" y1="50950" x2="36950" y2="48350"/>
                        <a14:backgroundMark x1="36950" y1="48350" x2="47250" y2="28200"/>
                        <a14:backgroundMark x1="47250" y1="28200" x2="39300" y2="7600"/>
                        <a14:backgroundMark x1="39300" y1="7600" x2="36800" y2="7400"/>
                        <a14:backgroundMark x1="46750" y1="6550" x2="40150" y2="11050"/>
                        <a14:backgroundMark x1="40150" y1="11050" x2="43400" y2="20200"/>
                        <a14:backgroundMark x1="43400" y1="20200" x2="45150" y2="9550"/>
                        <a14:backgroundMark x1="45150" y1="9550" x2="43700" y2="5150"/>
                        <a14:backgroundMark x1="43171" y1="48169" x2="42900" y2="49750"/>
                        <a14:backgroundMark x1="41494" y1="50527" x2="44750" y2="57650"/>
                        <a14:backgroundMark x1="44750" y1="57650" x2="46600" y2="49750"/>
                        <a14:backgroundMark x1="46600" y1="49750" x2="42273" y2="49431"/>
                        <a14:backgroundMark x1="62250" y1="32500" x2="70000" y2="35400"/>
                        <a14:backgroundMark x1="70000" y1="35400" x2="76000" y2="48250"/>
                        <a14:backgroundMark x1="22400" y1="51450" x2="20550" y2="68200"/>
                        <a14:backgroundMark x1="19300" y1="75050" x2="17350" y2="90950"/>
                        <a14:backgroundMark x1="44150" y1="75750" x2="56400" y2="81400"/>
                        <a14:backgroundMark x1="44450" y1="59000" x2="46750" y2="69050"/>
                        <a14:backgroundMark x1="27711" y1="86588" x2="27300" y2="88050"/>
                        <a14:backgroundMark x1="28027" y1="85462" x2="27860" y2="86056"/>
                        <a14:backgroundMark x1="29900" y1="78800" x2="28072" y2="85303"/>
                        <a14:backgroundMark x1="19850" y1="76900" x2="24850" y2="83900"/>
                        <a14:backgroundMark x1="24850" y1="83900" x2="25074" y2="83996"/>
                      </a14:backgroundRemoval>
                    </a14:imgEffect>
                  </a14:imgLayer>
                </a14:imgProps>
              </a:ext>
              <a:ext uri="{28A0092B-C50C-407E-A947-70E740481C1C}">
                <a14:useLocalDpi xmlns:a14="http://schemas.microsoft.com/office/drawing/2010/main" val="0"/>
              </a:ext>
            </a:extLst>
          </a:blip>
          <a:stretch>
            <a:fillRect/>
          </a:stretch>
        </p:blipFill>
        <p:spPr>
          <a:xfrm>
            <a:off x="7850066" y="223145"/>
            <a:ext cx="3160494" cy="2834717"/>
          </a:xfrm>
          <a:prstGeom prst="rect">
            <a:avLst/>
          </a:prstGeom>
        </p:spPr>
      </p:pic>
      <p:pic>
        <p:nvPicPr>
          <p:cNvPr id="10" name="Picture 9">
            <a:extLst>
              <a:ext uri="{FF2B5EF4-FFF2-40B4-BE49-F238E27FC236}">
                <a16:creationId xmlns:a16="http://schemas.microsoft.com/office/drawing/2014/main" id="{9E93D652-3AAB-ECA2-C3E7-79EC85BF81D5}"/>
              </a:ext>
            </a:extLst>
          </p:cNvPr>
          <p:cNvPicPr>
            <a:picLocks noChangeAspect="1"/>
          </p:cNvPicPr>
          <p:nvPr/>
        </p:nvPicPr>
        <p:blipFill>
          <a:blip r:embed="rId11"/>
          <a:stretch>
            <a:fillRect/>
          </a:stretch>
        </p:blipFill>
        <p:spPr>
          <a:xfrm>
            <a:off x="591710" y="624676"/>
            <a:ext cx="3733937" cy="3425015"/>
          </a:xfrm>
          <a:prstGeom prst="rect">
            <a:avLst/>
          </a:prstGeom>
        </p:spPr>
      </p:pic>
    </p:spTree>
    <p:extLst>
      <p:ext uri="{BB962C8B-B14F-4D97-AF65-F5344CB8AC3E}">
        <p14:creationId xmlns:p14="http://schemas.microsoft.com/office/powerpoint/2010/main" val="3681584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80">
                                          <p:stCondLst>
                                            <p:cond delay="0"/>
                                          </p:stCondLst>
                                        </p:cTn>
                                        <p:tgtEl>
                                          <p:spTgt spid="7"/>
                                        </p:tgtEl>
                                      </p:cBhvr>
                                    </p:animEffect>
                                    <p:anim calcmode="lin" valueType="num">
                                      <p:cBhvr>
                                        <p:cTn id="1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4" dur="26">
                                          <p:stCondLst>
                                            <p:cond delay="650"/>
                                          </p:stCondLst>
                                        </p:cTn>
                                        <p:tgtEl>
                                          <p:spTgt spid="7"/>
                                        </p:tgtEl>
                                      </p:cBhvr>
                                      <p:to x="100000" y="60000"/>
                                    </p:animScale>
                                    <p:animScale>
                                      <p:cBhvr>
                                        <p:cTn id="25" dur="166" decel="50000">
                                          <p:stCondLst>
                                            <p:cond delay="676"/>
                                          </p:stCondLst>
                                        </p:cTn>
                                        <p:tgtEl>
                                          <p:spTgt spid="7"/>
                                        </p:tgtEl>
                                      </p:cBhvr>
                                      <p:to x="100000" y="100000"/>
                                    </p:animScale>
                                    <p:animScale>
                                      <p:cBhvr>
                                        <p:cTn id="26" dur="26">
                                          <p:stCondLst>
                                            <p:cond delay="1312"/>
                                          </p:stCondLst>
                                        </p:cTn>
                                        <p:tgtEl>
                                          <p:spTgt spid="7"/>
                                        </p:tgtEl>
                                      </p:cBhvr>
                                      <p:to x="100000" y="80000"/>
                                    </p:animScale>
                                    <p:animScale>
                                      <p:cBhvr>
                                        <p:cTn id="27" dur="166" decel="50000">
                                          <p:stCondLst>
                                            <p:cond delay="1338"/>
                                          </p:stCondLst>
                                        </p:cTn>
                                        <p:tgtEl>
                                          <p:spTgt spid="7"/>
                                        </p:tgtEl>
                                      </p:cBhvr>
                                      <p:to x="100000" y="100000"/>
                                    </p:animScale>
                                    <p:animScale>
                                      <p:cBhvr>
                                        <p:cTn id="28" dur="26">
                                          <p:stCondLst>
                                            <p:cond delay="1642"/>
                                          </p:stCondLst>
                                        </p:cTn>
                                        <p:tgtEl>
                                          <p:spTgt spid="7"/>
                                        </p:tgtEl>
                                      </p:cBhvr>
                                      <p:to x="100000" y="90000"/>
                                    </p:animScale>
                                    <p:animScale>
                                      <p:cBhvr>
                                        <p:cTn id="29" dur="166" decel="50000">
                                          <p:stCondLst>
                                            <p:cond delay="1668"/>
                                          </p:stCondLst>
                                        </p:cTn>
                                        <p:tgtEl>
                                          <p:spTgt spid="7"/>
                                        </p:tgtEl>
                                      </p:cBhvr>
                                      <p:to x="100000" y="100000"/>
                                    </p:animScale>
                                    <p:animScale>
                                      <p:cBhvr>
                                        <p:cTn id="30" dur="26">
                                          <p:stCondLst>
                                            <p:cond delay="1808"/>
                                          </p:stCondLst>
                                        </p:cTn>
                                        <p:tgtEl>
                                          <p:spTgt spid="7"/>
                                        </p:tgtEl>
                                      </p:cBhvr>
                                      <p:to x="100000" y="95000"/>
                                    </p:animScale>
                                    <p:animScale>
                                      <p:cBhvr>
                                        <p:cTn id="31"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335766" y="1492319"/>
            <a:ext cx="9549723" cy="997675"/>
            <a:chOff x="2360277" y="2671670"/>
            <a:chExt cx="3666062"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666062" cy="892629"/>
              <a:chOff x="1336246" y="3302000"/>
              <a:chExt cx="2863445"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863445"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773632"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3416836"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Giới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thiệu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khung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cảnh</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ô.</a:t>
              </a:r>
              <a:endPar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209800" y="2988404"/>
            <a:ext cx="9786432" cy="997675"/>
            <a:chOff x="2360277" y="2671670"/>
            <a:chExt cx="3543628"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420075" y="2764127"/>
              <a:ext cx="3483830" cy="5782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Vẻ</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đẹp</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bình</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dị</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của</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buổi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chiều</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hè</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vùng</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SG" altLang="zh-CN" sz="3600" b="1" i="1" u="none" strike="noStrike" kern="1200" cap="none" spc="0" normalizeH="0" baseline="0" noProof="0" dirty="0" err="1">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ngoại</a:t>
              </a:r>
              <a:r>
                <a:rPr kumimoji="0" lang="en-SG"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a:t>
              </a:r>
              <a:endParaRPr kumimoji="0" lang="zh-CN" altLang="en-US" sz="36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305684" y="4404942"/>
            <a:ext cx="9026187" cy="1394358"/>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cs typeface="+mn-cs"/>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086296" cy="791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Niềm</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vui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của</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tác</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buổi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chiều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hè</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thả</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diều</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ở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ngoại</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ô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cùng</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lũ</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5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bạn</a:t>
              </a:r>
              <a:r>
                <a:rPr kumimoji="0" lang="en-US" sz="35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955AF160-1B1E-CAD9-C6B6-600F856FBBBF}"/>
              </a:ext>
            </a:extLst>
          </p:cNvPr>
          <p:cNvSpPr txBox="1"/>
          <p:nvPr/>
        </p:nvSpPr>
        <p:spPr>
          <a:xfrm>
            <a:off x="287331" y="164534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1</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270339" y="3153460"/>
            <a:ext cx="24545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2</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363862" y="4690382"/>
            <a:ext cx="28648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ĐOẠN 3</a:t>
            </a:r>
            <a:endParaRPr kumimoji="0" lang="en-SG"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69152" y="156941"/>
            <a:ext cx="4081670" cy="980661"/>
          </a:xfrm>
          <a:prstGeom prst="rect">
            <a:avLst/>
          </a:prstGeom>
        </p:spPr>
      </p:pic>
      <p:pic>
        <p:nvPicPr>
          <p:cNvPr id="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53640" y="156940"/>
            <a:ext cx="5632172" cy="980661"/>
          </a:xfrm>
          <a:prstGeom prst="rect">
            <a:avLst/>
          </a:prstGeom>
        </p:spPr>
      </p:pic>
      <p:pic>
        <p:nvPicPr>
          <p:cNvPr id="8"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4942" y="156941"/>
            <a:ext cx="4081670" cy="980661"/>
          </a:xfrm>
          <a:prstGeom prst="rect">
            <a:avLst/>
          </a:prstGeom>
        </p:spPr>
      </p:pic>
      <p:pic>
        <p:nvPicPr>
          <p:cNvPr id="9"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5877850" y="156940"/>
            <a:ext cx="5632172" cy="980661"/>
          </a:xfrm>
          <a:prstGeom prst="rect">
            <a:avLst/>
          </a:prstGeom>
        </p:spPr>
      </p:pic>
      <p:sp>
        <p:nvSpPr>
          <p:cNvPr id="20" name="Rounded Rectangle 19"/>
          <p:cNvSpPr/>
          <p:nvPr/>
        </p:nvSpPr>
        <p:spPr>
          <a:xfrm>
            <a:off x="143674" y="285898"/>
            <a:ext cx="12077701" cy="851654"/>
          </a:xfrm>
          <a:prstGeom prst="roundRect">
            <a:avLst>
              <a:gd name="adj" fmla="val 29749"/>
            </a:avLst>
          </a:prstGeom>
          <a:solidFill>
            <a:schemeClr val="bg1"/>
          </a:solidFill>
        </p:spPr>
        <p:txBody>
          <a:bodyPr wrap="square">
            <a:spAutoFit/>
          </a:bodyPr>
          <a:lstStyle/>
          <a:p>
            <a:pPr algn="ctr"/>
            <a:r>
              <a:rPr lang="vi-VN" sz="25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Nêu ý chính của mỗi đoạn trong bài?</a:t>
            </a:r>
          </a:p>
        </p:txBody>
      </p:sp>
      <p:pic>
        <p:nvPicPr>
          <p:cNvPr id="10" name="Picture 9">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2508" y="156941"/>
            <a:ext cx="2908044" cy="1109568"/>
          </a:xfrm>
          <a:prstGeom prst="rect">
            <a:avLst/>
          </a:prstGeom>
        </p:spPr>
      </p:pic>
    </p:spTree>
    <p:extLst>
      <p:ext uri="{BB962C8B-B14F-4D97-AF65-F5344CB8AC3E}">
        <p14:creationId xmlns:p14="http://schemas.microsoft.com/office/powerpoint/2010/main" val="377092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down)">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2937754" y="898389"/>
            <a:ext cx="9518839" cy="5061222"/>
            <a:chOff x="2484475" y="1503457"/>
            <a:chExt cx="7989905" cy="4952430"/>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607760"/>
            </a:xfrm>
            <a:prstGeom prst="rect">
              <a:avLst/>
            </a:prstGeom>
            <a:noFill/>
          </p:spPr>
          <p:txBody>
            <a:bodyPr wrap="square">
              <a:spAutoFit/>
            </a:bodyPr>
            <a:lstStyle/>
            <a:p>
              <a:pPr algn="just"/>
              <a:r>
                <a:rPr lang="en-US" sz="5000" b="1" dirty="0">
                  <a:effectLst/>
                  <a:latin typeface="Cambria" panose="02040503050406030204" pitchFamily="18" charset="0"/>
                  <a:ea typeface="Cambria" panose="02040503050406030204" pitchFamily="18" charset="0"/>
                </a:rPr>
                <a:t>Ca </a:t>
              </a:r>
              <a:r>
                <a:rPr lang="en-US" sz="5000" b="1" dirty="0" err="1">
                  <a:effectLst/>
                  <a:latin typeface="Cambria" panose="02040503050406030204" pitchFamily="18" charset="0"/>
                  <a:ea typeface="Cambria" panose="02040503050406030204" pitchFamily="18" charset="0"/>
                </a:rPr>
                <a:t>ngợi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vẻ</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đẹp</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bình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dị</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thân</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thuộc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quê</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hương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cảm</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vui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sướng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lâng</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của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tác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giả</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khi</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được</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hòa</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mình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vào</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cảnh</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vật</a:t>
              </a:r>
              <a:r>
                <a:rPr lang="en-US" sz="5000" b="1" dirty="0">
                  <a:effectLst/>
                  <a:latin typeface="Cambria" panose="02040503050406030204" pitchFamily="18" charset="0"/>
                  <a:ea typeface="Cambria" panose="02040503050406030204" pitchFamily="18" charset="0"/>
                </a:rPr>
                <a:t> </a:t>
              </a:r>
              <a:r>
                <a:rPr lang="en-US" sz="5000" b="1" dirty="0" err="1">
                  <a:effectLst/>
                  <a:latin typeface="Cambria" panose="02040503050406030204" pitchFamily="18" charset="0"/>
                  <a:ea typeface="Cambria" panose="02040503050406030204" pitchFamily="18" charset="0"/>
                </a:rPr>
                <a:t>ngoại</a:t>
              </a:r>
              <a:r>
                <a:rPr lang="en-US" sz="5000" b="1" dirty="0">
                  <a:effectLst/>
                  <a:latin typeface="Cambria" panose="02040503050406030204" pitchFamily="18" charset="0"/>
                  <a:ea typeface="Cambria" panose="02040503050406030204" pitchFamily="18" charset="0"/>
                </a:rPr>
                <a:t> ô.</a:t>
              </a:r>
              <a:endParaRPr lang="en-SG" sz="5000" b="1" dirty="0">
                <a:effectLst/>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6"/>
          <a:stretch>
            <a:fillRect/>
          </a:stretch>
        </p:blipFill>
        <p:spPr>
          <a:xfrm>
            <a:off x="-750939" y="516784"/>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701159" y="-381755"/>
            <a:ext cx="9544426" cy="7204627"/>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6"/>
          <a:stretch>
            <a:fillRect/>
          </a:stretch>
        </p:blipFill>
        <p:spPr>
          <a:xfrm>
            <a:off x="3636579" y="509744"/>
            <a:ext cx="7658852" cy="605037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57864"/>
            <a:ext cx="12073932" cy="6742271"/>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p:txBody>
      </p:sp>
    </p:spTree>
    <p:extLst>
      <p:ext uri="{BB962C8B-B14F-4D97-AF65-F5344CB8AC3E}">
        <p14:creationId xmlns:p14="http://schemas.microsoft.com/office/powerpoint/2010/main" val="3540625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910EA844-7F09-21FF-09E5-1722CB1B8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93076" y="-173314"/>
            <a:ext cx="9544426" cy="7204627"/>
          </a:xfrm>
          <a:prstGeom prst="rect">
            <a:avLst/>
          </a:prstGeom>
        </p:spPr>
      </p:pic>
      <p:pic>
        <p:nvPicPr>
          <p:cNvPr id="6" name="Picture 5">
            <a:extLst>
              <a:ext uri="{FF2B5EF4-FFF2-40B4-BE49-F238E27FC236}">
                <a16:creationId xmlns:a16="http://schemas.microsoft.com/office/drawing/2014/main" id="{81AFA08D-8914-B725-12B2-355761C8342E}"/>
              </a:ext>
            </a:extLst>
          </p:cNvPr>
          <p:cNvPicPr>
            <a:picLocks noChangeAspect="1"/>
          </p:cNvPicPr>
          <p:nvPr/>
        </p:nvPicPr>
        <p:blipFill>
          <a:blip r:embed="rId3"/>
          <a:stretch>
            <a:fillRect/>
          </a:stretch>
        </p:blipFill>
        <p:spPr>
          <a:xfrm>
            <a:off x="1703251" y="2071659"/>
            <a:ext cx="8474471" cy="2714681"/>
          </a:xfrm>
          <a:prstGeom prst="rect">
            <a:avLst/>
          </a:prstGeom>
        </p:spPr>
      </p:pic>
    </p:spTree>
    <p:extLst>
      <p:ext uri="{BB962C8B-B14F-4D97-AF65-F5344CB8AC3E}">
        <p14:creationId xmlns:p14="http://schemas.microsoft.com/office/powerpoint/2010/main" val="6166820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50BDD9-5410-F361-44B3-6690D845C2F5}"/>
              </a:ext>
            </a:extLst>
          </p:cNvPr>
          <p:cNvSpPr txBox="1"/>
          <p:nvPr/>
        </p:nvSpPr>
        <p:spPr>
          <a:xfrm>
            <a:off x="809296" y="478846"/>
            <a:ext cx="10783613" cy="2145268"/>
          </a:xfrm>
          <a:prstGeom prst="roundRect">
            <a:avLst/>
          </a:prstGeom>
          <a:solidFill>
            <a:schemeClr val="bg1"/>
          </a:solidFill>
          <a:ln w="28575">
            <a:solidFill>
              <a:schemeClr val="tx1"/>
            </a:solidFill>
            <a:prstDash val="dash"/>
          </a:ln>
        </p:spPr>
        <p:txBody>
          <a:bodyPr wrap="square" rtlCol="0">
            <a:spAutoFit/>
          </a:bodyPr>
          <a:lstStyle/>
          <a:p>
            <a:pPr marL="342900" indent="-342900" algn="ctr">
              <a:buAutoNum type="arabicPeriod"/>
            </a:pPr>
            <a:r>
              <a:rPr lang="en-SG" sz="4000" b="1" dirty="0" err="1">
                <a:solidFill>
                  <a:srgbClr val="002060"/>
                </a:solidFill>
                <a:latin typeface="Cambria" panose="02040503050406030204" pitchFamily="18" charset="0"/>
                <a:ea typeface="Cambria" panose="02040503050406030204" pitchFamily="18" charset="0"/>
              </a:rPr>
              <a:t>Thêm</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trạng</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ngữ</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cho</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mỗi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câu</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dưới</a:t>
            </a:r>
            <a:r>
              <a:rPr lang="en-SG" sz="4000" b="1" dirty="0">
                <a:solidFill>
                  <a:srgbClr val="002060"/>
                </a:solidFill>
                <a:latin typeface="Cambria" panose="02040503050406030204" pitchFamily="18" charset="0"/>
                <a:ea typeface="Cambria" panose="02040503050406030204" pitchFamily="18" charset="0"/>
              </a:rPr>
              <a:t> </a:t>
            </a:r>
            <a:r>
              <a:rPr lang="en-SG" sz="4000" b="1" dirty="0" err="1">
                <a:solidFill>
                  <a:srgbClr val="002060"/>
                </a:solidFill>
                <a:latin typeface="Cambria" panose="02040503050406030204" pitchFamily="18" charset="0"/>
                <a:ea typeface="Cambria" panose="02040503050406030204" pitchFamily="18" charset="0"/>
              </a:rPr>
              <a:t>đây</a:t>
            </a:r>
            <a:r>
              <a:rPr lang="en-SG" sz="4000" b="1" dirty="0">
                <a:solidFill>
                  <a:srgbClr val="002060"/>
                </a:solidFill>
                <a:latin typeface="Cambria" panose="02040503050406030204" pitchFamily="18" charset="0"/>
                <a:ea typeface="Cambria" panose="02040503050406030204" pitchFamily="18" charset="0"/>
              </a:rPr>
              <a:t>:</a:t>
            </a:r>
            <a:endParaRPr lang="vi-VN" sz="4000" b="1" dirty="0">
              <a:solidFill>
                <a:srgbClr val="002060"/>
              </a:solidFill>
              <a:latin typeface="Cambria" panose="02040503050406030204" pitchFamily="18" charset="0"/>
              <a:ea typeface="Cambria" panose="02040503050406030204" pitchFamily="18" charset="0"/>
            </a:endParaRPr>
          </a:p>
          <a:p>
            <a:pPr algn="ct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cốc</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đua</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nhau</a:t>
            </a:r>
            <a:r>
              <a:rPr lang="en-SG" sz="4000" dirty="0">
                <a:latin typeface="Cambria" panose="02040503050406030204" pitchFamily="18" charset="0"/>
                <a:ea typeface="Cambria" panose="02040503050406030204" pitchFamily="18" charset="0"/>
              </a:rPr>
              <a:t> bay </a:t>
            </a:r>
            <a:r>
              <a:rPr lang="en-SG" sz="4000" dirty="0" err="1">
                <a:latin typeface="Cambria" panose="02040503050406030204" pitchFamily="18" charset="0"/>
                <a:ea typeface="Cambria" panose="02040503050406030204" pitchFamily="18" charset="0"/>
              </a:rPr>
              <a:t>lên</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cao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Tiếng</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sáo</a:t>
            </a:r>
            <a:r>
              <a:rPr lang="en-SG" sz="4000" dirty="0">
                <a:latin typeface="Cambria" panose="02040503050406030204" pitchFamily="18" charset="0"/>
                <a:ea typeface="Cambria" panose="02040503050406030204" pitchFamily="18" charset="0"/>
              </a:rPr>
              <a:t> </a:t>
            </a:r>
            <a:r>
              <a:rPr lang="en-SG" sz="4000" dirty="0" err="1">
                <a:latin typeface="Cambria" panose="02040503050406030204" pitchFamily="18" charset="0"/>
                <a:ea typeface="Cambria" panose="02040503050406030204" pitchFamily="18" charset="0"/>
              </a:rPr>
              <a:t>diều</a:t>
            </a:r>
            <a:r>
              <a:rPr lang="en-SG" sz="4000" dirty="0">
                <a:latin typeface="Cambria" panose="02040503050406030204" pitchFamily="18" charset="0"/>
                <a:ea typeface="Cambria" panose="02040503050406030204" pitchFamily="18" charset="0"/>
              </a:rPr>
              <a:t> vi vu </a:t>
            </a:r>
            <a:r>
              <a:rPr lang="en-SG" sz="4000" dirty="0" err="1">
                <a:latin typeface="Cambria" panose="02040503050406030204" pitchFamily="18" charset="0"/>
                <a:ea typeface="Cambria" panose="02040503050406030204" pitchFamily="18" charset="0"/>
              </a:rPr>
              <a:t>trầm</a:t>
            </a:r>
            <a:r>
              <a:rPr lang="en-SG"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bổng.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1A6AE35-7F5C-E968-AF12-3E7437769E53}"/>
              </a:ext>
            </a:extLst>
          </p:cNvPr>
          <p:cNvSpPr/>
          <p:nvPr/>
        </p:nvSpPr>
        <p:spPr>
          <a:xfrm>
            <a:off x="3773215" y="2967317"/>
            <a:ext cx="8418785" cy="3170099"/>
          </a:xfrm>
          <a:prstGeom prst="rect">
            <a:avLst/>
          </a:prstGeom>
          <a:solidFill>
            <a:schemeClr val="bg1"/>
          </a:solidFill>
        </p:spPr>
        <p:txBody>
          <a:bodyPr wrap="square">
            <a:spAutoFit/>
          </a:bodyPr>
          <a:lstStyle/>
          <a:p>
            <a:pPr algn="just"/>
            <a:r>
              <a:rPr lang="vi-VN" sz="5000" b="1" dirty="0">
                <a:solidFill>
                  <a:srgbClr val="C00000"/>
                </a:solidFill>
                <a:latin typeface="Cambria" panose="02040503050406030204" pitchFamily="18" charset="0"/>
                <a:ea typeface="Cambria" panose="02040503050406030204" pitchFamily="18" charset="0"/>
              </a:rPr>
              <a:t>Trên bầu trời</a:t>
            </a:r>
            <a:r>
              <a:rPr lang="vi-VN" sz="5000" b="1" dirty="0">
                <a:solidFill>
                  <a:schemeClr val="accent2">
                    <a:lumMod val="50000"/>
                  </a:schemeClr>
                </a:solidFill>
                <a:latin typeface="Cambria" panose="02040503050406030204" pitchFamily="18" charset="0"/>
                <a:ea typeface="Cambria" panose="02040503050406030204" pitchFamily="18" charset="0"/>
              </a:rPr>
              <a:t>, diều cốc, diều tu, diều sáo đua nhau bay lên cao. </a:t>
            </a:r>
            <a:r>
              <a:rPr lang="vi-VN" sz="5000" b="1" dirty="0">
                <a:solidFill>
                  <a:srgbClr val="C00000"/>
                </a:solidFill>
                <a:latin typeface="Cambria" panose="02040503050406030204" pitchFamily="18" charset="0"/>
                <a:ea typeface="Cambria" panose="02040503050406030204" pitchFamily="18" charset="0"/>
              </a:rPr>
              <a:t>Chiều chiều</a:t>
            </a:r>
            <a:r>
              <a:rPr lang="vi-VN" sz="5000" b="1" dirty="0">
                <a:solidFill>
                  <a:schemeClr val="accent2">
                    <a:lumMod val="50000"/>
                  </a:schemeClr>
                </a:solidFill>
                <a:latin typeface="Cambria" panose="02040503050406030204" pitchFamily="18" charset="0"/>
                <a:ea typeface="Cambria" panose="02040503050406030204" pitchFamily="18" charset="0"/>
              </a:rPr>
              <a:t>, tiếng sáo diều vi vu trầm bổng.</a:t>
            </a:r>
            <a:endParaRPr lang="en-SG" sz="50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647370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edge">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27">
            <a:extLst>
              <a:ext uri="{FF2B5EF4-FFF2-40B4-BE49-F238E27FC236}">
                <a16:creationId xmlns:a16="http://schemas.microsoft.com/office/drawing/2014/main" id="{4CC2C49A-88FF-AB1B-910C-06EECE7BD2E7}"/>
              </a:ext>
            </a:extLst>
          </p:cNvPr>
          <p:cNvSpPr/>
          <p:nvPr/>
        </p:nvSpPr>
        <p:spPr>
          <a:xfrm>
            <a:off x="2869325" y="4680960"/>
            <a:ext cx="8891752" cy="180392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 name="TextBox 2">
            <a:extLst>
              <a:ext uri="{FF2B5EF4-FFF2-40B4-BE49-F238E27FC236}">
                <a16:creationId xmlns:a16="http://schemas.microsoft.com/office/drawing/2014/main" id="{5D004D32-68A6-B76C-4287-782D1036538F}"/>
              </a:ext>
            </a:extLst>
          </p:cNvPr>
          <p:cNvSpPr txBox="1"/>
          <p:nvPr/>
        </p:nvSpPr>
        <p:spPr>
          <a:xfrm>
            <a:off x="1352737" y="853602"/>
            <a:ext cx="7707087" cy="369332"/>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62DD35F-802D-69DA-A096-0F37374CA280}"/>
              </a:ext>
            </a:extLst>
          </p:cNvPr>
          <p:cNvSpPr txBox="1"/>
          <p:nvPr/>
        </p:nvSpPr>
        <p:spPr>
          <a:xfrm>
            <a:off x="2869325" y="4921202"/>
            <a:ext cx="88076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ngoặc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kép</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trong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đoạn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văn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dùng</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để</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đánh</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dấu</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tên</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tác</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SG"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phẩm</a:t>
            </a:r>
            <a:r>
              <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vi-VN"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tài liệu.</a:t>
            </a:r>
            <a:endParaRPr kumimoji="0" lang="en-SG"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58443A9-F850-75E6-59E2-E1E5DF915E14}"/>
              </a:ext>
            </a:extLst>
          </p:cNvPr>
          <p:cNvSpPr txBox="1"/>
          <p:nvPr/>
        </p:nvSpPr>
        <p:spPr>
          <a:xfrm>
            <a:off x="231228" y="94593"/>
            <a:ext cx="11775379" cy="4392692"/>
          </a:xfrm>
          <a:prstGeom prst="roundRect">
            <a:avLst/>
          </a:prstGeom>
          <a:solidFill>
            <a:schemeClr val="bg1"/>
          </a:solidFill>
          <a:ln w="28575">
            <a:solidFill>
              <a:schemeClr val="tx1"/>
            </a:solidFill>
            <a:prstDash val="dash"/>
          </a:ln>
        </p:spPr>
        <p:txBody>
          <a:bodyPr wrap="square" rtlCol="0">
            <a:spAutoFit/>
          </a:bodyPr>
          <a:lstStyle/>
          <a:p>
            <a:pPr lvl="0" algn="just">
              <a:defRPr/>
            </a:pPr>
            <a:r>
              <a:rPr lang="vi-VN" sz="3600" b="1" dirty="0">
                <a:solidFill>
                  <a:srgbClr val="002060"/>
                </a:solidFill>
                <a:latin typeface="Cambria" panose="02040503050406030204" pitchFamily="18" charset="0"/>
                <a:ea typeface="Cambria" panose="02040503050406030204" pitchFamily="18" charset="0"/>
              </a:rPr>
              <a:t>2. Nêu công dụng của dấu ngoặc kép trong đoạn dưới đây: Đọc </a:t>
            </a:r>
            <a:r>
              <a:rPr lang="vi-VN" sz="3600" b="1" dirty="0">
                <a:solidFill>
                  <a:srgbClr val="C00000"/>
                </a:solidFill>
                <a:latin typeface="Cambria" panose="02040503050406030204" pitchFamily="18" charset="0"/>
                <a:ea typeface="Cambria" panose="02040503050406030204" pitchFamily="18" charset="0"/>
              </a:rPr>
              <a:t>“Chiều ngoại ô” </a:t>
            </a:r>
            <a:r>
              <a:rPr lang="vi-VN" sz="3600" b="1" dirty="0">
                <a:solidFill>
                  <a:srgbClr val="002060"/>
                </a:solidFill>
                <a:latin typeface="Cambria" panose="02040503050406030204" pitchFamily="18" charset="0"/>
                <a:ea typeface="Cambria" panose="02040503050406030204" pitchFamily="18" charset="0"/>
              </a:rPr>
              <a:t>của Nguyễn Thuỵ Kha, tôi nhớ đến </a:t>
            </a:r>
            <a:r>
              <a:rPr lang="vi-VN" sz="3600" b="1" dirty="0">
                <a:solidFill>
                  <a:srgbClr val="C00000"/>
                </a:solidFill>
                <a:latin typeface="Cambria" panose="02040503050406030204" pitchFamily="18" charset="0"/>
                <a:ea typeface="Cambria" panose="02040503050406030204" pitchFamily="18" charset="0"/>
              </a:rPr>
              <a:t>“Buổi sáng mùa hè trong thung lũng”</a:t>
            </a:r>
            <a:r>
              <a:rPr lang="vi-VN" sz="3600" b="1" dirty="0">
                <a:solidFill>
                  <a:srgbClr val="002060"/>
                </a:solidFill>
                <a:latin typeface="Cambria" panose="02040503050406030204" pitchFamily="18" charset="0"/>
                <a:ea typeface="Cambria" panose="02040503050406030204" pitchFamily="18" charset="0"/>
              </a:rPr>
              <a:t> của Hoàng Hữu Bội, </a:t>
            </a:r>
            <a:r>
              <a:rPr lang="vi-VN" sz="3600" b="1" dirty="0">
                <a:solidFill>
                  <a:srgbClr val="C00000"/>
                </a:solidFill>
                <a:latin typeface="Cambria" panose="02040503050406030204" pitchFamily="18" charset="0"/>
                <a:ea typeface="Cambria" panose="02040503050406030204" pitchFamily="18" charset="0"/>
              </a:rPr>
              <a:t>“Nắng trưa” </a:t>
            </a:r>
            <a:r>
              <a:rPr lang="vi-VN" sz="3600" b="1" dirty="0">
                <a:solidFill>
                  <a:srgbClr val="002060"/>
                </a:solidFill>
                <a:latin typeface="Cambria" panose="02040503050406030204" pitchFamily="18" charset="0"/>
                <a:ea typeface="Cambria" panose="02040503050406030204" pitchFamily="18" charset="0"/>
              </a:rPr>
              <a:t>của Băng Sơn,... Các nhà văn đã cảm nhận cảnh vật trong mỗi mùa bằng nhiều giác quan, tạo nên những bức tranh phong cảnh mang sắc màu, âm thanh, hương vị,... của cuộc sống.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6443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45447" y="-13979"/>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15083"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0"/>
          <a:stretch>
            <a:fillRect/>
          </a:stretch>
        </p:blipFill>
        <p:spPr>
          <a:xfrm>
            <a:off x="1140205" y="2033116"/>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799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AE527B-750E-2F4A-DAD6-4D0F57F57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2587" y="-155642"/>
            <a:ext cx="11200574" cy="670021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989" y="1916843"/>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0293" y="2409094"/>
            <a:ext cx="7039358" cy="4448906"/>
          </a:xfrm>
          <a:prstGeom prst="rect">
            <a:avLst/>
          </a:prstGeom>
        </p:spPr>
      </p:pic>
      <p:sp>
        <p:nvSpPr>
          <p:cNvPr id="3" name="TextBox 2"/>
          <p:cNvSpPr txBox="1"/>
          <p:nvPr/>
        </p:nvSpPr>
        <p:spPr>
          <a:xfrm>
            <a:off x="4149940" y="2894609"/>
            <a:ext cx="6685450" cy="3477875"/>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500" b="1" dirty="0">
                <a:solidFill>
                  <a:srgbClr val="002060"/>
                </a:solidFill>
                <a:latin typeface="Cambria" panose="02040503050406030204" pitchFamily="18" charset="0"/>
                <a:ea typeface="Cambria" panose="02040503050406030204" pitchFamily="18" charset="0"/>
              </a:rPr>
              <a:t>Trao đổi với bạn về những điểm khác biệt giữa nông thôn và thành phố?</a:t>
            </a:r>
            <a:endParaRPr lang="en-US" sz="55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2"/>
          <a:stretch>
            <a:fillRect/>
          </a:stretch>
        </p:blipFill>
        <p:spPr>
          <a:xfrm>
            <a:off x="0" y="-519095"/>
            <a:ext cx="11532562" cy="6897465"/>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algn="just"/>
            <a:r>
              <a:rPr lang="vi-VN" sz="2600" b="1"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algn="just"/>
            <a:r>
              <a:rPr lang="vi-VN" sz="2700" b="1" dirty="0">
                <a:solidFill>
                  <a:srgbClr val="002060"/>
                </a:solidFill>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algn="just"/>
            <a:r>
              <a:rPr lang="vi-VN" sz="3000" b="1" dirty="0">
                <a:solidFill>
                  <a:srgbClr val="002060"/>
                </a:solidFill>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413115" y="163537"/>
            <a:ext cx="3365770" cy="507831"/>
          </a:xfrm>
          <a:prstGeom prst="rect">
            <a:avLst/>
          </a:prstGeom>
          <a:noFill/>
        </p:spPr>
        <p:txBody>
          <a:bodyPr wrap="square" rtlCol="0">
            <a:spAutoFit/>
          </a:bodyPr>
          <a:lstStyle/>
          <a:p>
            <a:pPr algn="ctr"/>
            <a:r>
              <a:rPr lang="vi-VN" sz="2700" b="1" dirty="0">
                <a:solidFill>
                  <a:srgbClr val="FF0000"/>
                </a:solidFill>
                <a:latin typeface="Cambria" panose="02040503050406030204" pitchFamily="18" charset="0"/>
                <a:ea typeface="Cambria" panose="02040503050406030204" pitchFamily="18" charset="0"/>
              </a:rPr>
              <a:t>CHIỀU NGOẠI Ô</a:t>
            </a:r>
            <a:endParaRPr lang="en-SG" sz="27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437036" y="200858"/>
            <a:ext cx="11625418" cy="6657142"/>
          </a:xfrm>
          <a:prstGeom prst="roundRect">
            <a:avLst/>
          </a:prstGeom>
          <a:solidFill>
            <a:schemeClr val="bg1"/>
          </a:solidFill>
          <a:ln w="28575">
            <a:solidFill>
              <a:schemeClr val="tx1"/>
            </a:solidFill>
            <a:prstDash val="dash"/>
          </a:ln>
        </p:spPr>
        <p:txBody>
          <a:bodyPr wrap="square" rtlCol="0">
            <a:spAutoFit/>
          </a:bodyPr>
          <a:lstStyle/>
          <a:p>
            <a:pPr algn="just"/>
            <a:r>
              <a:rPr lang="vi-VN" sz="3500" b="1" dirty="0">
                <a:solidFill>
                  <a:srgbClr val="002060"/>
                </a:solidFill>
                <a:latin typeface="Cambria" panose="02040503050406030204" pitchFamily="18" charset="0"/>
                <a:ea typeface="Cambria" panose="02040503050406030204" pitchFamily="18" charset="0"/>
              </a:rPr>
              <a:t>           Nhưng có lẽ thú vị nhất trong chiều hè ngoại ô là được thả diều cùng lũ bạn. Khoảng không gian vắng lặng nơi bãi cỏ gần nhà tự nhiên chen chúc những cánh diều. Diều cốc, diều tu, diều sáo đua nhau bay lên cao. Tiếng sáo diều vi vu trầm bổng. Những cánh diều mềm mại như cánh bướm. Những cánh diều như những mảnh hồn ấu thơ bay lên với biết bao khát vọng. Ngồi bên nơi cắm diều, lòng tôi lâng lâng, tôi muốn gửi ước mơ của mình theo những cánh diều lên tận mây xanh.</a:t>
            </a:r>
          </a:p>
          <a:p>
            <a:pPr algn="just"/>
            <a:r>
              <a:rPr lang="vi-VN" sz="3500" b="1" dirty="0">
                <a:solidFill>
                  <a:srgbClr val="002060"/>
                </a:solidFill>
                <a:latin typeface="Cambria" panose="02040503050406030204" pitchFamily="18" charset="0"/>
                <a:ea typeface="Cambria" panose="02040503050406030204" pitchFamily="18" charset="0"/>
              </a:rPr>
              <a:t>   					(Theo Nguyễn Thuỵ Kha) </a:t>
            </a:r>
          </a:p>
        </p:txBody>
      </p:sp>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52930" y="490329"/>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3059666" y="1441164"/>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37395" y="2790506"/>
              <a:ext cx="2714416"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Từ</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đầu</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chìm vào nắng</a:t>
              </a:r>
              <a:r>
                <a:rPr lang="en-US" sz="4700" b="1" i="1" dirty="0">
                  <a:solidFill>
                    <a:srgbClr val="C00000"/>
                  </a:solidFill>
                  <a:latin typeface="Cambria" panose="02040503050406030204" pitchFamily="18" charset="0"/>
                  <a:ea typeface="Cambria" panose="02040503050406030204" pitchFamily="18" charset="0"/>
                </a:rPr>
                <a:t>.</a:t>
              </a:r>
              <a:endParaRPr lang="en-US" sz="47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804783" y="2988404"/>
            <a:ext cx="8927622" cy="997675"/>
            <a:chOff x="2360277" y="2671670"/>
            <a:chExt cx="3427242"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16258" y="2763506"/>
              <a:ext cx="3271261" cy="729732"/>
            </a:xfrm>
            <a:prstGeom prst="rect">
              <a:avLst/>
            </a:prstGeom>
            <a:noFill/>
          </p:spPr>
          <p:txBody>
            <a:bodyPr wrap="none" rtlCol="0">
              <a:spAutoFit/>
            </a:bodyPr>
            <a:lstStyle/>
            <a:p>
              <a:pPr lvl="0">
                <a:defRPr/>
              </a:pPr>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thật đáng yêu</a:t>
              </a:r>
              <a:r>
                <a:rPr lang="vi-VN" sz="4700" b="1" i="1" dirty="0">
                  <a:solidFill>
                    <a:srgbClr val="C00000"/>
                  </a:solidFill>
                  <a:latin typeface="Cambria" panose="02040503050406030204" pitchFamily="18" charset="0"/>
                  <a:ea typeface="Cambria" panose="02040503050406030204" pitchFamily="18" charset="0"/>
                </a:rPr>
                <a:t>.</a:t>
              </a:r>
              <a:endParaRPr kumimoji="0" lang="zh-CN" altLang="en-US" sz="47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908235" y="4311938"/>
            <a:ext cx="8678672" cy="1055297"/>
            <a:chOff x="2360277" y="2671668"/>
            <a:chExt cx="3331673"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66894" y="3394973"/>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47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443556" y="2802584"/>
              <a:ext cx="3248394" cy="729732"/>
            </a:xfrm>
            <a:prstGeom prst="rect">
              <a:avLst/>
            </a:prstGeom>
            <a:noFill/>
          </p:spPr>
          <p:txBody>
            <a:bodyPr wrap="none" rtlCol="0">
              <a:spAutoFit/>
            </a:bodyPr>
            <a:lstStyle/>
            <a:p>
              <a:r>
                <a:rPr lang="en-US" sz="4700" dirty="0" err="1">
                  <a:solidFill>
                    <a:srgbClr val="C00000"/>
                  </a:solidFill>
                  <a:latin typeface="Cambria" panose="02040503050406030204" pitchFamily="18" charset="0"/>
                  <a:ea typeface="Cambria" panose="02040503050406030204" pitchFamily="18" charset="0"/>
                </a:rPr>
                <a:t>Tiếp</a:t>
              </a:r>
              <a:r>
                <a:rPr lang="en-US" sz="4700" dirty="0">
                  <a:solidFill>
                    <a:srgbClr val="C00000"/>
                  </a:solidFill>
                  <a:latin typeface="Cambria" panose="02040503050406030204" pitchFamily="18" charset="0"/>
                  <a:ea typeface="Cambria" panose="02040503050406030204" pitchFamily="18" charset="0"/>
                </a:rPr>
                <a:t> </a:t>
              </a:r>
              <a:r>
                <a:rPr lang="vi-VN" sz="4700" dirty="0">
                  <a:solidFill>
                    <a:srgbClr val="C00000"/>
                  </a:solidFill>
                  <a:latin typeface="Cambria" panose="02040503050406030204" pitchFamily="18" charset="0"/>
                  <a:ea typeface="Cambria" panose="02040503050406030204" pitchFamily="18" charset="0"/>
                </a:rPr>
                <a:t>theo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cho</a:t>
              </a:r>
              <a:r>
                <a:rPr lang="en-US" sz="4700" dirty="0">
                  <a:solidFill>
                    <a:srgbClr val="C00000"/>
                  </a:solidFill>
                  <a:latin typeface="Cambria" panose="02040503050406030204" pitchFamily="18" charset="0"/>
                  <a:ea typeface="Cambria" panose="02040503050406030204" pitchFamily="18" charset="0"/>
                </a:rPr>
                <a:t> </a:t>
              </a:r>
              <a:r>
                <a:rPr lang="en-US" sz="4700" dirty="0" err="1">
                  <a:solidFill>
                    <a:srgbClr val="C00000"/>
                  </a:solidFill>
                  <a:latin typeface="Cambria" panose="02040503050406030204" pitchFamily="18" charset="0"/>
                  <a:ea typeface="Cambria" panose="02040503050406030204" pitchFamily="18" charset="0"/>
                </a:rPr>
                <a:t>đến</a:t>
              </a:r>
              <a:r>
                <a:rPr lang="vi-VN" sz="4700" dirty="0">
                  <a:solidFill>
                    <a:srgbClr val="C00000"/>
                  </a:solidFill>
                  <a:latin typeface="Cambria" panose="02040503050406030204" pitchFamily="18" charset="0"/>
                  <a:ea typeface="Cambria" panose="02040503050406030204" pitchFamily="18" charset="0"/>
                </a:rPr>
                <a:t> tận mây xanh.</a:t>
              </a:r>
              <a:endParaRPr lang="en-US" sz="47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5"/>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543412" y="164638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1</a:t>
            </a:r>
            <a:endParaRPr lang="en-SG" sz="4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526420" y="3154502"/>
            <a:ext cx="2454574"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2</a:t>
            </a:r>
            <a:endParaRPr lang="en-SG" sz="4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619943" y="4691424"/>
            <a:ext cx="2864811"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ĐOẠN 3</a:t>
            </a:r>
            <a:endParaRPr lang="en-SG" sz="4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par>
                          <p:cTn id="27" fill="hold">
                            <p:stCondLst>
                              <p:cond delay="500"/>
                            </p:stCondLst>
                            <p:childTnLst>
                              <p:par>
                                <p:cTn id="28" presetID="16" presetClass="entr" presetSubtype="21"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arn(inVertic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24210" y="163537"/>
            <a:ext cx="12073932" cy="7508438"/>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vi-VN" sz="27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rPr>
              <a:t>Chiều hè ở ngoại ô thật mát mẻ và cũng thật là yên tĩnh. Khi những tia nắng cuối cùng nhạt dần cũng là khi gió bắt đầu lộng lên. Không khí dịu lại rất nhanh và chỉ một lát, ngoại ô đã chìm vào nắng chiều.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Những buổi chiều hè êm dịu, tôi thường cùng lũ bạn đi dạo dọc con kênh nước trong vắt. Hai bên bờ kênh, dải cỏ xanh êm như tấm thảm trải ra đón bước chân người. Qua căn nhà cuối phố là những ruộng rau muống. Mùa hè, rau muống lên xanh mơn mởn, hoa rau muống tím lấp lánh. Rồi những rặng tre xanh đang thì thầm trong gió. Đằng sau lưng là phố xá, trước mặt là đồng lúa chín mênh mông và cả một khoảng trời bao la, những đám mây trắng vui đùa đuổi nhau trên cao. Con chim sơn ca cất tiếng hót tự do, thiết tha đến nỗi khiến người ta phải ao ước giá mình có một đôi cánh. Trải khắp cánh đồng là ráng chiều vàng dịu và thơm hơi đất, là gió đưa thoang thoảng hương lúa chín và hương sen. Vẻ đẹp bình dị của buổi chiều hè vùng ngoại ô thật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p:txBody>
      </p:sp>
      <p:sp>
        <p:nvSpPr>
          <p:cNvPr id="2" name="TextBox 1">
            <a:extLst>
              <a:ext uri="{FF2B5EF4-FFF2-40B4-BE49-F238E27FC236}">
                <a16:creationId xmlns:a16="http://schemas.microsoft.com/office/drawing/2014/main" id="{FE1E2888-413F-7A06-E928-428876C67589}"/>
              </a:ext>
            </a:extLst>
          </p:cNvPr>
          <p:cNvSpPr txBox="1"/>
          <p:nvPr/>
        </p:nvSpPr>
        <p:spPr>
          <a:xfrm>
            <a:off x="4946448" y="215393"/>
            <a:ext cx="3365770"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CHIỀU NGOẠI Ô</a:t>
            </a:r>
            <a:endParaRPr kumimoji="0" lang="en-SG" sz="27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5471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1600</Words>
  <Application>Microsoft Office PowerPoint</Application>
  <PresentationFormat>Widescreen</PresentationFormat>
  <Paragraphs>89</Paragraphs>
  <Slides>28</Slides>
  <Notes>22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思源黑体 CN</vt:lpstr>
      <vt:lpstr>#9Slide07 HoneyCream</vt:lpstr>
      <vt:lpstr>字魂131号-酷乐潮玩体</vt:lpstr>
      <vt:lpstr>宋体</vt:lpstr>
      <vt:lpstr>Calibri Light</vt:lpstr>
      <vt:lpstr>Times New Roman</vt:lpstr>
      <vt:lpstr>SVN-Newton</vt:lpstr>
      <vt:lpstr>Calibri</vt:lpstr>
      <vt:lpstr>等线</vt:lpstr>
      <vt:lpstr>Arial</vt:lpstr>
      <vt:lpstr>Cambria</vt:lpstr>
      <vt:lpstr>Office Theme</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Laptop T&amp;T</cp:lastModifiedBy>
  <cp:revision>50</cp:revision>
  <dcterms:created xsi:type="dcterms:W3CDTF">2022-11-13T08:25:54Z</dcterms:created>
  <dcterms:modified xsi:type="dcterms:W3CDTF">2024-03-17T16:35:18Z</dcterms:modified>
</cp:coreProperties>
</file>