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0" r:id="rId3"/>
  </p:sldMasterIdLst>
  <p:notesMasterIdLst>
    <p:notesMasterId r:id="rId31"/>
  </p:notesMasterIdLst>
  <p:sldIdLst>
    <p:sldId id="256" r:id="rId4"/>
    <p:sldId id="362" r:id="rId5"/>
    <p:sldId id="278" r:id="rId6"/>
    <p:sldId id="328" r:id="rId7"/>
    <p:sldId id="359" r:id="rId8"/>
    <p:sldId id="335" r:id="rId9"/>
    <p:sldId id="363" r:id="rId10"/>
    <p:sldId id="334" r:id="rId11"/>
    <p:sldId id="340" r:id="rId12"/>
    <p:sldId id="344" r:id="rId13"/>
    <p:sldId id="364" r:id="rId14"/>
    <p:sldId id="365" r:id="rId15"/>
    <p:sldId id="367" r:id="rId16"/>
    <p:sldId id="366" r:id="rId17"/>
    <p:sldId id="331" r:id="rId18"/>
    <p:sldId id="336" r:id="rId19"/>
    <p:sldId id="368" r:id="rId20"/>
    <p:sldId id="369" r:id="rId21"/>
    <p:sldId id="370" r:id="rId22"/>
    <p:sldId id="350" r:id="rId23"/>
    <p:sldId id="371" r:id="rId24"/>
    <p:sldId id="361" r:id="rId25"/>
    <p:sldId id="351" r:id="rId26"/>
    <p:sldId id="372" r:id="rId27"/>
    <p:sldId id="354" r:id="rId28"/>
    <p:sldId id="355" r:id="rId29"/>
    <p:sldId id="327" r:id="rId30"/>
  </p:sldIdLst>
  <p:sldSz cx="12192000" cy="6858000"/>
  <p:notesSz cx="6858000" cy="9144000"/>
  <p:embeddedFontLst>
    <p:embeddedFont>
      <p:font typeface="Calibri Light" panose="020F0302020204030204" pitchFamily="34" charset="0"/>
      <p:regular r:id="rId32"/>
      <p:italic r:id="rId33"/>
    </p:embeddedFont>
    <p:embeddedFont>
      <p:font typeface="Cambria" panose="02040503050406030204" pitchFamily="18" charset="0"/>
      <p:regular r:id="rId34"/>
      <p:bold r:id="rId35"/>
      <p:italic r:id="rId36"/>
      <p:boldItalic r:id="rId37"/>
    </p:embeddedFont>
    <p:embeddedFont>
      <p:font typeface="#9Slide07 HoneyCream" panose="020B0604020202020204"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7C48"/>
    <a:srgbClr val="CAEF41"/>
    <a:srgbClr val="A7C670"/>
    <a:srgbClr val="AACA73"/>
    <a:srgbClr val="3C4C54"/>
    <a:srgbClr val="E5F6FB"/>
    <a:srgbClr val="DAF2E0"/>
    <a:srgbClr val="117B4A"/>
    <a:srgbClr val="C4EAF5"/>
    <a:srgbClr val="F5F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2017" autoAdjust="0"/>
    <p:restoredTop sz="94495" autoAdjust="0"/>
  </p:normalViewPr>
  <p:slideViewPr>
    <p:cSldViewPr snapToGrid="0">
      <p:cViewPr>
        <p:scale>
          <a:sx n="33" d="100"/>
          <a:sy n="33" d="100"/>
        </p:scale>
        <p:origin x="2880" y="1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72162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A4D1D-283A-438A-8C88-7CA68D25BB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0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4635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13309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00384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2802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EAE9DE-7EC3-6666-4A21-DA8AAFE193AD}"/>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5" name="Footer Placeholder 4">
            <a:extLst>
              <a:ext uri="{FF2B5EF4-FFF2-40B4-BE49-F238E27FC236}">
                <a16:creationId xmlns:a16="http://schemas.microsoft.com/office/drawing/2014/main" xmlns=""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A21FD0-1AA5-57CC-2596-1FCAC7C31597}"/>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5" name="Footer Placeholder 4">
            <a:extLst>
              <a:ext uri="{FF2B5EF4-FFF2-40B4-BE49-F238E27FC236}">
                <a16:creationId xmlns:a16="http://schemas.microsoft.com/office/drawing/2014/main" xmlns=""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FA7DCC-9408-8D2E-1B0A-6D192F0AC3A2}"/>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5" name="Footer Placeholder 4">
            <a:extLst>
              <a:ext uri="{FF2B5EF4-FFF2-40B4-BE49-F238E27FC236}">
                <a16:creationId xmlns:a16="http://schemas.microsoft.com/office/drawing/2014/main" xmlns=""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2100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前言和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5314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章首">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592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6FAA6CF0-698D-BC41-BAE9-F2C038F0450D}"/>
              </a:ext>
            </a:extLst>
          </p:cNvPr>
          <p:cNvSpPr/>
          <p:nvPr userDrawn="1"/>
        </p:nvSpPr>
        <p:spPr>
          <a:xfrm>
            <a:off x="207818" y="187037"/>
            <a:ext cx="11793682" cy="650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4760245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6B1C4208-A30E-5EFE-2C30-91B0E6CCBD2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dirty="0" err="1">
                <a:latin typeface="Times New Roman" panose="02020603050405020304" pitchFamily="18" charset="0"/>
                <a:cs typeface="Times New Roman" panose="02020603050405020304" pitchFamily="18" charset="0"/>
              </a:rPr>
              <a:t>Mời</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xmlns="" id="{CB445D06-248D-5523-03CD-51714BEF8F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E3B6EC78-409B-9742-B8AF-165AF2260C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13D7E9FA-C1BD-D01D-CC5C-D1D8600DEE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xmlns="" id="{5258A55F-46B3-F3CE-CEE3-0D6B29ED0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xmlns=""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xmlns=""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xmlns="" id="{3DF13B4C-1C84-4206-33F3-001FBCB9CD51}"/>
              </a:ext>
            </a:extLst>
          </p:cNvPr>
          <p:cNvPicPr>
            <a:picLocks noChangeAspect="1"/>
          </p:cNvPicPr>
          <p:nvPr userDrawn="1"/>
        </p:nvPicPr>
        <p:blipFill>
          <a:blip r:embed="rId4"/>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xmlns="" id="{9BDD921E-12F0-3564-0FF9-4A280D522145}"/>
              </a:ext>
            </a:extLst>
          </p:cNvPr>
          <p:cNvPicPr>
            <a:picLocks noChangeAspect="1"/>
          </p:cNvPicPr>
          <p:nvPr userDrawn="1"/>
        </p:nvPicPr>
        <p:blipFill>
          <a:blip r:embed="rId4"/>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62315242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xmlns="" id="{3B66F123-6CAE-4221-83A8-D84339F7E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xmlns="" id="{E03893AA-9D01-F8FF-EECE-587A65F41B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0B4A3F07-1336-3C66-0BA4-EF2090B66C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447A468B-F1D0-6F8B-36B8-2D20A08C9B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xmlns="" id="{0EF376C2-3FF2-528B-3596-D554FE575D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xmlns=""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xmlns="" id="{9A178BF1-ED91-A564-50DF-D33AE9BF82C0}"/>
              </a:ext>
            </a:extLst>
          </p:cNvPr>
          <p:cNvPicPr>
            <a:picLocks noChangeAspect="1"/>
          </p:cNvPicPr>
          <p:nvPr userDrawn="1"/>
        </p:nvPicPr>
        <p:blipFill>
          <a:blip r:embed="rId4"/>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xmlns="" id="{ABEF35AF-1588-3B4B-C11F-02D77C4CACE5}"/>
              </a:ext>
            </a:extLst>
          </p:cNvPr>
          <p:cNvPicPr>
            <a:picLocks noChangeAspect="1"/>
          </p:cNvPicPr>
          <p:nvPr userDrawn="1"/>
        </p:nvPicPr>
        <p:blipFill>
          <a:blip r:embed="rId4"/>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409915870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402F40-10D1-2048-6FD5-25FE944D21B8}"/>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5" name="Footer Placeholder 4">
            <a:extLst>
              <a:ext uri="{FF2B5EF4-FFF2-40B4-BE49-F238E27FC236}">
                <a16:creationId xmlns:a16="http://schemas.microsoft.com/office/drawing/2014/main" xmlns=""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1179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5975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904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AD9AEF0-5FBB-72C3-FAF9-49EDD8A29A0A}"/>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5" name="Footer Placeholder 4">
            <a:extLst>
              <a:ext uri="{FF2B5EF4-FFF2-40B4-BE49-F238E27FC236}">
                <a16:creationId xmlns:a16="http://schemas.microsoft.com/office/drawing/2014/main" xmlns=""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18360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02116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5222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46568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5105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46403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9061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8338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054C9D2-182A-0897-7283-EEF662F0E571}"/>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6" name="Footer Placeholder 5">
            <a:extLst>
              <a:ext uri="{FF2B5EF4-FFF2-40B4-BE49-F238E27FC236}">
                <a16:creationId xmlns:a16="http://schemas.microsoft.com/office/drawing/2014/main" xmlns=""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5CB70CD-8FD7-3BCB-310B-ECD180103A59}"/>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8" name="Footer Placeholder 7">
            <a:extLst>
              <a:ext uri="{FF2B5EF4-FFF2-40B4-BE49-F238E27FC236}">
                <a16:creationId xmlns:a16="http://schemas.microsoft.com/office/drawing/2014/main" xmlns=""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2D6820-5B32-748A-3396-E120592D726E}"/>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4" name="Footer Placeholder 3">
            <a:extLst>
              <a:ext uri="{FF2B5EF4-FFF2-40B4-BE49-F238E27FC236}">
                <a16:creationId xmlns:a16="http://schemas.microsoft.com/office/drawing/2014/main" xmlns=""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FB084D-7295-823F-1730-79811BAF91A9}"/>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3" name="Footer Placeholder 2">
            <a:extLst>
              <a:ext uri="{FF2B5EF4-FFF2-40B4-BE49-F238E27FC236}">
                <a16:creationId xmlns:a16="http://schemas.microsoft.com/office/drawing/2014/main" xmlns=""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CFAC3B-886D-4AE4-6CD6-84689C51821E}"/>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6" name="Footer Placeholder 5">
            <a:extLst>
              <a:ext uri="{FF2B5EF4-FFF2-40B4-BE49-F238E27FC236}">
                <a16:creationId xmlns:a16="http://schemas.microsoft.com/office/drawing/2014/main" xmlns=""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E1B134-007D-DC31-4E5B-4B50347A4628}"/>
              </a:ext>
            </a:extLst>
          </p:cNvPr>
          <p:cNvSpPr>
            <a:spLocks noGrp="1"/>
          </p:cNvSpPr>
          <p:nvPr>
            <p:ph type="dt" sz="half" idx="10"/>
          </p:nvPr>
        </p:nvSpPr>
        <p:spPr/>
        <p:txBody>
          <a:bodyPr/>
          <a:lstStyle/>
          <a:p>
            <a:fld id="{10709DB9-8E6D-45F2-BFB4-81EBE8B0C642}" type="datetimeFigureOut">
              <a:rPr lang="en-US" smtClean="0"/>
              <a:t>2/22/2024</a:t>
            </a:fld>
            <a:endParaRPr lang="en-US"/>
          </a:p>
        </p:txBody>
      </p:sp>
      <p:sp>
        <p:nvSpPr>
          <p:cNvPr id="6" name="Footer Placeholder 5">
            <a:extLst>
              <a:ext uri="{FF2B5EF4-FFF2-40B4-BE49-F238E27FC236}">
                <a16:creationId xmlns:a16="http://schemas.microsoft.com/office/drawing/2014/main" xmlns=""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8.xml"/><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D0AA64-5A07-1165-E2FC-4F7F1E238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9DB9-8E6D-45F2-BFB4-81EBE8B0C642}" type="datetimeFigureOut">
              <a:rPr lang="en-US" smtClean="0"/>
              <a:t>2/22/2024</a:t>
            </a:fld>
            <a:endParaRPr lang="en-US"/>
          </a:p>
        </p:txBody>
      </p:sp>
      <p:sp>
        <p:nvSpPr>
          <p:cNvPr id="5" name="Footer Placeholder 4">
            <a:extLst>
              <a:ext uri="{FF2B5EF4-FFF2-40B4-BE49-F238E27FC236}">
                <a16:creationId xmlns:a16="http://schemas.microsoft.com/office/drawing/2014/main" xmlns=""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pic>
        <p:nvPicPr>
          <p:cNvPr id="11" name="Picture 10">
            <a:extLst>
              <a:ext uri="{FF2B5EF4-FFF2-40B4-BE49-F238E27FC236}">
                <a16:creationId xmlns:a16="http://schemas.microsoft.com/office/drawing/2014/main" xmlns="" id="{FEC30B75-E026-BDD7-8B53-6C856FCB86C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3A2BA9CE-074B-413D-449A-54D9186CCA4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591CD060-1B7F-6DEA-CBAB-32567716826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B7AB9C11-FC7A-AA29-3CF9-5F3DC81DE53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231C327A-EA83-D1C0-56A2-647C58808217}"/>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3039EFED-22EB-7945-C7D4-9AD47990B69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FC6C1AA5-023A-075C-5CA7-9BC6ECFA5D7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94F963D8-5E2F-B41E-6B4F-31670D7DEB6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211071FA-98F7-55AC-ED82-0E823158A182}"/>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86" r:id="rId13"/>
    <p:sldLayoutId id="2147483687" r:id="rId14"/>
    <p:sldLayoutId id="2147483688"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2024/2/22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xmlns="" id="{09B3DA5F-8F16-38B9-9913-579B2FD3BCA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AF1D2E53-BD23-83C3-EAFE-FD9F4AB0D5A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xmlns="" id="{8FF8D06D-F295-212E-6E4F-6CFF3283F3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4281634D-3DDD-0148-11B7-6BB9182AA04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C5549F28-1BB3-01B3-109B-C261917DCD6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071BF1EB-5F0E-89BC-0D79-2C0A670F35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xmlns="" id="{10CF4BBF-9919-AEAE-BC69-6DBBB42FE1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xmlns="" id="{E79F8D0C-101B-4679-A74B-AD236A11D459}"/>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xmlns="" id="{5E1E82B4-2675-5357-80C5-CAEF929573D5}"/>
              </a:ext>
            </a:extLst>
          </p:cNvPr>
          <p:cNvPicPr>
            <a:picLocks noChangeAspect="1"/>
          </p:cNvPicPr>
          <p:nvPr userDrawn="1"/>
        </p:nvPicPr>
        <p:blipFill>
          <a:blip r:embed="rId16"/>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3158468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68129DE-4251-402F-69A4-1CE796892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5" name="Picture 4">
            <a:extLst>
              <a:ext uri="{FF2B5EF4-FFF2-40B4-BE49-F238E27FC236}">
                <a16:creationId xmlns:a16="http://schemas.microsoft.com/office/drawing/2014/main" xmlns="" id="{5C905C06-19C3-88AB-E72B-7BCF1DA803EF}"/>
              </a:ext>
            </a:extLst>
          </p:cNvPr>
          <p:cNvPicPr>
            <a:picLocks noChangeAspect="1"/>
          </p:cNvPicPr>
          <p:nvPr/>
        </p:nvPicPr>
        <p:blipFill>
          <a:blip r:embed="rId4"/>
          <a:stretch>
            <a:fillRect/>
          </a:stretch>
        </p:blipFill>
        <p:spPr>
          <a:xfrm>
            <a:off x="4770986" y="932577"/>
            <a:ext cx="3547514" cy="1380283"/>
          </a:xfrm>
          <a:prstGeom prst="rect">
            <a:avLst/>
          </a:prstGeom>
        </p:spPr>
      </p:pic>
      <p:pic>
        <p:nvPicPr>
          <p:cNvPr id="6" name="Picture 5">
            <a:extLst>
              <a:ext uri="{FF2B5EF4-FFF2-40B4-BE49-F238E27FC236}">
                <a16:creationId xmlns:a16="http://schemas.microsoft.com/office/drawing/2014/main" xmlns="" id="{CE86FC1D-27FE-3AE0-6847-1539AE6ACC57}"/>
              </a:ext>
            </a:extLst>
          </p:cNvPr>
          <p:cNvPicPr>
            <a:picLocks noChangeAspect="1"/>
          </p:cNvPicPr>
          <p:nvPr/>
        </p:nvPicPr>
        <p:blipFill>
          <a:blip r:embed="rId5"/>
          <a:stretch>
            <a:fillRect/>
          </a:stretch>
        </p:blipFill>
        <p:spPr>
          <a:xfrm>
            <a:off x="4886833" y="177468"/>
            <a:ext cx="2926334" cy="804742"/>
          </a:xfrm>
          <a:prstGeom prst="rect">
            <a:avLst/>
          </a:prstGeom>
        </p:spPr>
      </p:pic>
      <p:pic>
        <p:nvPicPr>
          <p:cNvPr id="8" name="Picture 7">
            <a:extLst>
              <a:ext uri="{FF2B5EF4-FFF2-40B4-BE49-F238E27FC236}">
                <a16:creationId xmlns:a16="http://schemas.microsoft.com/office/drawing/2014/main" xmlns="" id="{82D6B6EB-4915-1BC8-8712-2544A5F7BE2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91422" y="3361965"/>
            <a:ext cx="5276740" cy="3677899"/>
          </a:xfrm>
          <a:prstGeom prst="ellipse">
            <a:avLst/>
          </a:prstGeom>
          <a:ln>
            <a:noFill/>
          </a:ln>
          <a:effectLst>
            <a:softEdge rad="112500"/>
          </a:effectLst>
        </p:spPr>
      </p:pic>
      <p:pic>
        <p:nvPicPr>
          <p:cNvPr id="4" name="Picture 3">
            <a:extLst>
              <a:ext uri="{FF2B5EF4-FFF2-40B4-BE49-F238E27FC236}">
                <a16:creationId xmlns:a16="http://schemas.microsoft.com/office/drawing/2014/main" xmlns="" id="{DB96A42B-C594-02DB-6DBD-4644A967FE42}"/>
              </a:ext>
            </a:extLst>
          </p:cNvPr>
          <p:cNvPicPr>
            <a:picLocks noChangeAspect="1"/>
          </p:cNvPicPr>
          <p:nvPr/>
        </p:nvPicPr>
        <p:blipFill>
          <a:blip r:embed="rId8"/>
          <a:stretch>
            <a:fillRect/>
          </a:stretch>
        </p:blipFill>
        <p:spPr>
          <a:xfrm>
            <a:off x="1930392" y="1836585"/>
            <a:ext cx="9855208" cy="27738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72867F-33E9-ABF9-AE72-DCC9EC547021}"/>
              </a:ext>
            </a:extLst>
          </p:cNvPr>
          <p:cNvSpPr/>
          <p:nvPr/>
        </p:nvSpPr>
        <p:spPr>
          <a:xfrm>
            <a:off x="2918312" y="2679947"/>
            <a:ext cx="9191912" cy="256112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 name="圆角矩形 3">
            <a:extLst>
              <a:ext uri="{FF2B5EF4-FFF2-40B4-BE49-F238E27FC236}">
                <a16:creationId xmlns:a16="http://schemas.microsoft.com/office/drawing/2014/main" xmlns="" id="{B5D34E0C-7427-03C8-8DCD-188AEA97AD5F}"/>
              </a:ext>
            </a:extLst>
          </p:cNvPr>
          <p:cNvSpPr/>
          <p:nvPr/>
        </p:nvSpPr>
        <p:spPr>
          <a:xfrm>
            <a:off x="279400" y="2242434"/>
            <a:ext cx="2638912" cy="113634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7000" b="1" dirty="0" err="1">
                <a:solidFill>
                  <a:srgbClr val="002060"/>
                </a:solidFill>
                <a:latin typeface="Times New Roman" panose="02020603050405020304" pitchFamily="18" charset="0"/>
                <a:cs typeface="Times New Roman" panose="02020603050405020304" pitchFamily="18" charset="0"/>
              </a:rPr>
              <a:t>Lụi</a:t>
            </a:r>
            <a:r>
              <a:rPr lang="en-SG" sz="7000" b="1" dirty="0">
                <a:solidFill>
                  <a:srgbClr val="002060"/>
                </a:solidFill>
                <a:latin typeface="Times New Roman" panose="02020603050405020304" pitchFamily="18" charset="0"/>
                <a:cs typeface="Times New Roman" panose="02020603050405020304" pitchFamily="18" charset="0"/>
              </a:rPr>
              <a:t>:</a:t>
            </a:r>
            <a:endParaRPr kumimoji="0" lang="zh-CN" altLang="en-US" sz="70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xmlns="" id="{0C1B6759-9AEF-D8BD-292C-79144E9993AB}"/>
              </a:ext>
            </a:extLst>
          </p:cNvPr>
          <p:cNvSpPr txBox="1"/>
          <p:nvPr/>
        </p:nvSpPr>
        <p:spPr>
          <a:xfrm>
            <a:off x="3252074" y="2810606"/>
            <a:ext cx="8524388" cy="2092881"/>
          </a:xfrm>
          <a:prstGeom prst="rect">
            <a:avLst/>
          </a:prstGeom>
          <a:noFill/>
        </p:spPr>
        <p:txBody>
          <a:bodyPr wrap="square">
            <a:spAutoFit/>
          </a:bodyPr>
          <a:lstStyle/>
          <a:p>
            <a:pPr algn="ctr"/>
            <a:r>
              <a:rPr lang="en-SG" sz="6500" b="1" dirty="0">
                <a:latin typeface="Cambria" panose="02040503050406030204" pitchFamily="18" charset="0"/>
                <a:ea typeface="Cambria" panose="02040503050406030204" pitchFamily="18" charset="0"/>
              </a:rPr>
              <a:t>(</a:t>
            </a:r>
            <a:r>
              <a:rPr lang="en-SG" sz="6500" b="1" dirty="0" err="1">
                <a:latin typeface="Cambria" panose="02040503050406030204" pitchFamily="18" charset="0"/>
                <a:ea typeface="Cambria" panose="02040503050406030204" pitchFamily="18" charset="0"/>
              </a:rPr>
              <a:t>cây</a:t>
            </a:r>
            <a:r>
              <a:rPr lang="en-SG" sz="6500" b="1" dirty="0">
                <a:latin typeface="Cambria" panose="02040503050406030204" pitchFamily="18" charset="0"/>
                <a:ea typeface="Cambria" panose="02040503050406030204" pitchFamily="18" charset="0"/>
              </a:rPr>
              <a:t>) </a:t>
            </a:r>
            <a:r>
              <a:rPr lang="vi-VN" sz="6500" b="1" dirty="0">
                <a:latin typeface="Cambria" panose="02040503050406030204" pitchFamily="18" charset="0"/>
                <a:ea typeface="Cambria" panose="02040503050406030204" pitchFamily="18" charset="0"/>
              </a:rPr>
              <a:t>dừ</a:t>
            </a:r>
            <a:r>
              <a:rPr lang="en-SG" sz="6500" b="1" dirty="0">
                <a:latin typeface="Cambria" panose="02040503050406030204" pitchFamily="18" charset="0"/>
                <a:ea typeface="Cambria" panose="02040503050406030204" pitchFamily="18" charset="0"/>
              </a:rPr>
              <a:t>ng </a:t>
            </a:r>
            <a:r>
              <a:rPr lang="en-SG" sz="6500" b="1" dirty="0" err="1">
                <a:latin typeface="Cambria" panose="02040503050406030204" pitchFamily="18" charset="0"/>
                <a:ea typeface="Cambria" panose="02040503050406030204" pitchFamily="18" charset="0"/>
              </a:rPr>
              <a:t>phát</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triển</a:t>
            </a:r>
            <a:r>
              <a:rPr lang="en-SG" sz="6500" b="1" dirty="0">
                <a:latin typeface="Cambria" panose="02040503050406030204" pitchFamily="18" charset="0"/>
                <a:ea typeface="Cambria" panose="02040503050406030204" pitchFamily="18" charset="0"/>
              </a:rPr>
              <a:t>, </a:t>
            </a:r>
            <a:endParaRPr lang="vi-VN" sz="6500" b="1" dirty="0">
              <a:latin typeface="Cambria" panose="02040503050406030204" pitchFamily="18" charset="0"/>
              <a:ea typeface="Cambria" panose="02040503050406030204" pitchFamily="18" charset="0"/>
            </a:endParaRPr>
          </a:p>
          <a:p>
            <a:pPr algn="ctr"/>
            <a:r>
              <a:rPr lang="en-SG" sz="6500" b="1" dirty="0" err="1">
                <a:latin typeface="Cambria" panose="02040503050406030204" pitchFamily="18" charset="0"/>
                <a:ea typeface="Cambria" panose="02040503050406030204" pitchFamily="18" charset="0"/>
              </a:rPr>
              <a:t>héo</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úa</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dần</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rồi</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chết</a:t>
            </a:r>
            <a:r>
              <a:rPr lang="en-SG" sz="6500" b="1" dirty="0">
                <a:latin typeface="Cambria" panose="02040503050406030204" pitchFamily="18" charset="0"/>
                <a:ea typeface="Cambria" panose="02040503050406030204" pitchFamily="18" charset="0"/>
              </a:rPr>
              <a:t>.</a:t>
            </a:r>
            <a:endParaRPr lang="en-US" sz="6500" b="1" i="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E35F0FAD-20D1-D683-AE31-6BF06590E785}"/>
              </a:ext>
            </a:extLst>
          </p:cNvPr>
          <p:cNvPicPr>
            <a:picLocks noChangeAspect="1"/>
          </p:cNvPicPr>
          <p:nvPr/>
        </p:nvPicPr>
        <p:blipFill>
          <a:blip r:embed="rId2"/>
          <a:stretch>
            <a:fillRect/>
          </a:stretch>
        </p:blipFill>
        <p:spPr>
          <a:xfrm>
            <a:off x="495682" y="603033"/>
            <a:ext cx="12683618" cy="1955143"/>
          </a:xfrm>
          <a:prstGeom prst="rect">
            <a:avLst/>
          </a:prstGeom>
        </p:spPr>
      </p:pic>
    </p:spTree>
    <p:extLst>
      <p:ext uri="{BB962C8B-B14F-4D97-AF65-F5344CB8AC3E}">
        <p14:creationId xmlns:p14="http://schemas.microsoft.com/office/powerpoint/2010/main" val="4278134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72867F-33E9-ABF9-AE72-DCC9EC547021}"/>
              </a:ext>
            </a:extLst>
          </p:cNvPr>
          <p:cNvSpPr/>
          <p:nvPr/>
        </p:nvSpPr>
        <p:spPr>
          <a:xfrm>
            <a:off x="1455393" y="2909405"/>
            <a:ext cx="10603932" cy="328403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xmlns="" id="{B5D34E0C-7427-03C8-8DCD-188AEA97AD5F}"/>
              </a:ext>
            </a:extLst>
          </p:cNvPr>
          <p:cNvSpPr/>
          <p:nvPr/>
        </p:nvSpPr>
        <p:spPr>
          <a:xfrm>
            <a:off x="143826" y="1700823"/>
            <a:ext cx="3770252"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600" b="1" dirty="0" err="1">
                <a:solidFill>
                  <a:srgbClr val="C00000"/>
                </a:solidFill>
                <a:latin typeface="Cambria" panose="02040503050406030204" pitchFamily="18" charset="0"/>
                <a:ea typeface="Cambria" panose="02040503050406030204" pitchFamily="18" charset="0"/>
              </a:rPr>
              <a:t>Hình</a:t>
            </a:r>
            <a:r>
              <a:rPr lang="en-SG" sz="4600" b="1" dirty="0">
                <a:solidFill>
                  <a:srgbClr val="C00000"/>
                </a:solidFill>
                <a:latin typeface="Cambria" panose="02040503050406030204" pitchFamily="18" charset="0"/>
                <a:ea typeface="Cambria" panose="02040503050406030204" pitchFamily="18" charset="0"/>
              </a:rPr>
              <a:t> dung:</a:t>
            </a:r>
            <a:endParaRPr kumimoji="0" lang="zh-CN" altLang="en-US" sz="46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xmlns="" id="{0C1B6759-9AEF-D8BD-292C-79144E9993AB}"/>
              </a:ext>
            </a:extLst>
          </p:cNvPr>
          <p:cNvSpPr txBox="1"/>
          <p:nvPr/>
        </p:nvSpPr>
        <p:spPr>
          <a:xfrm>
            <a:off x="1455393" y="2979716"/>
            <a:ext cx="10603932" cy="3093154"/>
          </a:xfrm>
          <a:prstGeom prst="rect">
            <a:avLst/>
          </a:prstGeom>
          <a:noFill/>
        </p:spPr>
        <p:txBody>
          <a:bodyPr wrap="square">
            <a:spAutoFit/>
          </a:bodyPr>
          <a:lstStyle/>
          <a:p>
            <a:pPr lvl="0" algn="ctr"/>
            <a:r>
              <a:rPr lang="vi-VN" sz="6500" b="1" dirty="0">
                <a:solidFill>
                  <a:srgbClr val="002060"/>
                </a:solidFill>
                <a:latin typeface="Cambria" panose="02040503050406030204" pitchFamily="18" charset="0"/>
                <a:ea typeface="Cambria" panose="02040503050406030204" pitchFamily="18" charset="0"/>
              </a:rPr>
              <a:t>là</a:t>
            </a:r>
            <a:r>
              <a:rPr lang="en-SG" sz="6500" b="1" dirty="0">
                <a:solidFill>
                  <a:srgbClr val="002060"/>
                </a:solidFill>
                <a:latin typeface="Cambria" panose="02040503050406030204" pitchFamily="18" charset="0"/>
                <a:ea typeface="Cambria" panose="02040503050406030204" pitchFamily="18" charset="0"/>
              </a:rPr>
              <a:t>m </a:t>
            </a:r>
            <a:r>
              <a:rPr lang="en-SG" sz="6500" b="1" dirty="0" err="1">
                <a:solidFill>
                  <a:srgbClr val="002060"/>
                </a:solidFill>
                <a:latin typeface="Cambria" panose="02040503050406030204" pitchFamily="18" charset="0"/>
                <a:ea typeface="Cambria" panose="02040503050406030204" pitchFamily="18" charset="0"/>
              </a:rPr>
              <a:t>hiện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lên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trong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trí</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óc</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một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cách</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khá</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rõ</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nét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những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gì</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không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có</a:t>
            </a:r>
            <a:r>
              <a:rPr lang="en-SG" sz="6500" b="1" dirty="0">
                <a:solidFill>
                  <a:srgbClr val="002060"/>
                </a:solidFill>
                <a:latin typeface="Cambria" panose="02040503050406030204" pitchFamily="18" charset="0"/>
                <a:ea typeface="Cambria" panose="02040503050406030204" pitchFamily="18" charset="0"/>
              </a:rPr>
              <a:t> ở </a:t>
            </a:r>
            <a:r>
              <a:rPr lang="vi-VN" sz="6500" b="1" dirty="0">
                <a:solidFill>
                  <a:srgbClr val="002060"/>
                </a:solidFill>
                <a:latin typeface="Cambria" panose="02040503050406030204" pitchFamily="18" charset="0"/>
                <a:ea typeface="Cambria" panose="02040503050406030204" pitchFamily="18" charset="0"/>
              </a:rPr>
              <a:t>trước mắt.</a:t>
            </a:r>
            <a:endParaRPr kumimoji="0" lang="en-US" sz="6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E35F0FAD-20D1-D683-AE31-6BF06590E785}"/>
              </a:ext>
            </a:extLst>
          </p:cNvPr>
          <p:cNvPicPr>
            <a:picLocks noChangeAspect="1"/>
          </p:cNvPicPr>
          <p:nvPr/>
        </p:nvPicPr>
        <p:blipFill>
          <a:blip r:embed="rId2"/>
          <a:stretch>
            <a:fillRect/>
          </a:stretch>
        </p:blipFill>
        <p:spPr>
          <a:xfrm>
            <a:off x="1313064" y="785130"/>
            <a:ext cx="12683618" cy="1955143"/>
          </a:xfrm>
          <a:prstGeom prst="rect">
            <a:avLst/>
          </a:prstGeom>
        </p:spPr>
      </p:pic>
    </p:spTree>
    <p:extLst>
      <p:ext uri="{BB962C8B-B14F-4D97-AF65-F5344CB8AC3E}">
        <p14:creationId xmlns:p14="http://schemas.microsoft.com/office/powerpoint/2010/main" val="11702243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72867F-33E9-ABF9-AE72-DCC9EC547021}"/>
              </a:ext>
            </a:extLst>
          </p:cNvPr>
          <p:cNvSpPr/>
          <p:nvPr/>
        </p:nvSpPr>
        <p:spPr>
          <a:xfrm>
            <a:off x="3388211" y="1407536"/>
            <a:ext cx="8671113" cy="252944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xmlns="" id="{B5D34E0C-7427-03C8-8DCD-188AEA97AD5F}"/>
              </a:ext>
            </a:extLst>
          </p:cNvPr>
          <p:cNvSpPr/>
          <p:nvPr/>
        </p:nvSpPr>
        <p:spPr>
          <a:xfrm>
            <a:off x="132676" y="1485692"/>
            <a:ext cx="3255537"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000" b="1" dirty="0">
                <a:solidFill>
                  <a:srgbClr val="C00000"/>
                </a:solidFill>
                <a:latin typeface="Cambria" panose="02040503050406030204" pitchFamily="18" charset="0"/>
                <a:ea typeface="Cambria" panose="02040503050406030204" pitchFamily="18" charset="0"/>
              </a:rPr>
              <a:t>Mẫu đơn</a:t>
            </a:r>
            <a:r>
              <a:rPr lang="vi-VN" dirty="0"/>
              <a:t>:</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xmlns="" id="{0C1B6759-9AEF-D8BD-292C-79144E9993AB}"/>
              </a:ext>
            </a:extLst>
          </p:cNvPr>
          <p:cNvSpPr txBox="1"/>
          <p:nvPr/>
        </p:nvSpPr>
        <p:spPr>
          <a:xfrm>
            <a:off x="3201020" y="1536322"/>
            <a:ext cx="8990980" cy="2400657"/>
          </a:xfrm>
          <a:prstGeom prst="rect">
            <a:avLst/>
          </a:prstGeom>
          <a:noFill/>
        </p:spPr>
        <p:txBody>
          <a:bodyPr wrap="square">
            <a:spAutoFit/>
          </a:bodyPr>
          <a:lstStyle/>
          <a:p>
            <a:pPr lvl="0" algn="ctr"/>
            <a:r>
              <a:rPr lang="vi-VN" sz="5000" b="1" dirty="0">
                <a:latin typeface="Cambria" panose="02040503050406030204" pitchFamily="18" charset="0"/>
                <a:ea typeface="Cambria" panose="02040503050406030204" pitchFamily="18" charset="0"/>
              </a:rPr>
              <a:t>C</a:t>
            </a:r>
            <a:r>
              <a:rPr lang="en-SG" sz="5000" b="1" dirty="0" err="1">
                <a:latin typeface="Cambria" panose="02040503050406030204" pitchFamily="18" charset="0"/>
                <a:ea typeface="Cambria" panose="02040503050406030204" pitchFamily="18" charset="0"/>
              </a:rPr>
              <a:t>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nhỏ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lá</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xẻ</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lông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chim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hoa</a:t>
            </a:r>
            <a:r>
              <a:rPr lang="en-SG" sz="5000" b="1" dirty="0">
                <a:latin typeface="Cambria" panose="02040503050406030204" pitchFamily="18" charset="0"/>
                <a:ea typeface="Cambria" panose="02040503050406030204" pitchFamily="18" charset="0"/>
              </a:rPr>
              <a:t> to </a:t>
            </a:r>
            <a:r>
              <a:rPr lang="en-SG" sz="5000" b="1" dirty="0" err="1">
                <a:latin typeface="Cambria" panose="02040503050406030204" pitchFamily="18" charset="0"/>
                <a:ea typeface="Cambria" panose="02040503050406030204" pitchFamily="18" charset="0"/>
              </a:rPr>
              <a:t>nở</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vào</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dịp</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Tết</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rễ</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dùng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làm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thuốc</a:t>
            </a:r>
            <a:r>
              <a:rPr lang="en-SG" sz="5000" b="1" dirty="0">
                <a:latin typeface="Cambria" panose="02040503050406030204" pitchFamily="18" charset="0"/>
                <a:ea typeface="Cambria" panose="02040503050406030204" pitchFamily="18" charset="0"/>
              </a:rPr>
              <a:t>.</a:t>
            </a:r>
            <a:endParaRPr kumimoji="0" lang="en-US" sz="5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E35F0FAD-20D1-D683-AE31-6BF06590E785}"/>
              </a:ext>
            </a:extLst>
          </p:cNvPr>
          <p:cNvPicPr>
            <a:picLocks noChangeAspect="1"/>
          </p:cNvPicPr>
          <p:nvPr/>
        </p:nvPicPr>
        <p:blipFill>
          <a:blip r:embed="rId2"/>
          <a:stretch>
            <a:fillRect/>
          </a:stretch>
        </p:blipFill>
        <p:spPr>
          <a:xfrm>
            <a:off x="-647735" y="-149511"/>
            <a:ext cx="10632850" cy="1639023"/>
          </a:xfrm>
          <a:prstGeom prst="rect">
            <a:avLst/>
          </a:prstGeom>
        </p:spPr>
      </p:pic>
      <p:pic>
        <p:nvPicPr>
          <p:cNvPr id="5" name="Picture 4" descr="A white flower with green leaves&#10;&#10;Description automatically generated">
            <a:extLst>
              <a:ext uri="{FF2B5EF4-FFF2-40B4-BE49-F238E27FC236}">
                <a16:creationId xmlns:a16="http://schemas.microsoft.com/office/drawing/2014/main" xmlns="" id="{F1C4CC06-3416-8BFF-ADD1-77F3805C6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16" y="1408135"/>
            <a:ext cx="7025269" cy="4683513"/>
          </a:xfrm>
          <a:prstGeom prst="rect">
            <a:avLst/>
          </a:prstGeom>
        </p:spPr>
      </p:pic>
      <p:pic>
        <p:nvPicPr>
          <p:cNvPr id="9" name="Picture 8" descr="A close up of flowers&#10;&#10;Description automatically generated">
            <a:extLst>
              <a:ext uri="{FF2B5EF4-FFF2-40B4-BE49-F238E27FC236}">
                <a16:creationId xmlns:a16="http://schemas.microsoft.com/office/drawing/2014/main" xmlns="" id="{C241C1F5-4F36-084E-564B-14B3FCC21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5268" y="1150809"/>
            <a:ext cx="5221247" cy="5629132"/>
          </a:xfrm>
          <a:prstGeom prst="rect">
            <a:avLst/>
          </a:prstGeom>
        </p:spPr>
      </p:pic>
    </p:spTree>
    <p:extLst>
      <p:ext uri="{BB962C8B-B14F-4D97-AF65-F5344CB8AC3E}">
        <p14:creationId xmlns:p14="http://schemas.microsoft.com/office/powerpoint/2010/main" val="12444490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22" presetClass="exit" presetSubtype="4" fill="hold" grpId="1" nodeType="with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P spid="3" grpId="1"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72867F-33E9-ABF9-AE72-DCC9EC547021}"/>
              </a:ext>
            </a:extLst>
          </p:cNvPr>
          <p:cNvSpPr/>
          <p:nvPr/>
        </p:nvSpPr>
        <p:spPr>
          <a:xfrm>
            <a:off x="2062977" y="2984437"/>
            <a:ext cx="9972078" cy="348936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xmlns="" id="{B5D34E0C-7427-03C8-8DCD-188AEA97AD5F}"/>
              </a:ext>
            </a:extLst>
          </p:cNvPr>
          <p:cNvSpPr/>
          <p:nvPr/>
        </p:nvSpPr>
        <p:spPr>
          <a:xfrm>
            <a:off x="-101500" y="1970198"/>
            <a:ext cx="4026730"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 </a:t>
            </a: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a:t>
            </a:r>
            <a:endParaRPr kumimoji="0" lang="zh-CN" altLang="en-US" sz="5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xmlns="" id="{0C1B6759-9AEF-D8BD-292C-79144E9993AB}"/>
              </a:ext>
            </a:extLst>
          </p:cNvPr>
          <p:cNvSpPr txBox="1"/>
          <p:nvPr/>
        </p:nvSpPr>
        <p:spPr>
          <a:xfrm>
            <a:off x="2062977" y="2984437"/>
            <a:ext cx="10228556" cy="3477875"/>
          </a:xfrm>
          <a:prstGeom prst="rect">
            <a:avLst/>
          </a:prstGeom>
          <a:noFill/>
        </p:spPr>
        <p:txBody>
          <a:bodyPr wrap="square">
            <a:spAutoFit/>
          </a:bodyPr>
          <a:lstStyle/>
          <a:p>
            <a:pPr lvl="0" algn="ctr"/>
            <a:r>
              <a:rPr lang="vi-VN" sz="5500" b="1" dirty="0">
                <a:latin typeface="Cambria" panose="02040503050406030204" pitchFamily="18" charset="0"/>
                <a:ea typeface="Cambria" panose="02040503050406030204" pitchFamily="18" charset="0"/>
              </a:rPr>
              <a:t>cây nhỏ, hoa trắng và thơm, quả chín có màu vàng da cam, dùng để nhuộm thực phẩm hoặc làm thuốc.</a:t>
            </a:r>
            <a:endParaRPr kumimoji="0" lang="en-US" sz="5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E35F0FAD-20D1-D683-AE31-6BF06590E785}"/>
              </a:ext>
            </a:extLst>
          </p:cNvPr>
          <p:cNvPicPr>
            <a:picLocks noChangeAspect="1"/>
          </p:cNvPicPr>
          <p:nvPr/>
        </p:nvPicPr>
        <p:blipFill>
          <a:blip r:embed="rId2"/>
          <a:stretch>
            <a:fillRect/>
          </a:stretch>
        </p:blipFill>
        <p:spPr>
          <a:xfrm>
            <a:off x="885975" y="403587"/>
            <a:ext cx="12683618" cy="1955143"/>
          </a:xfrm>
          <a:prstGeom prst="rect">
            <a:avLst/>
          </a:prstGeom>
        </p:spPr>
      </p:pic>
    </p:spTree>
    <p:extLst>
      <p:ext uri="{BB962C8B-B14F-4D97-AF65-F5344CB8AC3E}">
        <p14:creationId xmlns:p14="http://schemas.microsoft.com/office/powerpoint/2010/main" val="1091125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B44D72D-184C-D91F-56CB-3EF8306356C3}"/>
              </a:ext>
            </a:extLst>
          </p:cNvPr>
          <p:cNvPicPr>
            <a:picLocks noChangeAspect="1"/>
          </p:cNvPicPr>
          <p:nvPr/>
        </p:nvPicPr>
        <p:blipFill>
          <a:blip r:embed="rId2"/>
          <a:stretch>
            <a:fillRect/>
          </a:stretch>
        </p:blipFill>
        <p:spPr>
          <a:xfrm>
            <a:off x="1" y="0"/>
            <a:ext cx="6045504" cy="3428999"/>
          </a:xfrm>
          <a:prstGeom prst="rect">
            <a:avLst/>
          </a:prstGeom>
        </p:spPr>
      </p:pic>
      <p:pic>
        <p:nvPicPr>
          <p:cNvPr id="3" name="Picture 2">
            <a:extLst>
              <a:ext uri="{FF2B5EF4-FFF2-40B4-BE49-F238E27FC236}">
                <a16:creationId xmlns:a16="http://schemas.microsoft.com/office/drawing/2014/main" xmlns="" id="{4AF860D0-3216-61CE-61FB-2C862750B60D}"/>
              </a:ext>
            </a:extLst>
          </p:cNvPr>
          <p:cNvPicPr>
            <a:picLocks noChangeAspect="1"/>
          </p:cNvPicPr>
          <p:nvPr/>
        </p:nvPicPr>
        <p:blipFill>
          <a:blip r:embed="rId3"/>
          <a:stretch>
            <a:fillRect/>
          </a:stretch>
        </p:blipFill>
        <p:spPr>
          <a:xfrm>
            <a:off x="6045505" y="-1"/>
            <a:ext cx="6211019" cy="3429000"/>
          </a:xfrm>
          <a:prstGeom prst="rect">
            <a:avLst/>
          </a:prstGeom>
        </p:spPr>
      </p:pic>
      <p:pic>
        <p:nvPicPr>
          <p:cNvPr id="4" name="Picture 3">
            <a:extLst>
              <a:ext uri="{FF2B5EF4-FFF2-40B4-BE49-F238E27FC236}">
                <a16:creationId xmlns:a16="http://schemas.microsoft.com/office/drawing/2014/main" xmlns="" id="{3722D1B9-9B92-9234-E5E8-4D68CDB1E178}"/>
              </a:ext>
            </a:extLst>
          </p:cNvPr>
          <p:cNvPicPr>
            <a:picLocks noChangeAspect="1"/>
          </p:cNvPicPr>
          <p:nvPr/>
        </p:nvPicPr>
        <p:blipFill>
          <a:blip r:embed="rId4"/>
          <a:stretch>
            <a:fillRect/>
          </a:stretch>
        </p:blipFill>
        <p:spPr>
          <a:xfrm>
            <a:off x="0" y="3428999"/>
            <a:ext cx="6096001" cy="3429001"/>
          </a:xfrm>
          <a:prstGeom prst="rect">
            <a:avLst/>
          </a:prstGeom>
        </p:spPr>
      </p:pic>
      <p:pic>
        <p:nvPicPr>
          <p:cNvPr id="5" name="Picture 4">
            <a:extLst>
              <a:ext uri="{FF2B5EF4-FFF2-40B4-BE49-F238E27FC236}">
                <a16:creationId xmlns:a16="http://schemas.microsoft.com/office/drawing/2014/main" xmlns="" id="{DA4066F1-07D2-0F22-1FC0-54D4E4DA524A}"/>
              </a:ext>
            </a:extLst>
          </p:cNvPr>
          <p:cNvPicPr>
            <a:picLocks noChangeAspect="1"/>
          </p:cNvPicPr>
          <p:nvPr/>
        </p:nvPicPr>
        <p:blipFill>
          <a:blip r:embed="rId5"/>
          <a:stretch>
            <a:fillRect/>
          </a:stretch>
        </p:blipFill>
        <p:spPr>
          <a:xfrm>
            <a:off x="6096000" y="3428999"/>
            <a:ext cx="6095999" cy="3428999"/>
          </a:xfrm>
          <a:prstGeom prst="rect">
            <a:avLst/>
          </a:prstGeom>
        </p:spPr>
      </p:pic>
    </p:spTree>
    <p:extLst>
      <p:ext uri="{BB962C8B-B14F-4D97-AF65-F5344CB8AC3E}">
        <p14:creationId xmlns:p14="http://schemas.microsoft.com/office/powerpoint/2010/main" val="1104647949"/>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AA0AFF-C805-714A-F615-ED57D0441EFF}"/>
              </a:ext>
            </a:extLst>
          </p:cNvPr>
          <p:cNvPicPr>
            <a:picLocks noChangeAspect="1"/>
          </p:cNvPicPr>
          <p:nvPr/>
        </p:nvPicPr>
        <p:blipFill>
          <a:blip r:embed="rId3"/>
          <a:stretch>
            <a:fillRect/>
          </a:stretch>
        </p:blipFill>
        <p:spPr>
          <a:xfrm>
            <a:off x="3931749" y="1246443"/>
            <a:ext cx="7785267" cy="4365114"/>
          </a:xfrm>
          <a:prstGeom prst="rect">
            <a:avLst/>
          </a:prstGeom>
        </p:spPr>
      </p:pic>
      <p:pic>
        <p:nvPicPr>
          <p:cNvPr id="4" name="Picture 3">
            <a:extLst>
              <a:ext uri="{FF2B5EF4-FFF2-40B4-BE49-F238E27FC236}">
                <a16:creationId xmlns:a16="http://schemas.microsoft.com/office/drawing/2014/main" xmlns="" id="{2A177E0C-76A8-1354-8BB3-6C87F5B5F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84" y="1660875"/>
            <a:ext cx="4140200" cy="5197125"/>
          </a:xfrm>
          <a:prstGeom prst="rect">
            <a:avLst/>
          </a:prstGeom>
        </p:spPr>
      </p:pic>
    </p:spTree>
    <p:extLst>
      <p:ext uri="{BB962C8B-B14F-4D97-AF65-F5344CB8AC3E}">
        <p14:creationId xmlns:p14="http://schemas.microsoft.com/office/powerpoint/2010/main" val="13422314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rPr>
              <a:t> 1:</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endParaRPr>
          </a:p>
        </p:txBody>
      </p:sp>
      <p:sp>
        <p:nvSpPr>
          <p:cNvPr id="6" name="Speech Bubble: Rectangle with Corners Rounded 5">
            <a:extLst>
              <a:ext uri="{FF2B5EF4-FFF2-40B4-BE49-F238E27FC236}">
                <a16:creationId xmlns:a16="http://schemas.microsoft.com/office/drawing/2014/main" xmlns=""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000" b="1" dirty="0">
                <a:solidFill>
                  <a:schemeClr val="tx1"/>
                </a:solidFill>
                <a:latin typeface="Cambria" panose="02040503050406030204" pitchFamily="18" charset="0"/>
                <a:ea typeface="Cambria" panose="02040503050406030204" pitchFamily="18" charset="0"/>
              </a:rPr>
              <a:t>Lần đầu về quê, bạn nhỏ được bà nội giới thiệu cho biết về những cây nào trong vườn? </a:t>
            </a:r>
            <a:endParaRPr lang="en-US" sz="5000" b="1" dirty="0">
              <a:solidFill>
                <a:schemeClr val="tx1"/>
              </a:solidFill>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xmlns="" id="{BBAA7C4D-81B1-F348-B770-02C9713A0BB0}"/>
              </a:ext>
            </a:extLst>
          </p:cNvPr>
          <p:cNvSpPr/>
          <p:nvPr/>
        </p:nvSpPr>
        <p:spPr>
          <a:xfrm>
            <a:off x="444500" y="2804893"/>
            <a:ext cx="11645427"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6200" b="1" i="0" dirty="0">
                <a:solidFill>
                  <a:srgbClr val="002060"/>
                </a:solidFill>
                <a:effectLst/>
                <a:latin typeface="Cambria" panose="02040503050406030204" pitchFamily="18" charset="0"/>
                <a:ea typeface="Cambria" panose="02040503050406030204" pitchFamily="18" charset="0"/>
              </a:rPr>
              <a:t>Lần đầu về quê, bạn nhỏ được bà nội giới thiệu cho biết về những cây mít, cây nhãn, </a:t>
            </a:r>
          </a:p>
          <a:p>
            <a:pPr algn="ctr"/>
            <a:r>
              <a:rPr lang="vi-VN" sz="6200" b="1" i="0" dirty="0">
                <a:solidFill>
                  <a:srgbClr val="002060"/>
                </a:solidFill>
                <a:effectLst/>
                <a:latin typeface="Cambria" panose="02040503050406030204" pitchFamily="18" charset="0"/>
                <a:ea typeface="Cambria" panose="02040503050406030204" pitchFamily="18" charset="0"/>
              </a:rPr>
              <a:t>cây sung, cây chuối, câu cau. </a:t>
            </a:r>
            <a:endParaRPr lang="en-US" sz="6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3532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kumimoji="0" lang="vi-VN"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2</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
        <p:nvSpPr>
          <p:cNvPr id="6" name="Speech Bubble: Rectangle with Corners Rounded 5">
            <a:extLst>
              <a:ext uri="{FF2B5EF4-FFF2-40B4-BE49-F238E27FC236}">
                <a16:creationId xmlns:a16="http://schemas.microsoft.com/office/drawing/2014/main" xmlns=""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Theo em, qua lời giới thiệu của bà, bạn nhỏ hiểu được điều gì về vườn cây?</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xmlns="" id="{BBAA7C4D-81B1-F348-B770-02C9713A0BB0}"/>
              </a:ext>
            </a:extLst>
          </p:cNvPr>
          <p:cNvSpPr/>
          <p:nvPr/>
        </p:nvSpPr>
        <p:spPr>
          <a:xfrm>
            <a:off x="0" y="2512793"/>
            <a:ext cx="121920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5200" b="1" dirty="0">
                <a:solidFill>
                  <a:srgbClr val="00206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1546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600" b="1" dirty="0">
                <a:solidFill>
                  <a:srgbClr val="C00000"/>
                </a:solidFill>
                <a:latin typeface="Cambria" panose="02040503050406030204" pitchFamily="18" charset="0"/>
                <a:ea typeface="Cambria" panose="02040503050406030204" pitchFamily="18" charset="0"/>
              </a:rPr>
              <a:t>Vì sao hình bóng ông không bao giờ phai nhạt trong lòng người thân? </a:t>
            </a:r>
            <a:endParaRPr kumimoji="0" lang="en-US" sz="4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xmlns=""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Hình bóng ông không bao giờ phai nhạt trong lòng người thân vì vườn cây ông trồng và vun xới vẫn còn. Chỉ cần cây nào lụi, bà đều bảo các chú trồng lại cây ấy, đúng như khi ông còn sống. </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xmlns=""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3</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883591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Đóng vai bạn nhỏ, nói 1 – 2 câu nhận xét về vườn cây của ông. </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xmlns=""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noProof="0" dirty="0">
                <a:solidFill>
                  <a:srgbClr val="C00000"/>
                </a:solidFill>
                <a:latin typeface="Cambria" panose="02040503050406030204" pitchFamily="18" charset="0"/>
                <a:ea typeface="思源黑体 CN Bold" panose="020B0800000000000000"/>
              </a:rPr>
              <a:t>4</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pic>
        <p:nvPicPr>
          <p:cNvPr id="5" name="Picture 4" descr="A couple of kids sitting at desks&#10;&#10;Description automatically generated">
            <a:extLst>
              <a:ext uri="{FF2B5EF4-FFF2-40B4-BE49-F238E27FC236}">
                <a16:creationId xmlns:a16="http://schemas.microsoft.com/office/drawing/2014/main" xmlns="" id="{370CC57F-A7FF-A3A0-738E-7AB971D6F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086" y="2219183"/>
            <a:ext cx="7510465" cy="4638817"/>
          </a:xfrm>
          <a:prstGeom prst="rect">
            <a:avLst/>
          </a:prstGeom>
        </p:spPr>
      </p:pic>
    </p:spTree>
    <p:extLst>
      <p:ext uri="{BB962C8B-B14F-4D97-AF65-F5344CB8AC3E}">
        <p14:creationId xmlns:p14="http://schemas.microsoft.com/office/powerpoint/2010/main" val="200387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2AA4E22-CBE9-A30F-067F-5E53DB0C0000}"/>
              </a:ext>
            </a:extLst>
          </p:cNvPr>
          <p:cNvPicPr>
            <a:picLocks noChangeAspect="1"/>
          </p:cNvPicPr>
          <p:nvPr/>
        </p:nvPicPr>
        <p:blipFill>
          <a:blip r:embed="rId3"/>
          <a:stretch>
            <a:fillRect/>
          </a:stretch>
        </p:blipFill>
        <p:spPr>
          <a:xfrm>
            <a:off x="3614185" y="1025697"/>
            <a:ext cx="8577815" cy="2700762"/>
          </a:xfrm>
          <a:prstGeom prst="rect">
            <a:avLst/>
          </a:prstGeom>
        </p:spPr>
      </p:pic>
      <p:pic>
        <p:nvPicPr>
          <p:cNvPr id="10" name="Picture 9">
            <a:extLst>
              <a:ext uri="{FF2B5EF4-FFF2-40B4-BE49-F238E27FC236}">
                <a16:creationId xmlns:a16="http://schemas.microsoft.com/office/drawing/2014/main" xmlns="" id="{B7D4C23E-E19E-2BF7-3126-9283E5B56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443" y="1133125"/>
            <a:ext cx="4408053" cy="5533357"/>
          </a:xfrm>
          <a:prstGeom prst="rect">
            <a:avLst/>
          </a:prstGeom>
        </p:spPr>
      </p:pic>
    </p:spTree>
    <p:extLst>
      <p:ext uri="{BB962C8B-B14F-4D97-AF65-F5344CB8AC3E}">
        <p14:creationId xmlns:p14="http://schemas.microsoft.com/office/powerpoint/2010/main" val="22867639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3CFD061-1EEB-27DC-1B26-76898D87BEA1}"/>
              </a:ext>
            </a:extLst>
          </p:cNvPr>
          <p:cNvSpPr txBox="1"/>
          <p:nvPr/>
        </p:nvSpPr>
        <p:spPr>
          <a:xfrm>
            <a:off x="1537617" y="1149211"/>
            <a:ext cx="9677401" cy="76944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圆角矩形 3">
            <a:extLst>
              <a:ext uri="{FF2B5EF4-FFF2-40B4-BE49-F238E27FC236}">
                <a16:creationId xmlns:a16="http://schemas.microsoft.com/office/drawing/2014/main" xmlns="" id="{3687CFE3-C599-C530-E6E2-F7775B7DD95C}"/>
              </a:ext>
            </a:extLst>
          </p:cNvPr>
          <p:cNvSpPr/>
          <p:nvPr/>
        </p:nvSpPr>
        <p:spPr>
          <a:xfrm>
            <a:off x="645907" y="217270"/>
            <a:ext cx="10493828" cy="6423460"/>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9" name="Picture 8">
            <a:extLst>
              <a:ext uri="{FF2B5EF4-FFF2-40B4-BE49-F238E27FC236}">
                <a16:creationId xmlns:a16="http://schemas.microsoft.com/office/drawing/2014/main" xmlns="" id="{73AF363A-ED95-01E7-693D-B97B82466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034" y="332940"/>
            <a:ext cx="6299932" cy="6423460"/>
          </a:xfrm>
          <a:prstGeom prst="rect">
            <a:avLst/>
          </a:prstGeom>
        </p:spPr>
      </p:pic>
    </p:spTree>
    <p:extLst>
      <p:ext uri="{BB962C8B-B14F-4D97-AF65-F5344CB8AC3E}">
        <p14:creationId xmlns:p14="http://schemas.microsoft.com/office/powerpoint/2010/main" val="896617490"/>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C00000"/>
                </a:solidFill>
                <a:latin typeface="Cambria" panose="02040503050406030204" pitchFamily="18" charset="0"/>
                <a:ea typeface="Cambria" panose="02040503050406030204" pitchFamily="18" charset="0"/>
              </a:rPr>
              <a:t>Nếu là bạn nhỏ trong câu chuyện, em sẽ làm gì để gìn giữ vườn cây của ông được nguyên vẹn đúng như khi ông còn sống?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xmlns=""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xmlns=""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5</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311424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669566A-F030-6753-15AC-AACF89705811}"/>
              </a:ext>
            </a:extLst>
          </p:cNvPr>
          <p:cNvGrpSpPr/>
          <p:nvPr/>
        </p:nvGrpSpPr>
        <p:grpSpPr>
          <a:xfrm>
            <a:off x="-55880" y="1364993"/>
            <a:ext cx="12193270" cy="4946907"/>
            <a:chOff x="1254084" y="1053590"/>
            <a:chExt cx="10493828" cy="4669573"/>
          </a:xfrm>
        </p:grpSpPr>
        <p:sp>
          <p:nvSpPr>
            <p:cNvPr id="7" name="圆角矩形 3">
              <a:extLst>
                <a:ext uri="{FF2B5EF4-FFF2-40B4-BE49-F238E27FC236}">
                  <a16:creationId xmlns:a16="http://schemas.microsoft.com/office/drawing/2014/main" xmlns="" id="{81C97820-F73B-ACD5-D06E-71EACEB33E0D}"/>
                </a:ext>
              </a:extLst>
            </p:cNvPr>
            <p:cNvSpPr/>
            <p:nvPr/>
          </p:nvSpPr>
          <p:spPr>
            <a:xfrm>
              <a:off x="1254084" y="1123442"/>
              <a:ext cx="10493828" cy="4599721"/>
            </a:xfrm>
            <a:prstGeom prst="roundRect">
              <a:avLst/>
            </a:prstGeom>
            <a:solidFill>
              <a:schemeClr val="bg1">
                <a:alpha val="82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xmlns="" id="{C6F34625-5938-6498-873C-C411535D2204}"/>
                </a:ext>
              </a:extLst>
            </p:cNvPr>
            <p:cNvSpPr txBox="1"/>
            <p:nvPr/>
          </p:nvSpPr>
          <p:spPr>
            <a:xfrm>
              <a:off x="1515210" y="1053590"/>
              <a:ext cx="10232702" cy="444498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Câu chuyện kể về khu vườn của ông, qua đó thể hiện sự trân trọng, lòng biết ơn của con cháu đối với ông, người đã làm nên khu vườn đó.</a:t>
              </a:r>
            </a:p>
          </p:txBody>
        </p:sp>
      </p:grpSp>
      <p:pic>
        <p:nvPicPr>
          <p:cNvPr id="9" name="Picture 8">
            <a:extLst>
              <a:ext uri="{FF2B5EF4-FFF2-40B4-BE49-F238E27FC236}">
                <a16:creationId xmlns:a16="http://schemas.microsoft.com/office/drawing/2014/main" xmlns="" id="{202DA16D-AF46-4F98-C190-00AE00564C64}"/>
              </a:ext>
            </a:extLst>
          </p:cNvPr>
          <p:cNvPicPr>
            <a:picLocks noChangeAspect="1"/>
          </p:cNvPicPr>
          <p:nvPr/>
        </p:nvPicPr>
        <p:blipFill>
          <a:blip r:embed="rId3"/>
          <a:stretch>
            <a:fillRect/>
          </a:stretch>
        </p:blipFill>
        <p:spPr>
          <a:xfrm>
            <a:off x="9961247" y="5089674"/>
            <a:ext cx="1760854" cy="1768326"/>
          </a:xfrm>
          <a:prstGeom prst="rect">
            <a:avLst/>
          </a:prstGeom>
        </p:spPr>
      </p:pic>
      <p:pic>
        <p:nvPicPr>
          <p:cNvPr id="8" name="Picture 7">
            <a:extLst>
              <a:ext uri="{FF2B5EF4-FFF2-40B4-BE49-F238E27FC236}">
                <a16:creationId xmlns:a16="http://schemas.microsoft.com/office/drawing/2014/main" xmlns="" id="{929E42B8-28CB-2D6B-3C28-8DEAEED18270}"/>
              </a:ext>
            </a:extLst>
          </p:cNvPr>
          <p:cNvPicPr>
            <a:picLocks noChangeAspect="1"/>
          </p:cNvPicPr>
          <p:nvPr/>
        </p:nvPicPr>
        <p:blipFill>
          <a:blip r:embed="rId4"/>
          <a:stretch>
            <a:fillRect/>
          </a:stretch>
        </p:blipFill>
        <p:spPr>
          <a:xfrm>
            <a:off x="3484296" y="182451"/>
            <a:ext cx="5416332" cy="1182542"/>
          </a:xfrm>
          <a:prstGeom prst="rect">
            <a:avLst/>
          </a:prstGeom>
        </p:spPr>
      </p:pic>
    </p:spTree>
    <p:extLst>
      <p:ext uri="{BB962C8B-B14F-4D97-AF65-F5344CB8AC3E}">
        <p14:creationId xmlns:p14="http://schemas.microsoft.com/office/powerpoint/2010/main" val="6975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F8D39C-1A55-A41D-523E-D4ED9CF99185}"/>
              </a:ext>
            </a:extLst>
          </p:cNvPr>
          <p:cNvPicPr>
            <a:picLocks noChangeAspect="1"/>
          </p:cNvPicPr>
          <p:nvPr/>
        </p:nvPicPr>
        <p:blipFill>
          <a:blip r:embed="rId3"/>
          <a:stretch>
            <a:fillRect/>
          </a:stretch>
        </p:blipFill>
        <p:spPr>
          <a:xfrm>
            <a:off x="-154305" y="2656607"/>
            <a:ext cx="4457700" cy="4476616"/>
          </a:xfrm>
          <a:prstGeom prst="rect">
            <a:avLst/>
          </a:prstGeom>
        </p:spPr>
      </p:pic>
      <p:pic>
        <p:nvPicPr>
          <p:cNvPr id="6" name="Picture 5">
            <a:extLst>
              <a:ext uri="{FF2B5EF4-FFF2-40B4-BE49-F238E27FC236}">
                <a16:creationId xmlns:a16="http://schemas.microsoft.com/office/drawing/2014/main" xmlns="" id="{DC43FFF3-24A1-8CE5-8D19-4F9977728BC7}"/>
              </a:ext>
            </a:extLst>
          </p:cNvPr>
          <p:cNvPicPr>
            <a:picLocks noChangeAspect="1"/>
          </p:cNvPicPr>
          <p:nvPr/>
        </p:nvPicPr>
        <p:blipFill>
          <a:blip r:embed="rId4"/>
          <a:stretch>
            <a:fillRect/>
          </a:stretch>
        </p:blipFill>
        <p:spPr>
          <a:xfrm>
            <a:off x="3436364" y="1289377"/>
            <a:ext cx="8888738" cy="4322439"/>
          </a:xfrm>
          <a:prstGeom prst="rect">
            <a:avLst/>
          </a:prstGeom>
        </p:spPr>
      </p:pic>
    </p:spTree>
    <p:extLst>
      <p:ext uri="{BB962C8B-B14F-4D97-AF65-F5344CB8AC3E}">
        <p14:creationId xmlns:p14="http://schemas.microsoft.com/office/powerpoint/2010/main" val="3897316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xmlns="" id="{3B841AF2-9A17-0C6A-57F8-582396815A8E}"/>
              </a:ext>
            </a:extLst>
          </p:cNvPr>
          <p:cNvSpPr/>
          <p:nvPr/>
        </p:nvSpPr>
        <p:spPr>
          <a:xfrm>
            <a:off x="-1861226" y="-946451"/>
            <a:ext cx="15914451" cy="8356773"/>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Rectangle 1">
            <a:extLst>
              <a:ext uri="{FF2B5EF4-FFF2-40B4-BE49-F238E27FC236}">
                <a16:creationId xmlns:a16="http://schemas.microsoft.com/office/drawing/2014/main" xmlns="" id="{FECDF64E-8F30-452A-E8FA-0191AAC3F538}"/>
              </a:ext>
            </a:extLst>
          </p:cNvPr>
          <p:cNvSpPr>
            <a:spLocks noChangeArrowheads="1"/>
          </p:cNvSpPr>
          <p:nvPr/>
        </p:nvSpPr>
        <p:spPr bwMode="auto">
          <a:xfrm>
            <a:off x="265893" y="561217"/>
            <a:ext cx="1155646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sinh ở thành phố. Bà nội tôi sống dưới quê. Lần đầu về quê, tôi được bà dẫn ra thăm vườn. Đến cạnh cái bề nước, bà chỉ vào cây mít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Ông mất từ ngày nó chưa ra quả.</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Tới giữa vườn, bà trỏ cây nhãn: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Lúc ông đi, nó mới cao bằng cháu.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Ra bờ ao, đến bên cây sung cành lá xoà xuống gần mặt nước, bà kể: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Cây này ông trồng, rồi ông uốn nó xuống để cho cá ăn sung.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Tất cả đều do ông trồng từ trước. Lụi cây nào, bà bảo các chú trồng lại cây ấy, đúng như khi ông còn sống.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Mảnh vườn nhỏ, lúc tôi đã đủ trí khôn để nhớ, có cả cam, mận, chanh, bưởi nữa. Riêng cây xoan, cây khế thì mọc tít ở ngoài ngõ, gần cổng. Trong vườn còn có lá lốt, lá mơ, ngải cứu, khoai sọ,...</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Vào vườn, tôi nhớ đến ông và tự hình dung ra ông đã trồng cây, cặm cụi vun xới ra sao. Dù chỉ hoàn toàn là tưởng tượng nhưng bóng hình ông không thể phai nhạt khi vườn cây còn mãi xanh tươi.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Tết đến, hoa mận nở trắng. Sang xuân lại có hoa bưởi, hoa chanh, hoa nhãn. Mẫu đơn thì đơm bông cả bốn mùa. Đêm giao thừa nào bà tôi cũng làm một mâm cơm cúng đặt lên bể nước đề mời ông về vui với con cháu và để cho cây vườn đỡ nhớ.</a:t>
            </a:r>
          </a:p>
        </p:txBody>
      </p:sp>
      <p:pic>
        <p:nvPicPr>
          <p:cNvPr id="4" name="Picture 3">
            <a:extLst>
              <a:ext uri="{FF2B5EF4-FFF2-40B4-BE49-F238E27FC236}">
                <a16:creationId xmlns:a16="http://schemas.microsoft.com/office/drawing/2014/main" xmlns="" id="{C87C9D1F-1AF6-187C-51FC-67E9C1BD6FDE}"/>
              </a:ext>
            </a:extLst>
          </p:cNvPr>
          <p:cNvPicPr>
            <a:picLocks noChangeAspect="1"/>
          </p:cNvPicPr>
          <p:nvPr/>
        </p:nvPicPr>
        <p:blipFill>
          <a:blip r:embed="rId2"/>
          <a:stretch>
            <a:fillRect/>
          </a:stretch>
        </p:blipFill>
        <p:spPr>
          <a:xfrm>
            <a:off x="2921299" y="-16503"/>
            <a:ext cx="3701724" cy="952555"/>
          </a:xfrm>
          <a:prstGeom prst="rect">
            <a:avLst/>
          </a:prstGeom>
        </p:spPr>
      </p:pic>
      <p:sp>
        <p:nvSpPr>
          <p:cNvPr id="9" name="TextBox 8">
            <a:extLst>
              <a:ext uri="{FF2B5EF4-FFF2-40B4-BE49-F238E27FC236}">
                <a16:creationId xmlns:a16="http://schemas.microsoft.com/office/drawing/2014/main" xmlns="" id="{82D3F407-512D-C93E-E247-7D53E78B289E}"/>
              </a:ext>
            </a:extLst>
          </p:cNvPr>
          <p:cNvSpPr txBox="1"/>
          <p:nvPr/>
        </p:nvSpPr>
        <p:spPr>
          <a:xfrm>
            <a:off x="7159557" y="6548009"/>
            <a:ext cx="4474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(Theo Phong Thu)</a:t>
            </a:r>
            <a:endParaRPr kumimoji="0" lang="en-SG" sz="1800" b="0" i="1" u="none" strike="noStrike" kern="1200" cap="none" spc="0" normalizeH="0" baseline="0" noProof="0" dirty="0">
              <a:ln>
                <a:noFill/>
              </a:ln>
              <a:solidFill>
                <a:prstClr val="black"/>
              </a:solidFill>
              <a:effectLst/>
              <a:uLnTx/>
              <a:uFillTx/>
              <a:latin typeface="思源黑体 CN Bold"/>
              <a:ea typeface="+mn-ea"/>
              <a:cs typeface="+mn-cs"/>
            </a:endParaRPr>
          </a:p>
        </p:txBody>
      </p:sp>
    </p:spTree>
    <p:extLst>
      <p:ext uri="{BB962C8B-B14F-4D97-AF65-F5344CB8AC3E}">
        <p14:creationId xmlns:p14="http://schemas.microsoft.com/office/powerpoint/2010/main" val="1349016157"/>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7798" y="2660601"/>
            <a:ext cx="5871202"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Chia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sẻ</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với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người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thân</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xmlns="" id="{5FCFEE85-4957-96E7-B410-851396474829}"/>
              </a:ext>
            </a:extLst>
          </p:cNvPr>
          <p:cNvSpPr/>
          <p:nvPr/>
        </p:nvSpPr>
        <p:spPr>
          <a:xfrm>
            <a:off x="6223002" y="2775518"/>
            <a:ext cx="5702298"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Chuẩn</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bị</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endParaRPr kumimoji="0" lang="vi-VN"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mới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pic>
        <p:nvPicPr>
          <p:cNvPr id="8" name="Picture 7">
            <a:extLst>
              <a:ext uri="{FF2B5EF4-FFF2-40B4-BE49-F238E27FC236}">
                <a16:creationId xmlns:a16="http://schemas.microsoft.com/office/drawing/2014/main" xmlns="" id="{408E9CD2-DB5C-36CE-60B0-734535799A7F}"/>
              </a:ext>
            </a:extLst>
          </p:cNvPr>
          <p:cNvPicPr>
            <a:picLocks noChangeAspect="1"/>
          </p:cNvPicPr>
          <p:nvPr/>
        </p:nvPicPr>
        <p:blipFill>
          <a:blip r:embed="rId3"/>
          <a:stretch>
            <a:fillRect/>
          </a:stretch>
        </p:blipFill>
        <p:spPr>
          <a:xfrm>
            <a:off x="8071085" y="197840"/>
            <a:ext cx="3596952" cy="3231160"/>
          </a:xfrm>
          <a:prstGeom prst="rect">
            <a:avLst/>
          </a:prstGeom>
        </p:spPr>
      </p:pic>
      <p:pic>
        <p:nvPicPr>
          <p:cNvPr id="3" name="Picture 2">
            <a:extLst>
              <a:ext uri="{FF2B5EF4-FFF2-40B4-BE49-F238E27FC236}">
                <a16:creationId xmlns:a16="http://schemas.microsoft.com/office/drawing/2014/main" xmlns="" id="{464C67A8-7627-3545-500D-F4202DB834D8}"/>
              </a:ext>
            </a:extLst>
          </p:cNvPr>
          <p:cNvPicPr>
            <a:picLocks noChangeAspect="1"/>
          </p:cNvPicPr>
          <p:nvPr/>
        </p:nvPicPr>
        <p:blipFill>
          <a:blip r:embed="rId4"/>
          <a:stretch>
            <a:fillRect/>
          </a:stretch>
        </p:blipFill>
        <p:spPr>
          <a:xfrm>
            <a:off x="-1293010" y="41809"/>
            <a:ext cx="11511242" cy="2522025"/>
          </a:xfrm>
          <a:prstGeom prst="rect">
            <a:avLst/>
          </a:prstGeom>
        </p:spPr>
      </p:pic>
    </p:spTree>
    <p:extLst>
      <p:ext uri="{BB962C8B-B14F-4D97-AF65-F5344CB8AC3E}">
        <p14:creationId xmlns:p14="http://schemas.microsoft.com/office/powerpoint/2010/main" val="3782456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rcRect t="73157"/>
          <a:stretch>
            <a:fillRect/>
          </a:stretch>
        </p:blipFill>
        <p:spPr>
          <a:xfrm>
            <a:off x="635" y="0"/>
            <a:ext cx="12191365" cy="6858000"/>
          </a:xfrm>
          <a:prstGeom prst="rect">
            <a:avLst/>
          </a:prstGeom>
        </p:spPr>
      </p:pic>
      <p:sp>
        <p:nvSpPr>
          <p:cNvPr id="27" name="任意多边形 26"/>
          <p:cNvSpPr/>
          <p:nvPr/>
        </p:nvSpPr>
        <p:spPr>
          <a:xfrm rot="1260000">
            <a:off x="1059815" y="1591945"/>
            <a:ext cx="1026795" cy="1223010"/>
          </a:xfrm>
          <a:custGeom>
            <a:avLst/>
            <a:gdLst>
              <a:gd name="connisteX0" fmla="*/ 45405 w 1199200"/>
              <a:gd name="connsiteY0" fmla="*/ 1222821 h 1222821"/>
              <a:gd name="connisteX1" fmla="*/ 132400 w 1199200"/>
              <a:gd name="connsiteY1" fmla="*/ 134431 h 1222821"/>
              <a:gd name="connisteX2" fmla="*/ 1199200 w 1199200"/>
              <a:gd name="connsiteY2" fmla="*/ 47436 h 1222821"/>
            </a:gdLst>
            <a:ahLst/>
            <a:cxnLst>
              <a:cxn ang="0">
                <a:pos x="connisteX0" y="connsiteY0"/>
              </a:cxn>
              <a:cxn ang="0">
                <a:pos x="connisteX1" y="connsiteY1"/>
              </a:cxn>
              <a:cxn ang="0">
                <a:pos x="connisteX2" y="connsiteY2"/>
              </a:cxn>
            </a:cxnLst>
            <a:rect l="l" t="t" r="r" b="b"/>
            <a:pathLst>
              <a:path w="1199200" h="1222821">
                <a:moveTo>
                  <a:pt x="45405" y="1222821"/>
                </a:moveTo>
                <a:cubicBezTo>
                  <a:pt x="41595" y="1006921"/>
                  <a:pt x="-98105" y="369381"/>
                  <a:pt x="132400" y="134431"/>
                </a:cubicBezTo>
                <a:cubicBezTo>
                  <a:pt x="362905" y="-100519"/>
                  <a:pt x="987745" y="42991"/>
                  <a:pt x="1199200" y="47436"/>
                </a:cubicBezTo>
              </a:path>
            </a:pathLst>
          </a:custGeom>
          <a:noFill/>
          <a:ln>
            <a:solidFill>
              <a:srgbClr val="4594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327785" y="15398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椭圆 29"/>
          <p:cNvSpPr/>
          <p:nvPr/>
        </p:nvSpPr>
        <p:spPr>
          <a:xfrm>
            <a:off x="9575165" y="24796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1" name="椭圆 30"/>
          <p:cNvSpPr/>
          <p:nvPr/>
        </p:nvSpPr>
        <p:spPr>
          <a:xfrm>
            <a:off x="9354185" y="1342390"/>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xmlns="" id="{50E8ECEC-F589-3D4D-6EA6-2BF56B33CE1A}"/>
              </a:ext>
            </a:extLst>
          </p:cNvPr>
          <p:cNvPicPr>
            <a:picLocks noChangeAspect="1"/>
          </p:cNvPicPr>
          <p:nvPr/>
        </p:nvPicPr>
        <p:blipFill>
          <a:blip r:embed="rId4"/>
          <a:stretch>
            <a:fillRect/>
          </a:stretch>
        </p:blipFill>
        <p:spPr>
          <a:xfrm>
            <a:off x="8433842" y="220522"/>
            <a:ext cx="3300766" cy="2965095"/>
          </a:xfrm>
          <a:prstGeom prst="rect">
            <a:avLst/>
          </a:prstGeom>
        </p:spPr>
      </p:pic>
      <p:pic>
        <p:nvPicPr>
          <p:cNvPr id="8" name="Picture 7">
            <a:extLst>
              <a:ext uri="{FF2B5EF4-FFF2-40B4-BE49-F238E27FC236}">
                <a16:creationId xmlns:a16="http://schemas.microsoft.com/office/drawing/2014/main" xmlns="" id="{3D8023CA-BDAD-D051-4CA6-ACFBDA4F3007}"/>
              </a:ext>
            </a:extLst>
          </p:cNvPr>
          <p:cNvPicPr>
            <a:picLocks noChangeAspect="1"/>
          </p:cNvPicPr>
          <p:nvPr/>
        </p:nvPicPr>
        <p:blipFill>
          <a:blip r:embed="rId5"/>
          <a:stretch>
            <a:fillRect/>
          </a:stretch>
        </p:blipFill>
        <p:spPr>
          <a:xfrm>
            <a:off x="1327785" y="3803006"/>
            <a:ext cx="2548432" cy="2926393"/>
          </a:xfrm>
          <a:prstGeom prst="rect">
            <a:avLst/>
          </a:prstGeom>
        </p:spPr>
      </p:pic>
      <p:pic>
        <p:nvPicPr>
          <p:cNvPr id="3" name="Picture 2">
            <a:extLst>
              <a:ext uri="{FF2B5EF4-FFF2-40B4-BE49-F238E27FC236}">
                <a16:creationId xmlns:a16="http://schemas.microsoft.com/office/drawing/2014/main" xmlns="" id="{C87A1227-623E-C187-D3AB-8C747EC228AB}"/>
              </a:ext>
            </a:extLst>
          </p:cNvPr>
          <p:cNvPicPr>
            <a:picLocks noChangeAspect="1"/>
          </p:cNvPicPr>
          <p:nvPr/>
        </p:nvPicPr>
        <p:blipFill>
          <a:blip r:embed="rId6"/>
          <a:stretch>
            <a:fillRect/>
          </a:stretch>
        </p:blipFill>
        <p:spPr>
          <a:xfrm>
            <a:off x="874770" y="1678315"/>
            <a:ext cx="10345809" cy="3706689"/>
          </a:xfrm>
          <a:prstGeom prst="rect">
            <a:avLst/>
          </a:prstGeom>
        </p:spPr>
      </p:pic>
      <p:pic>
        <p:nvPicPr>
          <p:cNvPr id="6" name="Picture 5">
            <a:extLst>
              <a:ext uri="{FF2B5EF4-FFF2-40B4-BE49-F238E27FC236}">
                <a16:creationId xmlns:a16="http://schemas.microsoft.com/office/drawing/2014/main" xmlns="" id="{778253CF-FA48-7823-2248-EE6CB89710B1}"/>
              </a:ext>
            </a:extLst>
          </p:cNvPr>
          <p:cNvPicPr>
            <a:picLocks noChangeAspect="1"/>
          </p:cNvPicPr>
          <p:nvPr/>
        </p:nvPicPr>
        <p:blipFill>
          <a:blip r:embed="rId7"/>
          <a:stretch>
            <a:fillRect/>
          </a:stretch>
        </p:blipFill>
        <p:spPr>
          <a:xfrm>
            <a:off x="4689072" y="1125311"/>
            <a:ext cx="3109229" cy="829128"/>
          </a:xfrm>
          <a:prstGeom prst="rect">
            <a:avLst/>
          </a:prstGeom>
        </p:spPr>
      </p:pic>
    </p:spTree>
    <p:extLst>
      <p:ext uri="{BB962C8B-B14F-4D97-AF65-F5344CB8AC3E}">
        <p14:creationId xmlns:p14="http://schemas.microsoft.com/office/powerpoint/2010/main" val="26279343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3">
            <a:extLst>
              <a:ext uri="{FF2B5EF4-FFF2-40B4-BE49-F238E27FC236}">
                <a16:creationId xmlns:a16="http://schemas.microsoft.com/office/drawing/2014/main" xmlns="" id="{801379CD-159C-4C81-2935-055CDBD56930}"/>
              </a:ext>
            </a:extLst>
          </p:cNvPr>
          <p:cNvSpPr/>
          <p:nvPr/>
        </p:nvSpPr>
        <p:spPr>
          <a:xfrm>
            <a:off x="5366595" y="3179267"/>
            <a:ext cx="6768579" cy="3788597"/>
          </a:xfrm>
          <a:prstGeom prst="roundRect">
            <a:avLst/>
          </a:prstGeom>
          <a:solidFill>
            <a:schemeClr val="bg1">
              <a:alpha val="47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Speech Bubble: Rectangle with Corners Rounded 3">
            <a:extLst>
              <a:ext uri="{FF2B5EF4-FFF2-40B4-BE49-F238E27FC236}">
                <a16:creationId xmlns:a16="http://schemas.microsoft.com/office/drawing/2014/main" xmlns="" id="{1909679D-9BCB-E2D9-423E-D999064D041D}"/>
              </a:ext>
            </a:extLst>
          </p:cNvPr>
          <p:cNvSpPr/>
          <p:nvPr/>
        </p:nvSpPr>
        <p:spPr>
          <a:xfrm>
            <a:off x="1371815" y="191516"/>
            <a:ext cx="10439185" cy="2987751"/>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5000" b="1" dirty="0">
                <a:solidFill>
                  <a:srgbClr val="002060"/>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 </a:t>
            </a:r>
            <a:endParaRPr lang="en-US" sz="50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8ACBD60E-255D-2FE1-E534-653281966E31}"/>
              </a:ext>
            </a:extLst>
          </p:cNvPr>
          <p:cNvPicPr>
            <a:picLocks noChangeAspect="1"/>
          </p:cNvPicPr>
          <p:nvPr/>
        </p:nvPicPr>
        <p:blipFill>
          <a:blip r:embed="rId2"/>
          <a:stretch>
            <a:fillRect/>
          </a:stretch>
        </p:blipFill>
        <p:spPr>
          <a:xfrm>
            <a:off x="5544395" y="3429000"/>
            <a:ext cx="5998984" cy="3487214"/>
          </a:xfrm>
          <a:prstGeom prst="rect">
            <a:avLst/>
          </a:prstGeom>
        </p:spPr>
      </p:pic>
      <p:pic>
        <p:nvPicPr>
          <p:cNvPr id="5" name="Picture 4">
            <a:extLst>
              <a:ext uri="{FF2B5EF4-FFF2-40B4-BE49-F238E27FC236}">
                <a16:creationId xmlns:a16="http://schemas.microsoft.com/office/drawing/2014/main" xmlns="" id="{EEB6B41B-324B-78AB-4645-84482A033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144" y="3268168"/>
            <a:ext cx="2778030" cy="3487215"/>
          </a:xfrm>
          <a:prstGeom prst="rect">
            <a:avLst/>
          </a:prstGeom>
        </p:spPr>
      </p:pic>
    </p:spTree>
    <p:extLst>
      <p:ext uri="{BB962C8B-B14F-4D97-AF65-F5344CB8AC3E}">
        <p14:creationId xmlns:p14="http://schemas.microsoft.com/office/powerpoint/2010/main" val="1617918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0693FBD-5EED-33A8-92EA-D130C477AA06}"/>
              </a:ext>
            </a:extLst>
          </p:cNvPr>
          <p:cNvPicPr>
            <a:picLocks noChangeAspect="1"/>
          </p:cNvPicPr>
          <p:nvPr/>
        </p:nvPicPr>
        <p:blipFill>
          <a:blip r:embed="rId3"/>
          <a:stretch>
            <a:fillRect/>
          </a:stretch>
        </p:blipFill>
        <p:spPr>
          <a:xfrm>
            <a:off x="2362200" y="1597231"/>
            <a:ext cx="9501929" cy="2909966"/>
          </a:xfrm>
          <a:prstGeom prst="rect">
            <a:avLst/>
          </a:prstGeom>
        </p:spPr>
      </p:pic>
      <p:pic>
        <p:nvPicPr>
          <p:cNvPr id="4" name="Picture 3">
            <a:extLst>
              <a:ext uri="{FF2B5EF4-FFF2-40B4-BE49-F238E27FC236}">
                <a16:creationId xmlns:a16="http://schemas.microsoft.com/office/drawing/2014/main" xmlns="" id="{8839D895-0626-3169-BA34-5FB289B8A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Tree>
    <p:extLst>
      <p:ext uri="{BB962C8B-B14F-4D97-AF65-F5344CB8AC3E}">
        <p14:creationId xmlns:p14="http://schemas.microsoft.com/office/powerpoint/2010/main" val="25984612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xmlns="" id="{3B841AF2-9A17-0C6A-57F8-582396815A8E}"/>
              </a:ext>
            </a:extLst>
          </p:cNvPr>
          <p:cNvSpPr/>
          <p:nvPr/>
        </p:nvSpPr>
        <p:spPr>
          <a:xfrm>
            <a:off x="-1861226" y="-946451"/>
            <a:ext cx="15914451" cy="8356773"/>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Cambria" panose="02040503050406030204" pitchFamily="18" charset="0"/>
            </a:endParaRPr>
          </a:p>
        </p:txBody>
      </p:sp>
      <p:sp>
        <p:nvSpPr>
          <p:cNvPr id="3" name="Rectangle 1">
            <a:extLst>
              <a:ext uri="{FF2B5EF4-FFF2-40B4-BE49-F238E27FC236}">
                <a16:creationId xmlns:a16="http://schemas.microsoft.com/office/drawing/2014/main" xmlns="" id="{FECDF64E-8F30-452A-E8FA-0191AAC3F538}"/>
              </a:ext>
            </a:extLst>
          </p:cNvPr>
          <p:cNvSpPr>
            <a:spLocks noChangeArrowheads="1"/>
          </p:cNvSpPr>
          <p:nvPr/>
        </p:nvSpPr>
        <p:spPr bwMode="auto">
          <a:xfrm>
            <a:off x="265893" y="561217"/>
            <a:ext cx="1155646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100" dirty="0">
                <a:latin typeface="Cambria" panose="02040503050406030204" pitchFamily="18" charset="0"/>
                <a:ea typeface="Cambria" panose="02040503050406030204" pitchFamily="18" charset="0"/>
              </a:rPr>
              <a:t>   Tôi sinh ở thành phố. Bà nội tôi sống dưới quê. Lần đầu về quê, tôi được bà dẫn ra thăm vườn. Đến cạnh cái bề nước, bà chỉ vào cây mít</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Ông mất từ ngày nó chưa ra quả.</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Tới </a:t>
            </a:r>
            <a:r>
              <a:rPr lang="vi-VN" sz="2100" dirty="0">
                <a:latin typeface="Cambria" panose="02040503050406030204" pitchFamily="18" charset="0"/>
                <a:ea typeface="Cambria" panose="02040503050406030204" pitchFamily="18" charset="0"/>
              </a:rPr>
              <a:t>giữa vườn, bà trỏ cây nhãn: </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Lúc ông đi, nó mới cao bằng cháu.</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Ra </a:t>
            </a:r>
            <a:r>
              <a:rPr lang="vi-VN" sz="2100" dirty="0">
                <a:latin typeface="Cambria" panose="02040503050406030204" pitchFamily="18" charset="0"/>
                <a:ea typeface="Cambria" panose="02040503050406030204" pitchFamily="18" charset="0"/>
              </a:rPr>
              <a:t>bờ ao, đến bên cây sung cành lá xoà xuống gần mặt nước, bà kể:</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Cây này ông trồng, rồi ông uốn nó xuống để cho cá ăn sung.</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Vườn </a:t>
            </a:r>
            <a:r>
              <a:rPr lang="vi-VN" sz="2100" dirty="0">
                <a:latin typeface="Cambria" panose="02040503050406030204" pitchFamily="18" charset="0"/>
                <a:ea typeface="Cambria" panose="02040503050406030204" pitchFamily="18" charset="0"/>
              </a:rPr>
              <a:t>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Tất cả đều do ông trồng từ trước. Lụi cây nào, bà bảo các chú trồng lại cây ấy, đúng như khi ông còn sống.</a:t>
            </a:r>
          </a:p>
          <a:p>
            <a:r>
              <a:rPr lang="vi-VN" sz="2100" dirty="0">
                <a:latin typeface="Cambria" panose="02040503050406030204" pitchFamily="18" charset="0"/>
                <a:ea typeface="Cambria" panose="02040503050406030204" pitchFamily="18" charset="0"/>
              </a:rPr>
              <a:t>   Mảnh vườn nhỏ, lúc tôi đã đủ trí khôn để nhớ, có cả cam, mận, chanh, bưởi nữa. Riêng cây xoan, cây khế thì mọc tít ở ngoài ngõ, gần cổng. Trong vườn còn có lá lốt, lá mơ, ngải cứu, khoai sọ,...</a:t>
            </a:r>
          </a:p>
          <a:p>
            <a:r>
              <a:rPr lang="vi-VN" sz="2100" dirty="0">
                <a:latin typeface="Cambria" panose="02040503050406030204" pitchFamily="18" charset="0"/>
                <a:ea typeface="Cambria" panose="02040503050406030204" pitchFamily="18" charset="0"/>
              </a:rPr>
              <a:t>  Vào vườn, tôi nhớ đến ông và tự hình dung ra ông đã trồng cây, cặm cụi vun xới ra sao. Dù chỉ hoàn toàn là tưởng tượng nhưng bóng hình ông không thể phai nhạt khi vườn cây còn mãi xanh tươi.</a:t>
            </a:r>
          </a:p>
          <a:p>
            <a:r>
              <a:rPr lang="vi-VN" sz="2100" dirty="0">
                <a:latin typeface="Cambria" panose="02040503050406030204" pitchFamily="18" charset="0"/>
                <a:ea typeface="Cambria" panose="02040503050406030204" pitchFamily="18" charset="0"/>
              </a:rPr>
              <a:t>  Tết đến, hoa mận nở trắng. Sang xuân lại có hoa bưởi, hoa chanh, hoa nhãn. Mẫu đơn thì đơm bông cả bốn mùa. Đêm giao thừa nào bà tôi cũng làm một mâm cơm cúng đặt lên bể nước </a:t>
            </a:r>
            <a:r>
              <a:rPr lang="vi-VN" sz="2100" dirty="0" smtClean="0">
                <a:latin typeface="Cambria" panose="02040503050406030204" pitchFamily="18" charset="0"/>
                <a:ea typeface="Cambria" panose="02040503050406030204" pitchFamily="18" charset="0"/>
              </a:rPr>
              <a:t>đ</a:t>
            </a:r>
            <a:r>
              <a:rPr lang="en-US" sz="2100" dirty="0" smtClean="0">
                <a:latin typeface="Cambria" panose="02040503050406030204" pitchFamily="18" charset="0"/>
                <a:ea typeface="Cambria" panose="02040503050406030204" pitchFamily="18" charset="0"/>
              </a:rPr>
              <a:t>ể</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mời ông về vui với con cháu và để cho cây vườn đỡ nhớ.</a:t>
            </a:r>
          </a:p>
        </p:txBody>
      </p:sp>
      <p:pic>
        <p:nvPicPr>
          <p:cNvPr id="4" name="Picture 3">
            <a:extLst>
              <a:ext uri="{FF2B5EF4-FFF2-40B4-BE49-F238E27FC236}">
                <a16:creationId xmlns:a16="http://schemas.microsoft.com/office/drawing/2014/main" xmlns="" id="{C87C9D1F-1AF6-187C-51FC-67E9C1BD6FDE}"/>
              </a:ext>
            </a:extLst>
          </p:cNvPr>
          <p:cNvPicPr>
            <a:picLocks noChangeAspect="1"/>
          </p:cNvPicPr>
          <p:nvPr/>
        </p:nvPicPr>
        <p:blipFill>
          <a:blip r:embed="rId2"/>
          <a:stretch>
            <a:fillRect/>
          </a:stretch>
        </p:blipFill>
        <p:spPr>
          <a:xfrm>
            <a:off x="2921299" y="-16503"/>
            <a:ext cx="3701724" cy="952555"/>
          </a:xfrm>
          <a:prstGeom prst="rect">
            <a:avLst/>
          </a:prstGeom>
        </p:spPr>
      </p:pic>
      <p:sp>
        <p:nvSpPr>
          <p:cNvPr id="9" name="TextBox 8">
            <a:extLst>
              <a:ext uri="{FF2B5EF4-FFF2-40B4-BE49-F238E27FC236}">
                <a16:creationId xmlns:a16="http://schemas.microsoft.com/office/drawing/2014/main" xmlns="" id="{82D3F407-512D-C93E-E247-7D53E78B289E}"/>
              </a:ext>
            </a:extLst>
          </p:cNvPr>
          <p:cNvSpPr txBox="1"/>
          <p:nvPr/>
        </p:nvSpPr>
        <p:spPr>
          <a:xfrm>
            <a:off x="7159557" y="6548009"/>
            <a:ext cx="4474720" cy="369332"/>
          </a:xfrm>
          <a:prstGeom prst="rect">
            <a:avLst/>
          </a:prstGeom>
          <a:noFill/>
        </p:spPr>
        <p:txBody>
          <a:bodyPr wrap="square" rtlCol="0">
            <a:spAutoFit/>
          </a:bodyPr>
          <a:lstStyle/>
          <a:p>
            <a:r>
              <a:rPr lang="vi-VN" sz="1800" i="1" dirty="0">
                <a:latin typeface="Cambria" panose="02040503050406030204" pitchFamily="18" charset="0"/>
                <a:ea typeface="Cambria" panose="02040503050406030204" pitchFamily="18" charset="0"/>
                <a:cs typeface="Calibri" panose="020F0502020204030204" pitchFamily="34" charset="0"/>
              </a:rPr>
              <a:t> (Theo Phong Thu)</a:t>
            </a:r>
            <a:endParaRPr lang="en-SG" i="1" dirty="0"/>
          </a:p>
        </p:txBody>
      </p:sp>
    </p:spTree>
    <p:extLst>
      <p:ext uri="{BB962C8B-B14F-4D97-AF65-F5344CB8AC3E}">
        <p14:creationId xmlns:p14="http://schemas.microsoft.com/office/powerpoint/2010/main" val="2602610516"/>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4220638A-D9C4-7056-26F6-F15B8BD866D4}"/>
              </a:ext>
            </a:extLst>
          </p:cNvPr>
          <p:cNvSpPr/>
          <p:nvPr/>
        </p:nvSpPr>
        <p:spPr>
          <a:xfrm>
            <a:off x="3594471" y="1124403"/>
            <a:ext cx="8429210" cy="5500911"/>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Cambria" panose="02040503050406030204" pitchFamily="18" charset="0"/>
            </a:endParaRPr>
          </a:p>
        </p:txBody>
      </p:sp>
      <p:sp>
        <p:nvSpPr>
          <p:cNvPr id="3" name="圆角矩形 3">
            <a:extLst>
              <a:ext uri="{FF2B5EF4-FFF2-40B4-BE49-F238E27FC236}">
                <a16:creationId xmlns:a16="http://schemas.microsoft.com/office/drawing/2014/main" xmlns="" id="{30350C87-C255-E124-A600-5B8ECD2B59FE}"/>
              </a:ext>
            </a:extLst>
          </p:cNvPr>
          <p:cNvSpPr/>
          <p:nvPr/>
        </p:nvSpPr>
        <p:spPr>
          <a:xfrm>
            <a:off x="458295" y="1402782"/>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1</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xmlns="" id="{75E81146-1109-4371-FF6C-DD0CC684BF52}"/>
              </a:ext>
            </a:extLst>
          </p:cNvPr>
          <p:cNvSpPr/>
          <p:nvPr/>
        </p:nvSpPr>
        <p:spPr>
          <a:xfrm>
            <a:off x="454474" y="2485590"/>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2</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xmlns="" id="{AF6DDD70-88AB-2DE1-1C44-3F27876F48B4}"/>
              </a:ext>
            </a:extLst>
          </p:cNvPr>
          <p:cNvSpPr/>
          <p:nvPr/>
        </p:nvSpPr>
        <p:spPr>
          <a:xfrm>
            <a:off x="454473" y="3568398"/>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3</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xmlns="" id="{5616865A-3BF2-A2F6-BFF0-687DF549258C}"/>
              </a:ext>
            </a:extLst>
          </p:cNvPr>
          <p:cNvSpPr txBox="1"/>
          <p:nvPr/>
        </p:nvSpPr>
        <p:spPr>
          <a:xfrm>
            <a:off x="3704779" y="1638927"/>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Từ</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đầu</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để cho cá ăn sung</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0" name="TextBox 9">
            <a:extLst>
              <a:ext uri="{FF2B5EF4-FFF2-40B4-BE49-F238E27FC236}">
                <a16:creationId xmlns:a16="http://schemas.microsoft.com/office/drawing/2014/main" xmlns="" id="{44FBA4B8-6F65-9C94-EC8E-200902E1C6DF}"/>
              </a:ext>
            </a:extLst>
          </p:cNvPr>
          <p:cNvSpPr txBox="1"/>
          <p:nvPr/>
        </p:nvSpPr>
        <p:spPr>
          <a:xfrm>
            <a:off x="3738668" y="2641992"/>
            <a:ext cx="8672639"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như khi ông còn sống</a:t>
            </a:r>
            <a:r>
              <a:rPr kumimoji="0" lang="en-US" altLang="zh-CN" sz="4000" b="1"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lang="en-US" sz="4000" b="1" i="1" dirty="0">
              <a:solidFill>
                <a:srgbClr val="117B4A"/>
              </a:solidFill>
            </a:endParaRPr>
          </a:p>
        </p:txBody>
      </p:sp>
      <p:sp>
        <p:nvSpPr>
          <p:cNvPr id="11" name="TextBox 10">
            <a:extLst>
              <a:ext uri="{FF2B5EF4-FFF2-40B4-BE49-F238E27FC236}">
                <a16:creationId xmlns:a16="http://schemas.microsoft.com/office/drawing/2014/main" xmlns="" id="{9279350D-8F59-A32C-260C-E5FFCE875374}"/>
              </a:ext>
            </a:extLst>
          </p:cNvPr>
          <p:cNvSpPr txBox="1"/>
          <p:nvPr/>
        </p:nvSpPr>
        <p:spPr>
          <a:xfrm>
            <a:off x="3794424" y="3727705"/>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khoai sọ</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2" name="TextBox 11">
            <a:extLst>
              <a:ext uri="{FF2B5EF4-FFF2-40B4-BE49-F238E27FC236}">
                <a16:creationId xmlns:a16="http://schemas.microsoft.com/office/drawing/2014/main" xmlns="" id="{5E6DD8D8-B7EB-C670-ED8B-BD13268C9298}"/>
              </a:ext>
            </a:extLst>
          </p:cNvPr>
          <p:cNvSpPr txBox="1"/>
          <p:nvPr/>
        </p:nvSpPr>
        <p:spPr>
          <a:xfrm>
            <a:off x="3794423" y="4819730"/>
            <a:ext cx="7914357" cy="707886"/>
          </a:xfrm>
          <a:prstGeom prst="rect">
            <a:avLst/>
          </a:prstGeom>
          <a:noFill/>
        </p:spPr>
        <p:txBody>
          <a:bodyPr wrap="square">
            <a:spAutoFit/>
          </a:bodyPr>
          <a:lstStyle/>
          <a:p>
            <a:r>
              <a:rPr lang="vi-VN" sz="4000" dirty="0">
                <a:solidFill>
                  <a:srgbClr val="117B4A"/>
                </a:solidFill>
                <a:latin typeface="Cambria" panose="02040503050406030204" pitchFamily="18" charset="0"/>
                <a:ea typeface="Cambria" panose="02040503050406030204" pitchFamily="18" charset="0"/>
              </a:rPr>
              <a:t>Tiếp theo đến </a:t>
            </a:r>
            <a:r>
              <a:rPr lang="vi-VN" sz="4000" b="1" dirty="0">
                <a:solidFill>
                  <a:srgbClr val="117B4A"/>
                </a:solidFill>
                <a:latin typeface="Cambria" panose="02040503050406030204" pitchFamily="18" charset="0"/>
                <a:ea typeface="Cambria" panose="02040503050406030204" pitchFamily="18" charset="0"/>
              </a:rPr>
              <a:t>còn mãi xanh tươi.</a:t>
            </a:r>
            <a:endParaRPr lang="en-US" sz="4000" b="1" dirty="0">
              <a:solidFill>
                <a:srgbClr val="117B4A"/>
              </a:solidFill>
              <a:latin typeface="Cambria" panose="02040503050406030204" pitchFamily="18" charset="0"/>
              <a:ea typeface="Cambria" panose="02040503050406030204" pitchFamily="18" charset="0"/>
            </a:endParaRPr>
          </a:p>
        </p:txBody>
      </p:sp>
      <p:sp>
        <p:nvSpPr>
          <p:cNvPr id="13" name="圆角矩形 3">
            <a:extLst>
              <a:ext uri="{FF2B5EF4-FFF2-40B4-BE49-F238E27FC236}">
                <a16:creationId xmlns:a16="http://schemas.microsoft.com/office/drawing/2014/main" xmlns="" id="{87DDF6E9-F31E-CAFF-5F0D-F6C77534A49D}"/>
              </a:ext>
            </a:extLst>
          </p:cNvPr>
          <p:cNvSpPr/>
          <p:nvPr/>
        </p:nvSpPr>
        <p:spPr>
          <a:xfrm>
            <a:off x="454473" y="4643897"/>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4</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xmlns="" id="{F2B84EE8-9D98-D99C-FF48-1FFAD403093C}"/>
              </a:ext>
            </a:extLst>
          </p:cNvPr>
          <p:cNvPicPr>
            <a:picLocks noChangeAspect="1"/>
          </p:cNvPicPr>
          <p:nvPr/>
        </p:nvPicPr>
        <p:blipFill>
          <a:blip r:embed="rId2"/>
          <a:stretch>
            <a:fillRect/>
          </a:stretch>
        </p:blipFill>
        <p:spPr>
          <a:xfrm>
            <a:off x="1629100" y="-532723"/>
            <a:ext cx="12245002" cy="1877951"/>
          </a:xfrm>
          <a:prstGeom prst="rect">
            <a:avLst/>
          </a:prstGeom>
        </p:spPr>
      </p:pic>
      <p:sp>
        <p:nvSpPr>
          <p:cNvPr id="8" name="圆角矩形 3">
            <a:extLst>
              <a:ext uri="{FF2B5EF4-FFF2-40B4-BE49-F238E27FC236}">
                <a16:creationId xmlns:a16="http://schemas.microsoft.com/office/drawing/2014/main" xmlns="" id="{BD3B4F63-69F0-08BC-5913-3E0410A6D2E9}"/>
              </a:ext>
            </a:extLst>
          </p:cNvPr>
          <p:cNvSpPr/>
          <p:nvPr/>
        </p:nvSpPr>
        <p:spPr>
          <a:xfrm>
            <a:off x="439245" y="5719396"/>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a:t>
            </a:r>
            <a:r>
              <a:rPr kumimoji="0" lang="vi-VN"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5</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14" name="TextBox 13">
            <a:extLst>
              <a:ext uri="{FF2B5EF4-FFF2-40B4-BE49-F238E27FC236}">
                <a16:creationId xmlns:a16="http://schemas.microsoft.com/office/drawing/2014/main" xmlns="" id="{68CE1320-5219-D9B6-7CBC-152405494738}"/>
              </a:ext>
            </a:extLst>
          </p:cNvPr>
          <p:cNvSpPr txBox="1"/>
          <p:nvPr/>
        </p:nvSpPr>
        <p:spPr>
          <a:xfrm>
            <a:off x="3949572" y="5869803"/>
            <a:ext cx="7914357" cy="707886"/>
          </a:xfrm>
          <a:prstGeom prst="rect">
            <a:avLst/>
          </a:prstGeom>
          <a:noFill/>
        </p:spPr>
        <p:txBody>
          <a:bodyPr wrap="square">
            <a:spAutoFit/>
          </a:bodyPr>
          <a:lstStyle/>
          <a:p>
            <a:r>
              <a:rPr lang="vi-VN" sz="4000" b="1" dirty="0">
                <a:solidFill>
                  <a:srgbClr val="117B4A"/>
                </a:solidFill>
                <a:latin typeface="Cambria" panose="02040503050406030204" pitchFamily="18" charset="0"/>
                <a:ea typeface="Cambria" panose="02040503050406030204" pitchFamily="18" charset="0"/>
              </a:rPr>
              <a:t>Còn lại.</a:t>
            </a:r>
            <a:endParaRPr lang="en-US" sz="4000" b="1" dirty="0">
              <a:solidFill>
                <a:srgbClr val="117B4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604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P spid="8"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xmlns="" id="{3B841AF2-9A17-0C6A-57F8-582396815A8E}"/>
              </a:ext>
            </a:extLst>
          </p:cNvPr>
          <p:cNvSpPr/>
          <p:nvPr/>
        </p:nvSpPr>
        <p:spPr>
          <a:xfrm>
            <a:off x="-1861226" y="-946451"/>
            <a:ext cx="15914451" cy="8356773"/>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Rectangle 1">
            <a:extLst>
              <a:ext uri="{FF2B5EF4-FFF2-40B4-BE49-F238E27FC236}">
                <a16:creationId xmlns:a16="http://schemas.microsoft.com/office/drawing/2014/main" xmlns="" id="{FECDF64E-8F30-452A-E8FA-0191AAC3F538}"/>
              </a:ext>
            </a:extLst>
          </p:cNvPr>
          <p:cNvSpPr>
            <a:spLocks noChangeArrowheads="1"/>
          </p:cNvSpPr>
          <p:nvPr/>
        </p:nvSpPr>
        <p:spPr bwMode="auto">
          <a:xfrm>
            <a:off x="265893" y="561217"/>
            <a:ext cx="1155646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Tôi sinh ở thành phố. Bà nội tôi sống dưới quê. Lần đầu về quê, tôi được bà dẫn ra thăm vườn. Đến cạnh cái bề nước, bà chỉ vào cây mít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Ông mất từ ngày nó chưa ra quả.</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Tới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vườn, bà trỏ cây nhãn: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Lúc ông đi, nó mới cao bằng cháu.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Ra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bờ ao, đến bên cây sung cành lá xoà xuống gần mặt nước, bà kể: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Cây này ông trồng, rồi ông uốn nó xuống để cho cá ăn sung.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Vườn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Tất cả đều do ông trồng từ trước. Lụi cây nào, bà bảo các chú trồng lại cây ấy, đúng như khi ông còn sống.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Mảnh vườn nhỏ, lúc tôi đã đủ trí khôn để nhớ, có cả cam, mận, chanh, bưởi nữa. Riêng cây xoan, cây khế thì mọc tít ở ngoài ngõ, gần cổng. Trong vườn còn có lá lốt, lá mơ, ngải cứu, khoai sọ,...</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cs"/>
              </a:rPr>
              <a:t>Vào vườn, tôi nhớ đến ông và tự hình dung ra ông đã trồng cây, cặm cụi vun xới ra sao. Dù chỉ hoàn toàn là tưởng tượng nhưng bóng hình ông không thể phai nhạt khi vườn cây còn mãi xanh tươi.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Tết đến, hoa mận nở trắng. Sang xuân lại có hoa bưởi, hoa chanh, hoa nhãn. Mẫu đơn thì đơm bông cả bốn mùa. Đêm giao thừa nào bà tôi cũng làm một mâm cơm cúng đặt lên bể nước </a:t>
            </a:r>
            <a:r>
              <a:rPr kumimoji="0" lang="vi-VN" sz="21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đ</a:t>
            </a:r>
            <a:r>
              <a:rPr lang="en-US" sz="2100" dirty="0">
                <a:solidFill>
                  <a:prstClr val="black"/>
                </a:solidFill>
                <a:latin typeface="Cambria" panose="02040503050406030204" pitchFamily="18" charset="0"/>
                <a:ea typeface="Cambria" panose="02040503050406030204" pitchFamily="18" charset="0"/>
              </a:rPr>
              <a:t>ể</a:t>
            </a:r>
            <a:r>
              <a:rPr kumimoji="0" lang="vi-VN" sz="21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mời ông về vui với con cháu và để cho cây vườn đỡ nhớ.</a:t>
            </a:r>
          </a:p>
        </p:txBody>
      </p:sp>
      <p:pic>
        <p:nvPicPr>
          <p:cNvPr id="4" name="Picture 3">
            <a:extLst>
              <a:ext uri="{FF2B5EF4-FFF2-40B4-BE49-F238E27FC236}">
                <a16:creationId xmlns:a16="http://schemas.microsoft.com/office/drawing/2014/main" xmlns="" id="{C87C9D1F-1AF6-187C-51FC-67E9C1BD6FDE}"/>
              </a:ext>
            </a:extLst>
          </p:cNvPr>
          <p:cNvPicPr>
            <a:picLocks noChangeAspect="1"/>
          </p:cNvPicPr>
          <p:nvPr/>
        </p:nvPicPr>
        <p:blipFill>
          <a:blip r:embed="rId2"/>
          <a:stretch>
            <a:fillRect/>
          </a:stretch>
        </p:blipFill>
        <p:spPr>
          <a:xfrm>
            <a:off x="2921299" y="-16503"/>
            <a:ext cx="3701724" cy="952555"/>
          </a:xfrm>
          <a:prstGeom prst="rect">
            <a:avLst/>
          </a:prstGeom>
        </p:spPr>
      </p:pic>
      <p:sp>
        <p:nvSpPr>
          <p:cNvPr id="9" name="TextBox 8">
            <a:extLst>
              <a:ext uri="{FF2B5EF4-FFF2-40B4-BE49-F238E27FC236}">
                <a16:creationId xmlns:a16="http://schemas.microsoft.com/office/drawing/2014/main" xmlns="" id="{82D3F407-512D-C93E-E247-7D53E78B289E}"/>
              </a:ext>
            </a:extLst>
          </p:cNvPr>
          <p:cNvSpPr txBox="1"/>
          <p:nvPr/>
        </p:nvSpPr>
        <p:spPr>
          <a:xfrm>
            <a:off x="7159557" y="6548009"/>
            <a:ext cx="4474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(Theo Phong Thu)</a:t>
            </a:r>
            <a:endParaRPr kumimoji="0" lang="en-SG" sz="1800" b="0" i="1" u="none" strike="noStrike" kern="1200" cap="none" spc="0" normalizeH="0" baseline="0" noProof="0" dirty="0">
              <a:ln>
                <a:noFill/>
              </a:ln>
              <a:solidFill>
                <a:prstClr val="black"/>
              </a:solidFill>
              <a:effectLst/>
              <a:uLnTx/>
              <a:uFillTx/>
              <a:latin typeface="思源黑体 CN Bold"/>
              <a:ea typeface="+mn-ea"/>
              <a:cs typeface="+mn-cs"/>
            </a:endParaRPr>
          </a:p>
        </p:txBody>
      </p:sp>
    </p:spTree>
    <p:extLst>
      <p:ext uri="{BB962C8B-B14F-4D97-AF65-F5344CB8AC3E}">
        <p14:creationId xmlns:p14="http://schemas.microsoft.com/office/powerpoint/2010/main" val="99490508"/>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ACF67771-E3A3-CE3C-5C18-0F9C99DF9EFC}"/>
              </a:ext>
            </a:extLst>
          </p:cNvPr>
          <p:cNvSpPr/>
          <p:nvPr/>
        </p:nvSpPr>
        <p:spPr>
          <a:xfrm>
            <a:off x="863268" y="1817915"/>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u</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m tùm</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xmlns="" id="{39D7009C-6379-978F-3DFE-983671FB8FAF}"/>
              </a:ext>
            </a:extLst>
          </p:cNvPr>
          <p:cNvSpPr/>
          <p:nvPr/>
        </p:nvSpPr>
        <p:spPr>
          <a:xfrm>
            <a:off x="4868225" y="1817915"/>
            <a:ext cx="4108507" cy="84945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d</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ành dành</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xmlns="" id="{38FEEA73-F8DC-44FB-09D1-15C8E80DCB11}"/>
              </a:ext>
            </a:extLst>
          </p:cNvPr>
          <p:cNvSpPr/>
          <p:nvPr/>
        </p:nvSpPr>
        <p:spPr>
          <a:xfrm>
            <a:off x="8458889" y="2852660"/>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v</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un xới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xmlns="" id="{C2E1423F-D874-BA73-EC93-581A1696BD35}"/>
              </a:ext>
            </a:extLst>
          </p:cNvPr>
          <p:cNvSpPr/>
          <p:nvPr/>
        </p:nvSpPr>
        <p:spPr>
          <a:xfrm>
            <a:off x="718379" y="3902488"/>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ao vút</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xmlns="" id="{3D17CBED-A513-9730-F250-78068919A75C}"/>
              </a:ext>
            </a:extLst>
          </p:cNvPr>
          <p:cNvSpPr/>
          <p:nvPr/>
        </p:nvSpPr>
        <p:spPr>
          <a:xfrm>
            <a:off x="4779810" y="3810365"/>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cặm cụi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xmlns="" id="{0C8930C7-FC11-9151-3C9C-C5720D6658D4}"/>
              </a:ext>
            </a:extLst>
          </p:cNvPr>
          <p:cNvPicPr>
            <a:picLocks noChangeAspect="1"/>
          </p:cNvPicPr>
          <p:nvPr/>
        </p:nvPicPr>
        <p:blipFill>
          <a:blip r:embed="rId2"/>
          <a:stretch>
            <a:fillRect/>
          </a:stretch>
        </p:blipFill>
        <p:spPr>
          <a:xfrm>
            <a:off x="-219984" y="172637"/>
            <a:ext cx="11106296" cy="1459983"/>
          </a:xfrm>
          <a:prstGeom prst="rect">
            <a:avLst/>
          </a:prstGeom>
        </p:spPr>
      </p:pic>
    </p:spTree>
    <p:extLst>
      <p:ext uri="{BB962C8B-B14F-4D97-AF65-F5344CB8AC3E}">
        <p14:creationId xmlns:p14="http://schemas.microsoft.com/office/powerpoint/2010/main" val="165173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ACF67771-E3A3-CE3C-5C18-0F9C99DF9EFC}"/>
              </a:ext>
            </a:extLst>
          </p:cNvPr>
          <p:cNvSpPr/>
          <p:nvPr/>
        </p:nvSpPr>
        <p:spPr>
          <a:xfrm>
            <a:off x="44450" y="1977886"/>
            <a:ext cx="12103099" cy="433401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endParaRPr lang="vi-VN" altLang="zh-CN" sz="3200" dirty="0">
              <a:solidFill>
                <a:schemeClr val="tx1"/>
              </a:solidFill>
              <a:latin typeface="Cambria" panose="02040503050406030204" pitchFamily="18" charset="0"/>
              <a:ea typeface="思源黑体 CN Bold" panose="020B0800000000000000"/>
            </a:endParaRPr>
          </a:p>
        </p:txBody>
      </p:sp>
      <p:pic>
        <p:nvPicPr>
          <p:cNvPr id="4" name="Picture 3">
            <a:extLst>
              <a:ext uri="{FF2B5EF4-FFF2-40B4-BE49-F238E27FC236}">
                <a16:creationId xmlns:a16="http://schemas.microsoft.com/office/drawing/2014/main" xmlns="" id="{E1F2B139-4954-D614-14D0-E3538CC3515D}"/>
              </a:ext>
            </a:extLst>
          </p:cNvPr>
          <p:cNvPicPr>
            <a:picLocks noChangeAspect="1"/>
          </p:cNvPicPr>
          <p:nvPr/>
        </p:nvPicPr>
        <p:blipFill>
          <a:blip r:embed="rId2"/>
          <a:stretch>
            <a:fillRect/>
          </a:stretch>
        </p:blipFill>
        <p:spPr>
          <a:xfrm>
            <a:off x="-1949351" y="235096"/>
            <a:ext cx="14484251" cy="1904034"/>
          </a:xfrm>
          <a:prstGeom prst="rect">
            <a:avLst/>
          </a:prstGeom>
        </p:spPr>
      </p:pic>
      <p:sp>
        <p:nvSpPr>
          <p:cNvPr id="5" name="TextBox 4">
            <a:extLst>
              <a:ext uri="{FF2B5EF4-FFF2-40B4-BE49-F238E27FC236}">
                <a16:creationId xmlns:a16="http://schemas.microsoft.com/office/drawing/2014/main" xmlns="" id="{FFD65B59-0C76-FC2B-64D3-4818C7F2EC57}"/>
              </a:ext>
            </a:extLst>
          </p:cNvPr>
          <p:cNvSpPr txBox="1"/>
          <p:nvPr/>
        </p:nvSpPr>
        <p:spPr>
          <a:xfrm>
            <a:off x="222250" y="2300373"/>
            <a:ext cx="11823700" cy="3785652"/>
          </a:xfrm>
          <a:prstGeom prst="rect">
            <a:avLst/>
          </a:prstGeom>
          <a:noFill/>
        </p:spPr>
        <p:txBody>
          <a:bodyPr wrap="square">
            <a:spAutoFit/>
          </a:bodyPr>
          <a:lstStyle/>
          <a:p>
            <a:pPr algn="ctr"/>
            <a:r>
              <a:rPr lang="vi-VN" sz="5800" b="1" dirty="0">
                <a:solidFill>
                  <a:srgbClr val="002060"/>
                </a:solidFill>
                <a:latin typeface="Cambria" panose="02040503050406030204" pitchFamily="18" charset="0"/>
                <a:ea typeface="Cambria" panose="02040503050406030204" pitchFamily="18" charset="0"/>
              </a:rPr>
              <a:t>Dù chỉ hoàn toàn là tưởng tượng  nhưng bóng hình ông không thể phai nhạt khi vườn cây còn mãi xanh tươi.</a:t>
            </a:r>
          </a:p>
        </p:txBody>
      </p:sp>
      <p:cxnSp>
        <p:nvCxnSpPr>
          <p:cNvPr id="2" name="Straight Connector 1">
            <a:extLst>
              <a:ext uri="{FF2B5EF4-FFF2-40B4-BE49-F238E27FC236}">
                <a16:creationId xmlns:a16="http://schemas.microsoft.com/office/drawing/2014/main" xmlns="" id="{99FF5589-D268-88DA-7288-DB5E11E28EA0}"/>
              </a:ext>
            </a:extLst>
          </p:cNvPr>
          <p:cNvCxnSpPr/>
          <p:nvPr/>
        </p:nvCxnSpPr>
        <p:spPr>
          <a:xfrm flipH="1">
            <a:off x="11651379" y="2695981"/>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7F7ECCF4-80E0-6919-CF9E-E431AB2E7C32}"/>
              </a:ext>
            </a:extLst>
          </p:cNvPr>
          <p:cNvCxnSpPr>
            <a:cxnSpLocks/>
          </p:cNvCxnSpPr>
          <p:nvPr/>
        </p:nvCxnSpPr>
        <p:spPr>
          <a:xfrm flipH="1">
            <a:off x="4045303" y="4398017"/>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BA468770-8D0E-DBE6-56D0-2DBDFBFF97AB}"/>
              </a:ext>
            </a:extLst>
          </p:cNvPr>
          <p:cNvCxnSpPr>
            <a:cxnSpLocks/>
          </p:cNvCxnSpPr>
          <p:nvPr/>
        </p:nvCxnSpPr>
        <p:spPr>
          <a:xfrm flipH="1">
            <a:off x="7893152" y="527681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F8C09DA-A395-0081-DA06-178D4580F095}"/>
              </a:ext>
            </a:extLst>
          </p:cNvPr>
          <p:cNvCxnSpPr>
            <a:cxnSpLocks/>
          </p:cNvCxnSpPr>
          <p:nvPr/>
        </p:nvCxnSpPr>
        <p:spPr>
          <a:xfrm flipH="1">
            <a:off x="8012897" y="530987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268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685</Words>
  <Application>Microsoft Office PowerPoint</Application>
  <PresentationFormat>Widescreen</PresentationFormat>
  <Paragraphs>91</Paragraphs>
  <Slides>27</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Times New Roman</vt:lpstr>
      <vt:lpstr>SVN-Ready</vt:lpstr>
      <vt:lpstr>Arial</vt:lpstr>
      <vt:lpstr>Calibri Light</vt:lpstr>
      <vt:lpstr>SVN-Newton</vt:lpstr>
      <vt:lpstr>等线</vt:lpstr>
      <vt:lpstr>Cambria</vt:lpstr>
      <vt:lpstr>#9Slide07 HoneyCream</vt:lpstr>
      <vt:lpstr>思源黑体 CN Bold</vt:lpstr>
      <vt:lpstr>Calibri</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 NON TEAM</cp:keywords>
  <cp:lastModifiedBy>SKY</cp:lastModifiedBy>
  <cp:revision>45</cp:revision>
  <dcterms:created xsi:type="dcterms:W3CDTF">2023-07-26T09:27:20Z</dcterms:created>
  <dcterms:modified xsi:type="dcterms:W3CDTF">2024-02-22T04:48:16Z</dcterms:modified>
</cp:coreProperties>
</file>