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702" r:id="rId2"/>
  </p:sldMasterIdLst>
  <p:notesMasterIdLst>
    <p:notesMasterId r:id="rId17"/>
  </p:notesMasterIdLst>
  <p:sldIdLst>
    <p:sldId id="257" r:id="rId3"/>
    <p:sldId id="5210" r:id="rId4"/>
    <p:sldId id="2007577486" r:id="rId5"/>
    <p:sldId id="2007577480" r:id="rId6"/>
    <p:sldId id="275" r:id="rId7"/>
    <p:sldId id="327" r:id="rId8"/>
    <p:sldId id="2007577481" r:id="rId9"/>
    <p:sldId id="5211" r:id="rId10"/>
    <p:sldId id="2007577482" r:id="rId11"/>
    <p:sldId id="2007577483" r:id="rId12"/>
    <p:sldId id="328" r:id="rId13"/>
    <p:sldId id="2007577484" r:id="rId14"/>
    <p:sldId id="2007577485" r:id="rId15"/>
    <p:sldId id="281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0E45"/>
    <a:srgbClr val="E73F1C"/>
    <a:srgbClr val="D0684C"/>
    <a:srgbClr val="FAD6D2"/>
    <a:srgbClr val="FFFF5B"/>
    <a:srgbClr val="F5F393"/>
    <a:srgbClr val="F13BC1"/>
    <a:srgbClr val="EF25BA"/>
    <a:srgbClr val="5F0142"/>
    <a:srgbClr val="4A1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3447" autoAdjust="0"/>
  </p:normalViewPr>
  <p:slideViewPr>
    <p:cSldViewPr snapToGrid="0" showGuides="1">
      <p:cViewPr>
        <p:scale>
          <a:sx n="50" d="100"/>
          <a:sy n="50" d="100"/>
        </p:scale>
        <p:origin x="1974" y="99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AE0E8-3A99-404B-9D43-88CF024209D2}" type="datetimeFigureOut">
              <a:rPr lang="zh-CN" altLang="en-US" smtClean="0"/>
              <a:t>2024/2/22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45761-C06D-4AE4-90A5-24BDEF0E29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77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3919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935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153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99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4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23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15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591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79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62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85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001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45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6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9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7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38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52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5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634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1_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89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1_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039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43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085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1_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696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1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5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7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11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309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19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B74DC65-1637-78A0-DADC-E1913CD33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281B846-E77A-9861-22E3-C71E0B6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E2E4262-B0D3-6BC9-A396-E02A122C3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33B603C-2D14-A2C4-5263-93E3D48D4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154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5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80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6" y="3873504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9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2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9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4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4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3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12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2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2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55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80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95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6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8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7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07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5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7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6"/>
            </a:lvl4pPr>
            <a:lvl5pPr marL="3325290" indent="0">
              <a:buNone/>
              <a:defRPr sz="3636"/>
            </a:lvl5pPr>
            <a:lvl6pPr marL="4156613" indent="0">
              <a:buNone/>
              <a:defRPr sz="3636"/>
            </a:lvl6pPr>
            <a:lvl7pPr marL="4987935" indent="0">
              <a:buNone/>
              <a:defRPr sz="3636"/>
            </a:lvl7pPr>
            <a:lvl8pPr marL="5819258" indent="0">
              <a:buNone/>
              <a:defRPr sz="3636"/>
            </a:lvl8pPr>
            <a:lvl9pPr marL="6650581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8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7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09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7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05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87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58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6437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19AC30C-D488-8BC6-9694-1A709A87A08E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67E004D-6BE1-8854-07D6-AC8FD077DB1B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C823211-60DD-3194-C55D-E8709B257F70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415923E-8CBB-A365-E66E-8DD96838D190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9D02FA3-31A2-B671-7B10-711D60A0C3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8F5BE5D-41B8-6410-5C25-526BEB99E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0B84A17-EABE-9070-9233-8ED39CA9DA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325008C-91E2-F8C6-255D-651C606A9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386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650" r:id="rId3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95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3" indent="-623493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2" algn="l" defTabSz="1662645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2" algn="l" defTabSz="1662645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3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11" Type="http://schemas.openxmlformats.org/officeDocument/2006/relationships/image" Target="../media/image42.png"/><Relationship Id="rId5" Type="http://schemas.openxmlformats.org/officeDocument/2006/relationships/image" Target="../media/image19.png"/><Relationship Id="rId10" Type="http://schemas.openxmlformats.org/officeDocument/2006/relationships/image" Target="../media/image45.svg"/><Relationship Id="rId4" Type="http://schemas.openxmlformats.org/officeDocument/2006/relationships/image" Target="../media/image18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11" Type="http://schemas.openxmlformats.org/officeDocument/2006/relationships/image" Target="../media/image45.svg"/><Relationship Id="rId5" Type="http://schemas.openxmlformats.org/officeDocument/2006/relationships/image" Target="../media/image19.png"/><Relationship Id="rId10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0.png"/><Relationship Id="rId11" Type="http://schemas.openxmlformats.org/officeDocument/2006/relationships/image" Target="../media/image45.svg"/><Relationship Id="rId5" Type="http://schemas.openxmlformats.org/officeDocument/2006/relationships/image" Target="../media/image19.png"/><Relationship Id="rId10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E5B3099-0FAE-C00C-B671-1433F5B4DB0F}"/>
              </a:ext>
            </a:extLst>
          </p:cNvPr>
          <p:cNvSpPr/>
          <p:nvPr/>
        </p:nvSpPr>
        <p:spPr>
          <a:xfrm>
            <a:off x="4396620" y="1255799"/>
            <a:ext cx="7576457" cy="355712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29" name="Google Shape;6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37034" y="1198799"/>
            <a:ext cx="2537033" cy="4840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64;p30">
            <a:extLst>
              <a:ext uri="{FF2B5EF4-FFF2-40B4-BE49-F238E27FC236}">
                <a16:creationId xmlns:a16="http://schemas.microsoft.com/office/drawing/2014/main" xmlns="" id="{6A169223-3425-587B-B970-EE46B0B267A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1645" y="-498736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64;p30">
            <a:extLst>
              <a:ext uri="{FF2B5EF4-FFF2-40B4-BE49-F238E27FC236}">
                <a16:creationId xmlns:a16="http://schemas.microsoft.com/office/drawing/2014/main" xmlns="" id="{CA08C67F-0609-6F32-6DA4-BFCF10C27F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389" y="321564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64;p30">
            <a:extLst>
              <a:ext uri="{FF2B5EF4-FFF2-40B4-BE49-F238E27FC236}">
                <a16:creationId xmlns:a16="http://schemas.microsoft.com/office/drawing/2014/main" xmlns="" id="{458C42E5-24E0-B720-9787-2B98E4F9432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2568" y="-86257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5;p9">
            <a:extLst>
              <a:ext uri="{FF2B5EF4-FFF2-40B4-BE49-F238E27FC236}">
                <a16:creationId xmlns:a16="http://schemas.microsoft.com/office/drawing/2014/main" xmlns="" id="{8EF5FA6B-432F-68BA-62BB-5B94525DDD2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41911" b="45471"/>
          <a:stretch/>
        </p:blipFill>
        <p:spPr>
          <a:xfrm>
            <a:off x="7635334" y="4514227"/>
            <a:ext cx="4556665" cy="234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6;p9">
            <a:extLst>
              <a:ext uri="{FF2B5EF4-FFF2-40B4-BE49-F238E27FC236}">
                <a16:creationId xmlns:a16="http://schemas.microsoft.com/office/drawing/2014/main" xmlns="" id="{ABFA3A8A-CFB2-4577-C878-09F11CB760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48717"/>
          <a:stretch/>
        </p:blipFill>
        <p:spPr>
          <a:xfrm>
            <a:off x="5465672" y="546229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7;p9">
            <a:extLst>
              <a:ext uri="{FF2B5EF4-FFF2-40B4-BE49-F238E27FC236}">
                <a16:creationId xmlns:a16="http://schemas.microsoft.com/office/drawing/2014/main" xmlns="" id="{27E0F03B-DD2A-FD20-EF88-FCDC01C0BA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21327" b="52945"/>
          <a:stretch/>
        </p:blipFill>
        <p:spPr>
          <a:xfrm>
            <a:off x="9434065" y="5565867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73;p31">
            <a:extLst>
              <a:ext uri="{FF2B5EF4-FFF2-40B4-BE49-F238E27FC236}">
                <a16:creationId xmlns:a16="http://schemas.microsoft.com/office/drawing/2014/main" xmlns="" id="{5FCCC1CE-243C-41C5-60BE-5371DC16E2C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43622" y="4602201"/>
            <a:ext cx="2124645" cy="227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16;p48">
            <a:extLst>
              <a:ext uri="{FF2B5EF4-FFF2-40B4-BE49-F238E27FC236}">
                <a16:creationId xmlns:a16="http://schemas.microsoft.com/office/drawing/2014/main" xmlns="" id="{3A5C6F14-6205-A970-50C0-CBD8D596B19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2750" y="4775526"/>
            <a:ext cx="2388068" cy="192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18;p48">
            <a:extLst>
              <a:ext uri="{FF2B5EF4-FFF2-40B4-BE49-F238E27FC236}">
                <a16:creationId xmlns:a16="http://schemas.microsoft.com/office/drawing/2014/main" xmlns="" id="{3108E914-D4D0-8B2E-E8BB-4CD5341CEE0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58225" y="-221144"/>
            <a:ext cx="2213947" cy="237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64;p30">
            <a:extLst>
              <a:ext uri="{FF2B5EF4-FFF2-40B4-BE49-F238E27FC236}">
                <a16:creationId xmlns:a16="http://schemas.microsoft.com/office/drawing/2014/main" xmlns="" id="{F90D6C97-F58D-C411-410C-EED29E1FE12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0337" y="5187610"/>
            <a:ext cx="2039432" cy="13178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400;p29">
            <a:extLst>
              <a:ext uri="{FF2B5EF4-FFF2-40B4-BE49-F238E27FC236}">
                <a16:creationId xmlns:a16="http://schemas.microsoft.com/office/drawing/2014/main" xmlns="" id="{2E0303B2-20EB-55A7-B2E8-FE73627492CF}"/>
              </a:ext>
            </a:extLst>
          </p:cNvPr>
          <p:cNvSpPr txBox="1">
            <a:spLocks/>
          </p:cNvSpPr>
          <p:nvPr/>
        </p:nvSpPr>
        <p:spPr>
          <a:xfrm>
            <a:off x="5986018" y="5356569"/>
            <a:ext cx="3173158" cy="124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BBFFF"/>
              </a:buClr>
              <a:buSzPts val="1400"/>
              <a:buFont typeface="Lato"/>
              <a:buNone/>
              <a:tabLst/>
              <a:defRPr/>
            </a:pPr>
            <a:endParaRPr kumimoji="0" lang="en-US" sz="64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#9Slide03 SVNLifehack Sans" panose="00000500000000000000" pitchFamily="2" charset="0"/>
              <a:ea typeface="Lato"/>
              <a:cs typeface="Lato"/>
              <a:sym typeface="Lat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406"/>
            <a:ext cx="2316681" cy="23166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715D37-DAA0-E94E-106F-E8F2E5A129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4067" y="921950"/>
            <a:ext cx="9117717" cy="3507797"/>
          </a:xfrm>
          <a:prstGeom prst="rect">
            <a:avLst/>
          </a:prstGeom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E31DAB62-4B0B-F93F-A6D1-4E357BA1D832}"/>
              </a:ext>
            </a:extLst>
          </p:cNvPr>
          <p:cNvGrpSpPr/>
          <p:nvPr/>
        </p:nvGrpSpPr>
        <p:grpSpPr>
          <a:xfrm>
            <a:off x="5959671" y="466373"/>
            <a:ext cx="3895725" cy="1057275"/>
            <a:chOff x="4281486" y="3793937"/>
            <a:chExt cx="3895725" cy="1057275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6508FD45-5AC9-D11F-1217-C937049A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1486" y="3793937"/>
              <a:ext cx="3895725" cy="1057275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xmlns="" id="{1E9FB1F0-8630-38AD-701B-1F9CF1244C42}"/>
                </a:ext>
              </a:extLst>
            </p:cNvPr>
            <p:cNvSpPr txBox="1"/>
            <p:nvPr/>
          </p:nvSpPr>
          <p:spPr>
            <a:xfrm>
              <a:off x="4476751" y="3888582"/>
              <a:ext cx="327660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altLang="zh-CN" sz="5000" b="1" dirty="0">
                  <a:solidFill>
                    <a:srgbClr val="00B050"/>
                  </a:solidFill>
                  <a:latin typeface="字魂112号-阿开童漫体" panose="00000500000000000000" pitchFamily="2" charset="-122"/>
                  <a:ea typeface="字魂112号-阿开童漫体" panose="00000500000000000000" pitchFamily="2" charset="-122"/>
                  <a:sym typeface="字魂112号-阿开童漫体" panose="00000500000000000000" pitchFamily="2" charset="-122"/>
                </a:rPr>
                <a:t>TOÁN</a:t>
              </a:r>
              <a:endParaRPr lang="zh-CN" altLang="en-US" sz="5000" b="1" dirty="0">
                <a:solidFill>
                  <a:srgbClr val="00B050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96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9">
            <a:extLst>
              <a:ext uri="{FF2B5EF4-FFF2-40B4-BE49-F238E27FC236}">
                <a16:creationId xmlns:a16="http://schemas.microsoft.com/office/drawing/2014/main" xmlns="" id="{38B4F29D-D2B8-5004-EEE0-5BCAD203C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-268606" y="309020"/>
            <a:ext cx="10368067" cy="457966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99482" y="-469291"/>
            <a:ext cx="12192000" cy="2203450"/>
          </a:xfrm>
          <a:prstGeom prst="rect">
            <a:avLst/>
          </a:prstGeom>
        </p:spPr>
      </p:pic>
      <p:sp>
        <p:nvSpPr>
          <p:cNvPr id="7" name="Rounded Rectangle 29">
            <a:extLst>
              <a:ext uri="{FF2B5EF4-FFF2-40B4-BE49-F238E27FC236}">
                <a16:creationId xmlns:a16="http://schemas.microsoft.com/office/drawing/2014/main" xmlns="" id="{F841058F-68BD-750C-EA3D-3DDEA549D070}"/>
              </a:ext>
            </a:extLst>
          </p:cNvPr>
          <p:cNvSpPr/>
          <p:nvPr/>
        </p:nvSpPr>
        <p:spPr>
          <a:xfrm>
            <a:off x="598170" y="135221"/>
            <a:ext cx="10995660" cy="705215"/>
          </a:xfrm>
          <a:prstGeom prst="roundRect">
            <a:avLst/>
          </a:prstGeom>
          <a:solidFill>
            <a:srgbClr val="FAD6D2"/>
          </a:solidFill>
          <a:ln w="57150">
            <a:solidFill>
              <a:srgbClr val="D06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B92D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-268605" y="3984624"/>
            <a:ext cx="12192000" cy="29110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7E3497-C8F5-C1B7-C1AF-90E95091A6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8457" y1="19274" x2="64392" y2="22905"/>
                        <a14:foregroundMark x1="75964" y1="17598" x2="70030" y2="23743"/>
                        <a14:foregroundMark x1="66469" y1="19832" x2="57567" y2="27095"/>
                        <a14:foregroundMark x1="57567" y1="27095" x2="57270" y2="2737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8844" y="2415811"/>
            <a:ext cx="3485013" cy="37021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E954BD1-B8E7-A307-3424-5145FA213BB5}"/>
              </a:ext>
            </a:extLst>
          </p:cNvPr>
          <p:cNvSpPr txBox="1"/>
          <p:nvPr/>
        </p:nvSpPr>
        <p:spPr>
          <a:xfrm>
            <a:off x="598170" y="135220"/>
            <a:ext cx="11182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vàng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xmlns="" id="{812CA9EA-EFD2-6A88-647E-32D1D1E8B4E6}"/>
              </a:ext>
            </a:extLst>
          </p:cNvPr>
          <p:cNvSpPr/>
          <p:nvPr/>
        </p:nvSpPr>
        <p:spPr>
          <a:xfrm>
            <a:off x="72816" y="84793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D4E7B1-B316-6B82-4D7F-0E103541BBC1}"/>
              </a:ext>
            </a:extLst>
          </p:cNvPr>
          <p:cNvSpPr txBox="1"/>
          <p:nvPr/>
        </p:nvSpPr>
        <p:spPr>
          <a:xfrm>
            <a:off x="460025" y="1185844"/>
            <a:ext cx="902779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4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Lấy 1 quả bóng ra khỏi hộp, quan sát màu</a:t>
            </a:r>
            <a:r>
              <a:rPr kumimoji="0" lang="vi-VN" sz="43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ghi lại kết quả vào bảng kiểm đếm rồi trả lại bóng vào hộp. Thực hiện 10 lần như vậy?</a:t>
            </a:r>
            <a:endParaRPr kumimoji="0" lang="en-SG" sz="4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5CADE620-9F23-816A-45F1-69FDB25D34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953720"/>
              </p:ext>
            </p:extLst>
          </p:nvPr>
        </p:nvGraphicFramePr>
        <p:xfrm>
          <a:off x="722630" y="4728061"/>
          <a:ext cx="8585200" cy="1851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2600">
                  <a:extLst>
                    <a:ext uri="{9D8B030D-6E8A-4147-A177-3AD203B41FA5}">
                      <a16:colId xmlns:a16="http://schemas.microsoft.com/office/drawing/2014/main" xmlns="" val="2965369330"/>
                    </a:ext>
                  </a:extLst>
                </a:gridCol>
                <a:gridCol w="4292600">
                  <a:extLst>
                    <a:ext uri="{9D8B030D-6E8A-4147-A177-3AD203B41FA5}">
                      <a16:colId xmlns:a16="http://schemas.microsoft.com/office/drawing/2014/main" xmlns="" val="3550981384"/>
                    </a:ext>
                  </a:extLst>
                </a:gridCol>
              </a:tblGrid>
              <a:tr h="871641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solidFill>
                            <a:srgbClr val="520E45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 màu đỏ</a:t>
                      </a:r>
                      <a:endParaRPr lang="en-SG" sz="3500" b="1" dirty="0">
                        <a:solidFill>
                          <a:srgbClr val="520E45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E73F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500" b="1" dirty="0">
                        <a:solidFill>
                          <a:srgbClr val="520E45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E73F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3821381"/>
                  </a:ext>
                </a:extLst>
              </a:tr>
              <a:tr h="980017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solidFill>
                            <a:srgbClr val="520E45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 màu vàng</a:t>
                      </a:r>
                      <a:endParaRPr lang="en-SG" sz="3500" b="1" dirty="0">
                        <a:solidFill>
                          <a:srgbClr val="520E45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500" b="1" dirty="0">
                        <a:solidFill>
                          <a:srgbClr val="520E45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6385166"/>
                  </a:ext>
                </a:extLst>
              </a:tr>
            </a:tbl>
          </a:graphicData>
        </a:graphic>
      </p:graphicFrame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64" y="3611462"/>
            <a:ext cx="1421932" cy="138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8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B73CB022-15B8-3DD9-871E-2C1C9A2270AE}"/>
              </a:ext>
            </a:extLst>
          </p:cNvPr>
          <p:cNvSpPr/>
          <p:nvPr/>
        </p:nvSpPr>
        <p:spPr>
          <a:xfrm>
            <a:off x="254000" y="223521"/>
            <a:ext cx="11369040" cy="89407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DF80A8-2D1A-7C6A-8044-0CAF8CC602C6}"/>
              </a:ext>
            </a:extLst>
          </p:cNvPr>
          <p:cNvSpPr txBox="1"/>
          <p:nvPr/>
        </p:nvSpPr>
        <p:spPr>
          <a:xfrm>
            <a:off x="254000" y="223521"/>
            <a:ext cx="1136904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Dựa vào bảng kiểm đếm, trả lời câu hỏi:</a:t>
            </a:r>
            <a:endParaRPr lang="en-S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A384FAFE-3FE6-F2D3-E8B2-8313B27275CA}"/>
              </a:ext>
            </a:extLst>
          </p:cNvPr>
          <p:cNvSpPr/>
          <p:nvPr/>
        </p:nvSpPr>
        <p:spPr>
          <a:xfrm>
            <a:off x="3328944" y="1594600"/>
            <a:ext cx="8754831" cy="148623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 bao nhiêu lần lấy được bóng xanh?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Có bao nhiêu lần lấy được bóng vàng?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A60872B1-BBFF-832D-03A5-303446153B55}"/>
              </a:ext>
            </a:extLst>
          </p:cNvPr>
          <p:cNvSpPr/>
          <p:nvPr/>
        </p:nvSpPr>
        <p:spPr>
          <a:xfrm>
            <a:off x="3437169" y="3351178"/>
            <a:ext cx="8754831" cy="148623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Sự kiện nào xuất hiện nhiều lần hơn?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6407AA8F-107B-2C5A-5CFD-5EA81A46BA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1580" r="7362" b="15082"/>
          <a:stretch/>
        </p:blipFill>
        <p:spPr>
          <a:xfrm>
            <a:off x="108225" y="2833217"/>
            <a:ext cx="4841909" cy="4229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9">
            <a:extLst>
              <a:ext uri="{FF2B5EF4-FFF2-40B4-BE49-F238E27FC236}">
                <a16:creationId xmlns:a16="http://schemas.microsoft.com/office/drawing/2014/main" xmlns="" id="{38B4F29D-D2B8-5004-EEE0-5BCAD203C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-147108" y="878205"/>
            <a:ext cx="10368067" cy="584457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99482" y="-469291"/>
            <a:ext cx="12192000" cy="2203450"/>
          </a:xfrm>
          <a:prstGeom prst="rect">
            <a:avLst/>
          </a:prstGeom>
        </p:spPr>
      </p:pic>
      <p:sp>
        <p:nvSpPr>
          <p:cNvPr id="7" name="Rounded Rectangle 29">
            <a:extLst>
              <a:ext uri="{FF2B5EF4-FFF2-40B4-BE49-F238E27FC236}">
                <a16:creationId xmlns:a16="http://schemas.microsoft.com/office/drawing/2014/main" xmlns="" id="{F841058F-68BD-750C-EA3D-3DDEA549D070}"/>
              </a:ext>
            </a:extLst>
          </p:cNvPr>
          <p:cNvSpPr/>
          <p:nvPr/>
        </p:nvSpPr>
        <p:spPr>
          <a:xfrm>
            <a:off x="99482" y="20921"/>
            <a:ext cx="12092517" cy="1467314"/>
          </a:xfrm>
          <a:prstGeom prst="roundRect">
            <a:avLst/>
          </a:prstGeom>
          <a:solidFill>
            <a:srgbClr val="FAD6D2"/>
          </a:solidFill>
          <a:ln w="57150">
            <a:solidFill>
              <a:srgbClr val="D06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B92D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699997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699997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E954BD1-B8E7-A307-3424-5145FA213BB5}"/>
              </a:ext>
            </a:extLst>
          </p:cNvPr>
          <p:cNvSpPr txBox="1"/>
          <p:nvPr/>
        </p:nvSpPr>
        <p:spPr>
          <a:xfrm>
            <a:off x="-45511" y="96460"/>
            <a:ext cx="1238461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8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xắc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ở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8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xắc</a:t>
            </a:r>
            <a:r>
              <a:rPr lang="en-SG" sz="38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3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1605AA-55D4-12BA-BBFC-096E2FE405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3385" y="4192887"/>
            <a:ext cx="5796997" cy="2948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BE71F008-4FC5-5A29-953D-5E555AC7F07B}"/>
              </a:ext>
            </a:extLst>
          </p:cNvPr>
          <p:cNvSpPr/>
          <p:nvPr/>
        </p:nvSpPr>
        <p:spPr>
          <a:xfrm>
            <a:off x="659509" y="1552680"/>
            <a:ext cx="8754831" cy="148623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kết quả nhận được là số chẵn thì thỏ Chẵn được tiến thêm 1 ô.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5DFBB813-1EE2-D3CC-5F18-F1CDC3B0B8C0}"/>
              </a:ext>
            </a:extLst>
          </p:cNvPr>
          <p:cNvSpPr/>
          <p:nvPr/>
        </p:nvSpPr>
        <p:spPr>
          <a:xfrm>
            <a:off x="727052" y="3181178"/>
            <a:ext cx="8754831" cy="148623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kết quả nhận được là số chẵn thì thỏ Lẻ được tiến thêm 1 ô.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C8544A1-1DBD-3302-4E8D-C38F25B244C7}"/>
              </a:ext>
            </a:extLst>
          </p:cNvPr>
          <p:cNvSpPr txBox="1"/>
          <p:nvPr/>
        </p:nvSpPr>
        <p:spPr>
          <a:xfrm>
            <a:off x="236516" y="4647820"/>
            <a:ext cx="681875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9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hiện như vậy, hỏi</a:t>
            </a:r>
          </a:p>
          <a:p>
            <a:pPr algn="ctr"/>
            <a:r>
              <a:rPr lang="vi-VN" sz="39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chú thỏ nào đến đích trước?</a:t>
            </a:r>
            <a:endParaRPr lang="en-SG" sz="39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7B5044D4-1B7E-752A-0D6A-BEFF5ABC1D5B}"/>
              </a:ext>
            </a:extLst>
          </p:cNvPr>
          <p:cNvSpPr/>
          <p:nvPr/>
        </p:nvSpPr>
        <p:spPr>
          <a:xfrm>
            <a:off x="1083054" y="209427"/>
            <a:ext cx="10025894" cy="623506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122" y="-13374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sp>
        <p:nvSpPr>
          <p:cNvPr id="29" name="矩形: 圆角 28">
            <a:extLst>
              <a:ext uri="{FF2B5EF4-FFF2-40B4-BE49-F238E27FC236}">
                <a16:creationId xmlns:a16="http://schemas.microsoft.com/office/drawing/2014/main" xmlns="" id="{63E38EFA-595F-3A60-C0FB-27E5C29FFDCD}"/>
              </a:ext>
            </a:extLst>
          </p:cNvPr>
          <p:cNvSpPr/>
          <p:nvPr/>
        </p:nvSpPr>
        <p:spPr>
          <a:xfrm>
            <a:off x="4596966" y="1804942"/>
            <a:ext cx="3188134" cy="93825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</a:rPr>
              <a:t>-01-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2号-阿开童漫体" panose="00000500000000000000" pitchFamily="2" charset="-122"/>
              <a:ea typeface="字魂112号-阿开童漫体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5AF698-FFE6-35F0-7025-4EA69FF7DD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160" y="252950"/>
            <a:ext cx="10912786" cy="5316173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xmlns="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56" y="4503079"/>
            <a:ext cx="2779395" cy="27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13" y="3868535"/>
            <a:ext cx="2779395" cy="2779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0AB419-4251-9FF3-24C0-B41D57CC64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8447" y="511463"/>
            <a:ext cx="9360147" cy="437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úa bài lớp chúng mình">
            <a:hlinkClick r:id="" action="ppaction://media"/>
            <a:extLst>
              <a:ext uri="{FF2B5EF4-FFF2-40B4-BE49-F238E27FC236}">
                <a16:creationId xmlns:a16="http://schemas.microsoft.com/office/drawing/2014/main" xmlns="" id="{AEF1BD6A-2A2C-0050-39CC-736C003C0E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701" y="112503"/>
            <a:ext cx="11718290" cy="663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122" y="-13374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27" y="4483644"/>
            <a:ext cx="2779395" cy="2779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80CB31-E0BE-3F9D-3EB9-368B14C7F1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734" y="-95946"/>
            <a:ext cx="10930531" cy="511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6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BCC15B-DBBB-9F39-E16E-DC22F5B09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61" y="125309"/>
            <a:ext cx="11289637" cy="5905960"/>
          </a:xfrm>
          <a:prstGeom prst="rect">
            <a:avLst/>
          </a:prstGeom>
        </p:spPr>
      </p:pic>
      <p:sp>
        <p:nvSpPr>
          <p:cNvPr id="2" name="文本框 2">
            <a:extLst>
              <a:ext uri="{FF2B5EF4-FFF2-40B4-BE49-F238E27FC236}">
                <a16:creationId xmlns:a16="http://schemas.microsoft.com/office/drawing/2014/main" xmlns="" id="{FA2B02FE-C8A9-C566-F292-C26D9FCCBCA5}"/>
              </a:ext>
            </a:extLst>
          </p:cNvPr>
          <p:cNvSpPr txBox="1"/>
          <p:nvPr/>
        </p:nvSpPr>
        <p:spPr>
          <a:xfrm>
            <a:off x="1063450" y="5395039"/>
            <a:ext cx="9875261" cy="12724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lang="vi-VN" altLang="zh-CN" sz="3200" b="1" dirty="0">
                <a:latin typeface="Cambria" panose="02040503050406030204" pitchFamily="18" charset="0"/>
                <a:ea typeface="Cambria" panose="02040503050406030204" pitchFamily="18" charset="0"/>
                <a:sym typeface="字魂112号-阿开童漫体" panose="00000500000000000000" pitchFamily="2" charset="-122"/>
              </a:rPr>
              <a:t>Hai bạn cùng thực hiện 20 lần quay và ghi lại </a:t>
            </a:r>
          </a:p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lang="vi-VN" altLang="zh-CN" sz="3200" b="1" dirty="0">
                <a:latin typeface="Cambria" panose="02040503050406030204" pitchFamily="18" charset="0"/>
                <a:ea typeface="Cambria" panose="02040503050406030204" pitchFamily="18" charset="0"/>
                <a:sym typeface="字魂112号-阿开童漫体" panose="00000500000000000000" pitchFamily="2" charset="-122"/>
              </a:rPr>
              <a:t>kết quả vào bảng kiểm đếm như sau:</a:t>
            </a:r>
            <a:endParaRPr lang="zh-CN" altLang="en-US" sz="3200" b="1" dirty="0">
              <a:latin typeface="Cambria" panose="02040503050406030204" pitchFamily="18" charset="0"/>
              <a:ea typeface="字魂112号-阿开童漫体" panose="00000500000000000000" pitchFamily="2" charset="-122"/>
              <a:sym typeface="字魂112号-阿开童漫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8EF42811-DCA9-46E3-A3B0-80FA2EE26930}"/>
              </a:ext>
            </a:extLst>
          </p:cNvPr>
          <p:cNvSpPr/>
          <p:nvPr/>
        </p:nvSpPr>
        <p:spPr>
          <a:xfrm>
            <a:off x="224250" y="220243"/>
            <a:ext cx="11255142" cy="6068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1884C3C-6517-9D3D-E465-9F8E8C5002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94" y="3429000"/>
            <a:ext cx="2543690" cy="255960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820C5BED-8C3F-B263-1AF5-98A1FDA57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264128"/>
              </p:ext>
            </p:extLst>
          </p:nvPr>
        </p:nvGraphicFramePr>
        <p:xfrm>
          <a:off x="1409700" y="1468966"/>
          <a:ext cx="8585200" cy="1960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2600">
                  <a:extLst>
                    <a:ext uri="{9D8B030D-6E8A-4147-A177-3AD203B41FA5}">
                      <a16:colId xmlns:a16="http://schemas.microsoft.com/office/drawing/2014/main" xmlns="" val="2965369330"/>
                    </a:ext>
                  </a:extLst>
                </a:gridCol>
                <a:gridCol w="4292600">
                  <a:extLst>
                    <a:ext uri="{9D8B030D-6E8A-4147-A177-3AD203B41FA5}">
                      <a16:colId xmlns:a16="http://schemas.microsoft.com/office/drawing/2014/main" xmlns="" val="3550981384"/>
                    </a:ext>
                  </a:extLst>
                </a:gridCol>
              </a:tblGrid>
              <a:tr h="980017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 màu đỏ</a:t>
                      </a:r>
                      <a:endParaRPr lang="en-SG" sz="35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3821381"/>
                  </a:ext>
                </a:extLst>
              </a:tr>
              <a:tr h="980017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 màu vàng</a:t>
                      </a:r>
                      <a:endParaRPr lang="en-SG" sz="35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46385166"/>
                  </a:ext>
                </a:extLst>
              </a:tr>
            </a:tbl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4C88AA9-8D07-D9D1-701A-0759C55D8F90}"/>
              </a:ext>
            </a:extLst>
          </p:cNvPr>
          <p:cNvCxnSpPr/>
          <p:nvPr/>
        </p:nvCxnSpPr>
        <p:spPr>
          <a:xfrm flipH="1">
            <a:off x="6443135" y="1587500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A11D184-5F6E-E678-4B28-A1CE2BF72537}"/>
              </a:ext>
            </a:extLst>
          </p:cNvPr>
          <p:cNvCxnSpPr/>
          <p:nvPr/>
        </p:nvCxnSpPr>
        <p:spPr>
          <a:xfrm flipH="1">
            <a:off x="6595535" y="1600200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CFEC22B-42A5-E280-686E-0481DD3068F3}"/>
              </a:ext>
            </a:extLst>
          </p:cNvPr>
          <p:cNvCxnSpPr/>
          <p:nvPr/>
        </p:nvCxnSpPr>
        <p:spPr>
          <a:xfrm flipH="1">
            <a:off x="6735235" y="1595967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37EDFF3-5A1B-BED7-A72F-C1789E9FDF4F}"/>
              </a:ext>
            </a:extLst>
          </p:cNvPr>
          <p:cNvCxnSpPr/>
          <p:nvPr/>
        </p:nvCxnSpPr>
        <p:spPr>
          <a:xfrm flipH="1">
            <a:off x="6887635" y="1600200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93763E1-A1F0-5C87-5058-D455C752C766}"/>
              </a:ext>
            </a:extLst>
          </p:cNvPr>
          <p:cNvCxnSpPr>
            <a:cxnSpLocks/>
          </p:cNvCxnSpPr>
          <p:nvPr/>
        </p:nvCxnSpPr>
        <p:spPr>
          <a:xfrm flipH="1">
            <a:off x="6346789" y="1742180"/>
            <a:ext cx="684000" cy="4892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36D7062-974B-7F18-9113-22A719380935}"/>
              </a:ext>
            </a:extLst>
          </p:cNvPr>
          <p:cNvCxnSpPr/>
          <p:nvPr/>
        </p:nvCxnSpPr>
        <p:spPr>
          <a:xfrm flipH="1">
            <a:off x="7594602" y="157903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373F9D86-DA54-2698-7030-EDC0B8C3113F}"/>
              </a:ext>
            </a:extLst>
          </p:cNvPr>
          <p:cNvCxnSpPr/>
          <p:nvPr/>
        </p:nvCxnSpPr>
        <p:spPr>
          <a:xfrm flipH="1">
            <a:off x="7747002" y="159173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EF9F2E7A-4061-4BBE-6E31-BEAF48A63C2B}"/>
              </a:ext>
            </a:extLst>
          </p:cNvPr>
          <p:cNvCxnSpPr/>
          <p:nvPr/>
        </p:nvCxnSpPr>
        <p:spPr>
          <a:xfrm flipH="1">
            <a:off x="7886702" y="1587500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6FEA7EF-6F09-7F3D-63DD-EED6FAA1A632}"/>
              </a:ext>
            </a:extLst>
          </p:cNvPr>
          <p:cNvCxnSpPr/>
          <p:nvPr/>
        </p:nvCxnSpPr>
        <p:spPr>
          <a:xfrm flipH="1">
            <a:off x="8039102" y="159173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DEFA035D-A14C-0C84-B66C-2F23FFF567E9}"/>
              </a:ext>
            </a:extLst>
          </p:cNvPr>
          <p:cNvCxnSpPr/>
          <p:nvPr/>
        </p:nvCxnSpPr>
        <p:spPr>
          <a:xfrm flipH="1">
            <a:off x="6460067" y="258657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3A4C2754-FB91-D4E8-6187-84279336CB03}"/>
              </a:ext>
            </a:extLst>
          </p:cNvPr>
          <p:cNvCxnSpPr/>
          <p:nvPr/>
        </p:nvCxnSpPr>
        <p:spPr>
          <a:xfrm flipH="1">
            <a:off x="6612467" y="259927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61D47889-FB0C-3110-49A9-3E9FBA3FC105}"/>
              </a:ext>
            </a:extLst>
          </p:cNvPr>
          <p:cNvCxnSpPr/>
          <p:nvPr/>
        </p:nvCxnSpPr>
        <p:spPr>
          <a:xfrm flipH="1">
            <a:off x="6752167" y="2595040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D7C9EED-EA86-D6A5-D306-F10F3BF157FD}"/>
              </a:ext>
            </a:extLst>
          </p:cNvPr>
          <p:cNvCxnSpPr/>
          <p:nvPr/>
        </p:nvCxnSpPr>
        <p:spPr>
          <a:xfrm flipH="1">
            <a:off x="6904567" y="259927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781DE6A5-A832-D1DD-BDA7-54656884B163}"/>
              </a:ext>
            </a:extLst>
          </p:cNvPr>
          <p:cNvCxnSpPr>
            <a:cxnSpLocks/>
          </p:cNvCxnSpPr>
          <p:nvPr/>
        </p:nvCxnSpPr>
        <p:spPr>
          <a:xfrm flipH="1">
            <a:off x="6363721" y="2741253"/>
            <a:ext cx="684000" cy="4892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D9D9CBB4-E7DD-57FD-FE33-8F366DAB375C}"/>
              </a:ext>
            </a:extLst>
          </p:cNvPr>
          <p:cNvCxnSpPr/>
          <p:nvPr/>
        </p:nvCxnSpPr>
        <p:spPr>
          <a:xfrm flipH="1">
            <a:off x="7611534" y="2578106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DC64195C-D833-3B09-8311-B6390961131A}"/>
              </a:ext>
            </a:extLst>
          </p:cNvPr>
          <p:cNvCxnSpPr/>
          <p:nvPr/>
        </p:nvCxnSpPr>
        <p:spPr>
          <a:xfrm flipH="1">
            <a:off x="7763934" y="2590806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040CFA38-44BC-1631-9095-CB1293F8C699}"/>
              </a:ext>
            </a:extLst>
          </p:cNvPr>
          <p:cNvCxnSpPr/>
          <p:nvPr/>
        </p:nvCxnSpPr>
        <p:spPr>
          <a:xfrm flipH="1">
            <a:off x="7903634" y="2586573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BEA305E-FA85-E92E-9108-C007E95AEF74}"/>
              </a:ext>
            </a:extLst>
          </p:cNvPr>
          <p:cNvCxnSpPr/>
          <p:nvPr/>
        </p:nvCxnSpPr>
        <p:spPr>
          <a:xfrm flipH="1">
            <a:off x="8056034" y="2590806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BD6E3ADA-9952-5046-C612-770A161E771F}"/>
              </a:ext>
            </a:extLst>
          </p:cNvPr>
          <p:cNvCxnSpPr>
            <a:cxnSpLocks/>
          </p:cNvCxnSpPr>
          <p:nvPr/>
        </p:nvCxnSpPr>
        <p:spPr>
          <a:xfrm flipH="1">
            <a:off x="7473634" y="2741253"/>
            <a:ext cx="684000" cy="4892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DCD98FC1-BE60-CB4E-D53E-62EC94732076}"/>
              </a:ext>
            </a:extLst>
          </p:cNvPr>
          <p:cNvCxnSpPr/>
          <p:nvPr/>
        </p:nvCxnSpPr>
        <p:spPr>
          <a:xfrm flipH="1">
            <a:off x="8352367" y="2578106"/>
            <a:ext cx="0" cy="720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文本框 2">
            <a:extLst>
              <a:ext uri="{FF2B5EF4-FFF2-40B4-BE49-F238E27FC236}">
                <a16:creationId xmlns:a16="http://schemas.microsoft.com/office/drawing/2014/main" xmlns="" id="{2BCBF298-97B1-DAB3-1E84-DC8C50FA223A}"/>
              </a:ext>
            </a:extLst>
          </p:cNvPr>
          <p:cNvSpPr txBox="1"/>
          <p:nvPr/>
        </p:nvSpPr>
        <p:spPr>
          <a:xfrm>
            <a:off x="764669" y="101910"/>
            <a:ext cx="9875261" cy="1272461"/>
          </a:xfrm>
          <a:prstGeom prst="rect">
            <a:avLst/>
          </a:prstGeom>
          <a:solidFill>
            <a:srgbClr val="D0684C"/>
          </a:solidFill>
          <a:ln>
            <a:noFill/>
          </a:ln>
        </p:spPr>
        <p:txBody>
          <a:bodyPr wrap="square" bIns="107950" rtlCol="0" anchor="ctr" anchorCtr="0">
            <a:noAutofit/>
          </a:bodyPr>
          <a:lstStyle/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lang="vi-VN" altLang="zh-CN" sz="32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12号-阿开童漫体" panose="00000500000000000000" pitchFamily="2" charset="-122"/>
              </a:rPr>
              <a:t>Hai bạn cùng thực hiện 20 lần quay và ghi lại </a:t>
            </a:r>
          </a:p>
          <a:p>
            <a:pPr lvl="0" algn="ctr" fontAlgn="auto">
              <a:lnSpc>
                <a:spcPct val="150000"/>
              </a:lnSpc>
              <a:buClrTx/>
              <a:buSzTx/>
              <a:buFontTx/>
            </a:pPr>
            <a:r>
              <a:rPr lang="vi-VN" altLang="zh-CN" sz="3200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12号-阿开童漫体" panose="00000500000000000000" pitchFamily="2" charset="-122"/>
              </a:rPr>
              <a:t>kết quả vào bảng kiểm đếm như sau:</a:t>
            </a:r>
            <a:endParaRPr lang="zh-CN" altLang="en-US" sz="3200" b="1" dirty="0">
              <a:solidFill>
                <a:schemeClr val="accent3"/>
              </a:solidFill>
              <a:latin typeface="Cambria" panose="02040503050406030204" pitchFamily="18" charset="0"/>
              <a:ea typeface="字魂112号-阿开童漫体" panose="00000500000000000000" pitchFamily="2" charset="-122"/>
              <a:sym typeface="字魂112号-阿开童漫体" panose="00000500000000000000" pitchFamily="2" charset="-12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7C43565-C096-B67D-DAB7-53C881ACE33F}"/>
              </a:ext>
            </a:extLst>
          </p:cNvPr>
          <p:cNvSpPr txBox="1"/>
          <p:nvPr/>
        </p:nvSpPr>
        <p:spPr>
          <a:xfrm>
            <a:off x="0" y="3500958"/>
            <a:ext cx="1041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vậy, có 9 lần mũi tên dừng lại ở phần màu đỏ và 11 lần mũi tên dừng lại ở phần màu vàng.</a:t>
            </a:r>
            <a:endParaRPr lang="en-SG" sz="5000" b="1" dirty="0">
              <a:solidFill>
                <a:schemeClr val="bg2">
                  <a:lumMod val="1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7B5044D4-1B7E-752A-0D6A-BEFF5ABC1D5B}"/>
              </a:ext>
            </a:extLst>
          </p:cNvPr>
          <p:cNvSpPr/>
          <p:nvPr/>
        </p:nvSpPr>
        <p:spPr>
          <a:xfrm>
            <a:off x="1083054" y="209427"/>
            <a:ext cx="10025894" cy="623506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122" y="-13374"/>
            <a:ext cx="4091257" cy="396033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6" y="1183531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sp>
        <p:nvSpPr>
          <p:cNvPr id="29" name="矩形: 圆角 28">
            <a:extLst>
              <a:ext uri="{FF2B5EF4-FFF2-40B4-BE49-F238E27FC236}">
                <a16:creationId xmlns:a16="http://schemas.microsoft.com/office/drawing/2014/main" xmlns="" id="{63E38EFA-595F-3A60-C0FB-27E5C29FFDCD}"/>
              </a:ext>
            </a:extLst>
          </p:cNvPr>
          <p:cNvSpPr/>
          <p:nvPr/>
        </p:nvSpPr>
        <p:spPr>
          <a:xfrm>
            <a:off x="4596966" y="1804942"/>
            <a:ext cx="3188134" cy="93825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</a:rPr>
              <a:t>-01-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2号-阿开童漫体" panose="00000500000000000000" pitchFamily="2" charset="-122"/>
              <a:ea typeface="字魂112号-阿开童漫体" panose="000005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427" y="4483644"/>
            <a:ext cx="2779395" cy="2779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571513-3826-190C-4DFA-550B3C09FB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1" y="-678891"/>
            <a:ext cx="12082664" cy="590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1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9">
            <a:extLst>
              <a:ext uri="{FF2B5EF4-FFF2-40B4-BE49-F238E27FC236}">
                <a16:creationId xmlns:a16="http://schemas.microsoft.com/office/drawing/2014/main" xmlns="" id="{38B4F29D-D2B8-5004-EEE0-5BCAD203C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-147108" y="878205"/>
            <a:ext cx="10368067" cy="584457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99482" y="-469291"/>
            <a:ext cx="12192000" cy="2203450"/>
          </a:xfrm>
          <a:prstGeom prst="rect">
            <a:avLst/>
          </a:prstGeom>
        </p:spPr>
      </p:pic>
      <p:sp>
        <p:nvSpPr>
          <p:cNvPr id="7" name="Rounded Rectangle 29">
            <a:extLst>
              <a:ext uri="{FF2B5EF4-FFF2-40B4-BE49-F238E27FC236}">
                <a16:creationId xmlns:a16="http://schemas.microsoft.com/office/drawing/2014/main" xmlns="" id="{F841058F-68BD-750C-EA3D-3DDEA549D070}"/>
              </a:ext>
            </a:extLst>
          </p:cNvPr>
          <p:cNvSpPr/>
          <p:nvPr/>
        </p:nvSpPr>
        <p:spPr>
          <a:xfrm>
            <a:off x="598170" y="145535"/>
            <a:ext cx="10995660" cy="1090313"/>
          </a:xfrm>
          <a:prstGeom prst="roundRect">
            <a:avLst/>
          </a:prstGeom>
          <a:solidFill>
            <a:srgbClr val="FAD6D2"/>
          </a:solidFill>
          <a:ln w="57150">
            <a:solidFill>
              <a:srgbClr val="D06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B92D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" y="4252950"/>
            <a:ext cx="2779395" cy="2779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7E3497-C8F5-C1B7-C1AF-90E95091A6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8457" y1="19274" x2="64392" y2="22905"/>
                        <a14:foregroundMark x1="75964" y1="17598" x2="70030" y2="23743"/>
                        <a14:foregroundMark x1="66469" y1="19832" x2="57567" y2="27095"/>
                        <a14:foregroundMark x1="57567" y1="27095" x2="57270" y2="2737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4622" y="1776879"/>
            <a:ext cx="4174485" cy="44346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E954BD1-B8E7-A307-3424-5145FA213BB5}"/>
              </a:ext>
            </a:extLst>
          </p:cNvPr>
          <p:cNvSpPr txBox="1"/>
          <p:nvPr/>
        </p:nvSpPr>
        <p:spPr>
          <a:xfrm>
            <a:off x="567869" y="305865"/>
            <a:ext cx="11182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6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SG" sz="36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xmlns="" id="{812CA9EA-EFD2-6A88-647E-32D1D1E8B4E6}"/>
              </a:ext>
            </a:extLst>
          </p:cNvPr>
          <p:cNvSpPr/>
          <p:nvPr/>
        </p:nvSpPr>
        <p:spPr>
          <a:xfrm>
            <a:off x="72816" y="196553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D4E7B1-B316-6B82-4D7F-0E103541BBC1}"/>
              </a:ext>
            </a:extLst>
          </p:cNvPr>
          <p:cNvSpPr txBox="1"/>
          <p:nvPr/>
        </p:nvSpPr>
        <p:spPr>
          <a:xfrm>
            <a:off x="658389" y="2002127"/>
            <a:ext cx="90733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LcParenR"/>
            </a:pPr>
            <a:r>
              <a:rPr lang="vi-VN" sz="4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 lấy 1 quả bóng từ trong chiếc hộp và quan sát màu bóng lấy được. Nêu các sự kiện có thể xảy ra.</a:t>
            </a:r>
            <a:endParaRPr lang="en-SG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81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9">
            <a:extLst>
              <a:ext uri="{FF2B5EF4-FFF2-40B4-BE49-F238E27FC236}">
                <a16:creationId xmlns:a16="http://schemas.microsoft.com/office/drawing/2014/main" xmlns="" id="{38B4F29D-D2B8-5004-EEE0-5BCAD203C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-147108" y="878205"/>
            <a:ext cx="10368067" cy="584457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99482" y="-469291"/>
            <a:ext cx="12192000" cy="2203450"/>
          </a:xfrm>
          <a:prstGeom prst="rect">
            <a:avLst/>
          </a:prstGeom>
        </p:spPr>
      </p:pic>
      <p:sp>
        <p:nvSpPr>
          <p:cNvPr id="7" name="Rounded Rectangle 29">
            <a:extLst>
              <a:ext uri="{FF2B5EF4-FFF2-40B4-BE49-F238E27FC236}">
                <a16:creationId xmlns:a16="http://schemas.microsoft.com/office/drawing/2014/main" xmlns="" id="{F841058F-68BD-750C-EA3D-3DDEA549D070}"/>
              </a:ext>
            </a:extLst>
          </p:cNvPr>
          <p:cNvSpPr/>
          <p:nvPr/>
        </p:nvSpPr>
        <p:spPr>
          <a:xfrm>
            <a:off x="598170" y="145535"/>
            <a:ext cx="10995660" cy="1090313"/>
          </a:xfrm>
          <a:prstGeom prst="roundRect">
            <a:avLst/>
          </a:prstGeom>
          <a:solidFill>
            <a:srgbClr val="FAD6D2"/>
          </a:solidFill>
          <a:ln w="57150">
            <a:solidFill>
              <a:srgbClr val="D068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B92D1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" y="5482310"/>
            <a:ext cx="1550035" cy="15500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7E3497-C8F5-C1B7-C1AF-90E95091A6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8457" y1="19274" x2="64392" y2="22905"/>
                        <a14:foregroundMark x1="75964" y1="17598" x2="70030" y2="23743"/>
                        <a14:foregroundMark x1="66469" y1="19832" x2="57567" y2="27095"/>
                        <a14:foregroundMark x1="57567" y1="27095" x2="57270" y2="2737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4622" y="1776879"/>
            <a:ext cx="4174485" cy="44346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E954BD1-B8E7-A307-3424-5145FA213BB5}"/>
              </a:ext>
            </a:extLst>
          </p:cNvPr>
          <p:cNvSpPr txBox="1"/>
          <p:nvPr/>
        </p:nvSpPr>
        <p:spPr>
          <a:xfrm>
            <a:off x="567869" y="305865"/>
            <a:ext cx="11182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vàng</a:t>
            </a:r>
            <a:r>
              <a:rPr kumimoji="0" lang="en-SG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xmlns="" id="{812CA9EA-EFD2-6A88-647E-32D1D1E8B4E6}"/>
              </a:ext>
            </a:extLst>
          </p:cNvPr>
          <p:cNvSpPr/>
          <p:nvPr/>
        </p:nvSpPr>
        <p:spPr>
          <a:xfrm>
            <a:off x="72816" y="196553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D4E7B1-B316-6B82-4D7F-0E103541BBC1}"/>
              </a:ext>
            </a:extLst>
          </p:cNvPr>
          <p:cNvSpPr txBox="1"/>
          <p:nvPr/>
        </p:nvSpPr>
        <p:spPr>
          <a:xfrm>
            <a:off x="828459" y="1927491"/>
            <a:ext cx="847100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Các sự kiện có thể xảy ra là:</a:t>
            </a:r>
          </a:p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Rô-bốt lấy được 1 quả bóng màu xanh</a:t>
            </a:r>
          </a:p>
          <a:p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Rô-bốt lấy được 1 quả bóng màu vàng</a:t>
            </a:r>
          </a:p>
        </p:txBody>
      </p:sp>
    </p:spTree>
    <p:extLst>
      <p:ext uri="{BB962C8B-B14F-4D97-AF65-F5344CB8AC3E}">
        <p14:creationId xmlns:p14="http://schemas.microsoft.com/office/powerpoint/2010/main" val="31298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</TotalTime>
  <Words>319</Words>
  <Application>Microsoft Office PowerPoint</Application>
  <PresentationFormat>Widescreen</PresentationFormat>
  <Paragraphs>30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#9Slide03 AmpleSoft Bold</vt:lpstr>
      <vt:lpstr>#9Slide03 SVNLifehack Sans</vt:lpstr>
      <vt:lpstr>Arial</vt:lpstr>
      <vt:lpstr>Calibri</vt:lpstr>
      <vt:lpstr>Cambria</vt:lpstr>
      <vt:lpstr>Lato</vt:lpstr>
      <vt:lpstr>字魂112号-阿开童漫体</vt:lpstr>
      <vt:lpstr>等线</vt:lpstr>
      <vt:lpstr>Drop Dudes Minitheme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SKY</cp:lastModifiedBy>
  <cp:revision>21</cp:revision>
  <dcterms:created xsi:type="dcterms:W3CDTF">2022-05-28T00:08:25Z</dcterms:created>
  <dcterms:modified xsi:type="dcterms:W3CDTF">2024-02-22T04:52:36Z</dcterms:modified>
</cp:coreProperties>
</file>