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0" r:id="rId5"/>
    <p:sldId id="261" r:id="rId6"/>
    <p:sldId id="262" r:id="rId7"/>
    <p:sldId id="263" r:id="rId8"/>
    <p:sldId id="264" r:id="rId9"/>
    <p:sldId id="266" r:id="rId10"/>
    <p:sldId id="267" r:id="rId11"/>
    <p:sldId id="268" r:id="rId12"/>
    <p:sldId id="269" r:id="rId13"/>
    <p:sldId id="270" r:id="rId14"/>
    <p:sldId id="273" r:id="rId15"/>
    <p:sldId id="271" r:id="rId16"/>
    <p:sldId id="272" r:id="rId17"/>
    <p:sldId id="274" r:id="rId18"/>
    <p:sldId id="265" r:id="rId19"/>
    <p:sldId id="275" r:id="rId20"/>
    <p:sldId id="276" r:id="rId21"/>
    <p:sldId id="278" r:id="rId22"/>
    <p:sldId id="279" r:id="rId23"/>
    <p:sldId id="277" r:id="rId24"/>
    <p:sldId id="280" r:id="rId25"/>
    <p:sldId id="259"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3" d="100"/>
          <a:sy n="33" d="100"/>
        </p:scale>
        <p:origin x="2736" y="13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6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309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0360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820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88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9652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8204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49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418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62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46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63535"/>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1169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198252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70933" y="254000"/>
            <a:ext cx="11616267" cy="6383867"/>
          </a:xfrm>
          <a:prstGeom prst="rect">
            <a:avLst/>
          </a:prstGeom>
          <a:solidFill>
            <a:schemeClr val="bg1">
              <a:alpha val="94000"/>
            </a:scheme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00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17158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2/22/2024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304746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2783650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7926DE-7C4B-4B69-8939-B49753CD459A}" type="datetimeFigureOut">
              <a:rPr lang="en-US" smtClean="0"/>
              <a:t>2/22/2024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796282-DCE9-4795-BDA7-BD3D7D084DE1}" type="slidenum">
              <a:rPr lang="en-US" smtClean="0"/>
              <a:t>‹#›</a:t>
            </a:fld>
            <a:endParaRPr lang="en-US"/>
          </a:p>
        </p:txBody>
      </p:sp>
    </p:spTree>
    <p:extLst>
      <p:ext uri="{BB962C8B-B14F-4D97-AF65-F5344CB8AC3E}">
        <p14:creationId xmlns:p14="http://schemas.microsoft.com/office/powerpoint/2010/main" val="154190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529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2384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6" r:id="rId5"/>
    <p:sldLayoutId id="2147483657" r:id="rId6"/>
    <p:sldLayoutId id="2147483658" r:id="rId7"/>
    <p:sldLayoutId id="214748365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581200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4.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52"/>
            <a:ext cx="12192000" cy="6847296"/>
          </a:xfrm>
          <a:prstGeom prst="rect">
            <a:avLst/>
          </a:prstGeom>
        </p:spPr>
      </p:pic>
      <p:pic>
        <p:nvPicPr>
          <p:cNvPr id="10" name="Picture 9">
            <a:extLst>
              <a:ext uri="{FF2B5EF4-FFF2-40B4-BE49-F238E27FC236}">
                <a16:creationId xmlns:a16="http://schemas.microsoft.com/office/drawing/2014/main" xmlns="" id="{C1FCE2A4-87F2-5B73-4F14-038B746E8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11" name="Picture 10">
            <a:extLst>
              <a:ext uri="{FF2B5EF4-FFF2-40B4-BE49-F238E27FC236}">
                <a16:creationId xmlns:a16="http://schemas.microsoft.com/office/drawing/2014/main" xmlns="" id="{49243760-C26D-E1D0-486D-502F3064344F}"/>
              </a:ext>
            </a:extLst>
          </p:cNvPr>
          <p:cNvPicPr>
            <a:picLocks noChangeAspect="1"/>
          </p:cNvPicPr>
          <p:nvPr/>
        </p:nvPicPr>
        <p:blipFill>
          <a:blip r:embed="rId4"/>
          <a:stretch>
            <a:fillRect/>
          </a:stretch>
        </p:blipFill>
        <p:spPr>
          <a:xfrm>
            <a:off x="3546832" y="161401"/>
            <a:ext cx="4858933" cy="1225402"/>
          </a:xfrm>
          <a:prstGeom prst="rect">
            <a:avLst/>
          </a:prstGeom>
        </p:spPr>
      </p:pic>
      <p:pic>
        <p:nvPicPr>
          <p:cNvPr id="29" name="Picture 28"/>
          <p:cNvPicPr>
            <a:picLocks noChangeAspect="1"/>
          </p:cNvPicPr>
          <p:nvPr/>
        </p:nvPicPr>
        <p:blipFill>
          <a:blip r:embed="rId5"/>
          <a:stretch>
            <a:fillRect/>
          </a:stretch>
        </p:blipFill>
        <p:spPr>
          <a:xfrm>
            <a:off x="956471" y="1367218"/>
            <a:ext cx="10955462" cy="4572396"/>
          </a:xfrm>
          <a:prstGeom prst="rect">
            <a:avLst/>
          </a:prstGeom>
        </p:spPr>
      </p:pic>
    </p:spTree>
    <p:extLst>
      <p:ext uri="{BB962C8B-B14F-4D97-AF65-F5344CB8AC3E}">
        <p14:creationId xmlns:p14="http://schemas.microsoft.com/office/powerpoint/2010/main" val="291016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4628" y="345481"/>
            <a:ext cx="10931856" cy="1133798"/>
            <a:chOff x="891092" y="916590"/>
            <a:chExt cx="10531413" cy="1947070"/>
          </a:xfrm>
        </p:grpSpPr>
        <p:sp>
          <p:nvSpPr>
            <p:cNvPr id="3" name="Rounded Rectangle 2"/>
            <p:cNvSpPr/>
            <p:nvPr/>
          </p:nvSpPr>
          <p:spPr>
            <a:xfrm>
              <a:off x="891092" y="916590"/>
              <a:ext cx="10531413" cy="1947070"/>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6"/>
              <a:ext cx="10257401" cy="1849905"/>
            </a:xfrm>
            <a:prstGeom prst="rect">
              <a:avLst/>
            </a:prstGeom>
          </p:spPr>
          <p:txBody>
            <a:bodyPr wrap="square">
              <a:spAutoFit/>
            </a:bodyPr>
            <a:lstStyle/>
            <a:p>
              <a:pPr algn="ctr" defTabSz="609585">
                <a:spcBef>
                  <a:spcPct val="50000"/>
                </a:spcBef>
              </a:pP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1.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Đọc</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thông</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tin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và</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quan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sát</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hình</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3,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em</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hãy</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kể</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tên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một</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số</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dân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tộc</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ở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vùng</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Tây</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200" b="1" dirty="0" err="1" smtClean="0">
                  <a:solidFill>
                    <a:srgbClr val="002060"/>
                  </a:solidFill>
                  <a:latin typeface="Cambria" panose="02040503050406030204" pitchFamily="18" charset="0"/>
                  <a:ea typeface="Cambria" panose="02040503050406030204" pitchFamily="18" charset="0"/>
                  <a:cs typeface="Times New Roman" pitchFamily="18" charset="0"/>
                </a:rPr>
                <a:t>Nguyên</a:t>
              </a:r>
              <a:r>
                <a:rPr lang="en-US" sz="3200" b="1" dirty="0" smtClean="0">
                  <a:solidFill>
                    <a:srgbClr val="002060"/>
                  </a:solidFill>
                  <a:latin typeface="Cambria" panose="02040503050406030204" pitchFamily="18" charset="0"/>
                  <a:ea typeface="Cambria" panose="02040503050406030204" pitchFamily="18" charset="0"/>
                  <a:cs typeface="Times New Roman" pitchFamily="18" charset="0"/>
                </a:rPr>
                <a:t>.</a:t>
              </a:r>
              <a:endParaRPr lang="en-US" sz="3200" b="1" i="1" dirty="0"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5" name="TextBox 4"/>
          <p:cNvSpPr txBox="1"/>
          <p:nvPr/>
        </p:nvSpPr>
        <p:spPr>
          <a:xfrm>
            <a:off x="552426" y="1547366"/>
            <a:ext cx="11066629" cy="107721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 Tây Nguyên là nơi sinh sống của các dân tộc Gia Rai, Ê Đê, Ba Na, </a:t>
            </a:r>
            <a:r>
              <a:rPr lang="vi-VN" sz="3200" b="1" dirty="0" smtClean="0">
                <a:latin typeface="Cambria" panose="02040503050406030204" pitchFamily="18" charset="0"/>
                <a:ea typeface="Cambria" panose="02040503050406030204" pitchFamily="18" charset="0"/>
              </a:rPr>
              <a:t>M</a:t>
            </a:r>
            <a:r>
              <a:rPr lang="en-US" sz="3200" b="1" dirty="0" smtClean="0">
                <a:latin typeface="Cambria" panose="02040503050406030204" pitchFamily="18" charset="0"/>
                <a:ea typeface="Cambria" panose="02040503050406030204" pitchFamily="18" charset="0"/>
              </a:rPr>
              <a:t>ạ,</a:t>
            </a:r>
            <a:r>
              <a:rPr lang="vi-VN" sz="3200" b="1" dirty="0" smtClean="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Xơ Đăng,...</a:t>
            </a:r>
            <a:endParaRPr lang="en-US" sz="3200" b="1"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52426" y="2692671"/>
            <a:ext cx="5299452" cy="3540034"/>
          </a:xfrm>
          <a:prstGeom prst="rect">
            <a:avLst/>
          </a:prstGeom>
        </p:spPr>
      </p:pic>
      <p:sp>
        <p:nvSpPr>
          <p:cNvPr id="7" name="TextBox 6"/>
          <p:cNvSpPr txBox="1"/>
          <p:nvPr/>
        </p:nvSpPr>
        <p:spPr>
          <a:xfrm>
            <a:off x="6412557" y="4040341"/>
            <a:ext cx="3762103" cy="707886"/>
          </a:xfrm>
          <a:prstGeom prst="rect">
            <a:avLst/>
          </a:prstGeom>
          <a:noFill/>
        </p:spPr>
        <p:txBody>
          <a:bodyPr wrap="square" rtlCol="0">
            <a:spAutoFit/>
          </a:bodyPr>
          <a:lstStyle/>
          <a:p>
            <a:r>
              <a:rPr lang="en-US" sz="4000" b="1" dirty="0" err="1" smtClean="0">
                <a:solidFill>
                  <a:srgbClr val="0070C0"/>
                </a:solidFill>
                <a:latin typeface="Cambria" panose="02040503050406030204" pitchFamily="18" charset="0"/>
                <a:ea typeface="Cambria" panose="02040503050406030204" pitchFamily="18" charset="0"/>
              </a:rPr>
              <a:t>Người</a:t>
            </a:r>
            <a:r>
              <a:rPr lang="en-US" sz="4000" b="1" dirty="0" smtClean="0">
                <a:solidFill>
                  <a:srgbClr val="0070C0"/>
                </a:solidFill>
                <a:latin typeface="Cambria" panose="02040503050406030204" pitchFamily="18" charset="0"/>
                <a:ea typeface="Cambria" panose="02040503050406030204" pitchFamily="18" charset="0"/>
              </a:rPr>
              <a:t> Ê </a:t>
            </a:r>
            <a:r>
              <a:rPr lang="en-US" sz="4000" b="1" dirty="0" err="1" smtClean="0">
                <a:solidFill>
                  <a:srgbClr val="0070C0"/>
                </a:solidFill>
                <a:latin typeface="Cambria" panose="02040503050406030204" pitchFamily="18" charset="0"/>
                <a:ea typeface="Cambria" panose="02040503050406030204" pitchFamily="18" charset="0"/>
              </a:rPr>
              <a:t>Đê</a:t>
            </a:r>
            <a:endParaRPr lang="en-US" sz="4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9878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538" y="523739"/>
            <a:ext cx="5324748" cy="3546282"/>
          </a:xfrm>
          <a:prstGeom prst="rect">
            <a:avLst/>
          </a:prstGeom>
        </p:spPr>
      </p:pic>
      <p:pic>
        <p:nvPicPr>
          <p:cNvPr id="3" name="Picture 2"/>
          <p:cNvPicPr>
            <a:picLocks noChangeAspect="1"/>
          </p:cNvPicPr>
          <p:nvPr/>
        </p:nvPicPr>
        <p:blipFill>
          <a:blip r:embed="rId3"/>
          <a:stretch>
            <a:fillRect/>
          </a:stretch>
        </p:blipFill>
        <p:spPr>
          <a:xfrm>
            <a:off x="6177066" y="2743200"/>
            <a:ext cx="5502488" cy="3741692"/>
          </a:xfrm>
          <a:prstGeom prst="rect">
            <a:avLst/>
          </a:prstGeom>
        </p:spPr>
      </p:pic>
      <p:sp>
        <p:nvSpPr>
          <p:cNvPr id="4" name="TextBox 3"/>
          <p:cNvSpPr txBox="1"/>
          <p:nvPr/>
        </p:nvSpPr>
        <p:spPr>
          <a:xfrm>
            <a:off x="1201784" y="4023726"/>
            <a:ext cx="3762103" cy="707886"/>
          </a:xfrm>
          <a:prstGeom prst="rect">
            <a:avLst/>
          </a:prstGeom>
          <a:noFill/>
        </p:spPr>
        <p:txBody>
          <a:bodyPr wrap="square" rtlCol="0">
            <a:spAutoFit/>
          </a:bodyPr>
          <a:lstStyle/>
          <a:p>
            <a:r>
              <a:rPr lang="en-US" sz="4000" b="1" dirty="0" err="1" smtClean="0">
                <a:solidFill>
                  <a:srgbClr val="0070C0"/>
                </a:solidFill>
                <a:latin typeface="Cambria" panose="02040503050406030204" pitchFamily="18" charset="0"/>
                <a:ea typeface="Cambria" panose="02040503050406030204" pitchFamily="18" charset="0"/>
              </a:rPr>
              <a:t>Người</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Gia</a:t>
            </a:r>
            <a:r>
              <a:rPr lang="en-US" sz="4000" b="1" dirty="0" smtClean="0">
                <a:solidFill>
                  <a:srgbClr val="0070C0"/>
                </a:solidFill>
                <a:latin typeface="Cambria" panose="02040503050406030204" pitchFamily="18" charset="0"/>
                <a:ea typeface="Cambria" panose="02040503050406030204" pitchFamily="18" charset="0"/>
              </a:rPr>
              <a:t> Rai</a:t>
            </a:r>
            <a:endParaRPr lang="en-US" sz="4000" b="1" dirty="0">
              <a:solidFill>
                <a:srgbClr val="0070C0"/>
              </a:solidFill>
              <a:latin typeface="Cambria" panose="02040503050406030204" pitchFamily="18" charset="0"/>
              <a:ea typeface="Cambria" panose="02040503050406030204" pitchFamily="18" charset="0"/>
            </a:endParaRPr>
          </a:p>
        </p:txBody>
      </p:sp>
      <p:sp>
        <p:nvSpPr>
          <p:cNvPr id="5" name="TextBox 4"/>
          <p:cNvSpPr txBox="1"/>
          <p:nvPr/>
        </p:nvSpPr>
        <p:spPr>
          <a:xfrm>
            <a:off x="7258595" y="1877064"/>
            <a:ext cx="3762103" cy="707886"/>
          </a:xfrm>
          <a:prstGeom prst="rect">
            <a:avLst/>
          </a:prstGeom>
          <a:noFill/>
        </p:spPr>
        <p:txBody>
          <a:bodyPr wrap="square" rtlCol="0">
            <a:spAutoFit/>
          </a:bodyPr>
          <a:lstStyle/>
          <a:p>
            <a:r>
              <a:rPr lang="en-US" sz="4000" b="1" dirty="0" err="1" smtClean="0">
                <a:solidFill>
                  <a:srgbClr val="002060"/>
                </a:solidFill>
                <a:latin typeface="Cambria" panose="02040503050406030204" pitchFamily="18" charset="0"/>
                <a:ea typeface="Cambria" panose="02040503050406030204" pitchFamily="18" charset="0"/>
              </a:rPr>
              <a:t>Người</a:t>
            </a:r>
            <a:r>
              <a:rPr lang="en-US" sz="4000" b="1" dirty="0" smtClean="0">
                <a:solidFill>
                  <a:srgbClr val="002060"/>
                </a:solidFill>
                <a:latin typeface="Cambria" panose="02040503050406030204" pitchFamily="18" charset="0"/>
                <a:ea typeface="Cambria" panose="02040503050406030204" pitchFamily="18" charset="0"/>
              </a:rPr>
              <a:t> Ba Na</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7706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7760" y="2704013"/>
            <a:ext cx="5520989" cy="3496626"/>
          </a:xfrm>
          <a:prstGeom prst="rect">
            <a:avLst/>
          </a:prstGeom>
        </p:spPr>
      </p:pic>
      <p:pic>
        <p:nvPicPr>
          <p:cNvPr id="3" name="Picture 2"/>
          <p:cNvPicPr>
            <a:picLocks noChangeAspect="1"/>
          </p:cNvPicPr>
          <p:nvPr/>
        </p:nvPicPr>
        <p:blipFill>
          <a:blip r:embed="rId3"/>
          <a:stretch>
            <a:fillRect/>
          </a:stretch>
        </p:blipFill>
        <p:spPr>
          <a:xfrm>
            <a:off x="6225708" y="613955"/>
            <a:ext cx="5521770" cy="3474720"/>
          </a:xfrm>
          <a:prstGeom prst="rect">
            <a:avLst/>
          </a:prstGeom>
        </p:spPr>
      </p:pic>
      <p:sp>
        <p:nvSpPr>
          <p:cNvPr id="4" name="TextBox 3"/>
          <p:cNvSpPr txBox="1"/>
          <p:nvPr/>
        </p:nvSpPr>
        <p:spPr>
          <a:xfrm>
            <a:off x="1457202" y="1763851"/>
            <a:ext cx="3762103" cy="707886"/>
          </a:xfrm>
          <a:prstGeom prst="rect">
            <a:avLst/>
          </a:prstGeom>
          <a:noFill/>
        </p:spPr>
        <p:txBody>
          <a:bodyPr wrap="square" rtlCol="0">
            <a:spAutoFit/>
          </a:bodyPr>
          <a:lstStyle/>
          <a:p>
            <a:r>
              <a:rPr lang="en-US" sz="4000" b="1" smtClean="0">
                <a:solidFill>
                  <a:srgbClr val="0070C0"/>
                </a:solidFill>
                <a:latin typeface="Cambria" panose="02040503050406030204" pitchFamily="18" charset="0"/>
                <a:ea typeface="Cambria" panose="02040503050406030204" pitchFamily="18" charset="0"/>
              </a:rPr>
              <a:t>Người Mạ</a:t>
            </a:r>
            <a:endParaRPr lang="en-US" sz="4000" b="1">
              <a:solidFill>
                <a:srgbClr val="0070C0"/>
              </a:solidFill>
              <a:latin typeface="Cambria" panose="02040503050406030204" pitchFamily="18" charset="0"/>
              <a:ea typeface="Cambria" panose="02040503050406030204" pitchFamily="18" charset="0"/>
            </a:endParaRPr>
          </a:p>
        </p:txBody>
      </p:sp>
      <p:sp>
        <p:nvSpPr>
          <p:cNvPr id="5" name="TextBox 4"/>
          <p:cNvSpPr txBox="1"/>
          <p:nvPr/>
        </p:nvSpPr>
        <p:spPr>
          <a:xfrm>
            <a:off x="7396448" y="4202886"/>
            <a:ext cx="3762103" cy="707886"/>
          </a:xfrm>
          <a:prstGeom prst="rect">
            <a:avLst/>
          </a:prstGeom>
          <a:noFill/>
        </p:spPr>
        <p:txBody>
          <a:bodyPr wrap="square" rtlCol="0">
            <a:spAutoFit/>
          </a:bodyPr>
          <a:lstStyle/>
          <a:p>
            <a:r>
              <a:rPr lang="en-US" sz="4000" b="1" smtClean="0">
                <a:solidFill>
                  <a:srgbClr val="0070C0"/>
                </a:solidFill>
                <a:latin typeface="Cambria" panose="02040503050406030204" pitchFamily="18" charset="0"/>
                <a:ea typeface="Cambria" panose="02040503050406030204" pitchFamily="18" charset="0"/>
              </a:rPr>
              <a:t>Người Xơ Đăng</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3570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par>
                                <p:cTn id="20" presetID="21" presetClass="entr" presetSubtype="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1)">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598" y="910056"/>
            <a:ext cx="4665775" cy="6065509"/>
          </a:xfrm>
          <a:prstGeom prst="rect">
            <a:avLst/>
          </a:prstGeom>
        </p:spPr>
      </p:pic>
      <p:sp>
        <p:nvSpPr>
          <p:cNvPr id="3" name="Rounded Rectangular Callout 2"/>
          <p:cNvSpPr/>
          <p:nvPr/>
        </p:nvSpPr>
        <p:spPr>
          <a:xfrm>
            <a:off x="4349930" y="596547"/>
            <a:ext cx="7171509" cy="2616915"/>
          </a:xfrm>
          <a:prstGeom prst="wedgeRoundRectCallout">
            <a:avLst>
              <a:gd name="adj1" fmla="val -52891"/>
              <a:gd name="adj2" fmla="val 654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0070C0"/>
                </a:solidFill>
                <a:latin typeface="Cambria" panose="02040503050406030204" pitchFamily="18" charset="0"/>
                <a:ea typeface="Cambria" panose="02040503050406030204" pitchFamily="18" charset="0"/>
              </a:rPr>
              <a:t>Ngoài các dân tộc đã sống lâu đời ở Tây Nguyên còn có các dân tộc nào khác đến định cư?</a:t>
            </a:r>
            <a:endParaRPr lang="en-US" sz="3600" b="1" dirty="0">
              <a:solidFill>
                <a:srgbClr val="0070C0"/>
              </a:solidFill>
              <a:latin typeface="Cambria" panose="02040503050406030204" pitchFamily="18" charset="0"/>
              <a:ea typeface="Cambria" panose="02040503050406030204" pitchFamily="18" charset="0"/>
            </a:endParaRPr>
          </a:p>
          <a:p>
            <a:pPr algn="ctr"/>
            <a:endParaRPr lang="en-US" dirty="0">
              <a:solidFill>
                <a:srgbClr val="0070C0"/>
              </a:solidFill>
            </a:endParaRPr>
          </a:p>
        </p:txBody>
      </p:sp>
      <p:sp>
        <p:nvSpPr>
          <p:cNvPr id="4" name="矩形: 圆角 11">
            <a:extLst>
              <a:ext uri="{FF2B5EF4-FFF2-40B4-BE49-F238E27FC236}">
                <a16:creationId xmlns:a16="http://schemas.microsoft.com/office/drawing/2014/main" xmlns="" id="{3ACF7974-899B-4EB0-B7ED-143926AC71B9}"/>
              </a:ext>
            </a:extLst>
          </p:cNvPr>
          <p:cNvSpPr/>
          <p:nvPr/>
        </p:nvSpPr>
        <p:spPr>
          <a:xfrm>
            <a:off x="5540376" y="3735979"/>
            <a:ext cx="5628367" cy="2704010"/>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b="1" dirty="0" err="1" smtClean="0">
                <a:solidFill>
                  <a:srgbClr val="C00000"/>
                </a:solidFill>
                <a:latin typeface="Cambria" panose="02040503050406030204" pitchFamily="18" charset="0"/>
                <a:ea typeface="Cambria" panose="02040503050406030204" pitchFamily="18" charset="0"/>
              </a:rPr>
              <a:t>Kinh</a:t>
            </a:r>
            <a:r>
              <a:rPr lang="en-US" altLang="zh-CN" sz="5400" b="1" dirty="0" smtClean="0">
                <a:solidFill>
                  <a:srgbClr val="C00000"/>
                </a:solidFill>
                <a:latin typeface="Cambria" panose="02040503050406030204" pitchFamily="18" charset="0"/>
                <a:ea typeface="Cambria" panose="02040503050406030204" pitchFamily="18" charset="0"/>
              </a:rPr>
              <a:t>, </a:t>
            </a:r>
            <a:r>
              <a:rPr lang="en-US" altLang="zh-CN" sz="5400" b="1" dirty="0" err="1" smtClean="0">
                <a:solidFill>
                  <a:srgbClr val="C00000"/>
                </a:solidFill>
                <a:latin typeface="Cambria" panose="02040503050406030204" pitchFamily="18" charset="0"/>
                <a:ea typeface="Cambria" panose="02040503050406030204" pitchFamily="18" charset="0"/>
              </a:rPr>
              <a:t>Mường</a:t>
            </a:r>
            <a:r>
              <a:rPr lang="en-US" altLang="zh-CN" sz="5400" b="1" dirty="0" smtClean="0">
                <a:solidFill>
                  <a:srgbClr val="C00000"/>
                </a:solidFill>
                <a:latin typeface="Cambria" panose="02040503050406030204" pitchFamily="18" charset="0"/>
                <a:ea typeface="Cambria" panose="02040503050406030204" pitchFamily="18" charset="0"/>
              </a:rPr>
              <a:t>, Dao, </a:t>
            </a:r>
            <a:r>
              <a:rPr lang="en-US" altLang="zh-CN" sz="5400" b="1" dirty="0" err="1" smtClean="0">
                <a:solidFill>
                  <a:srgbClr val="C00000"/>
                </a:solidFill>
                <a:latin typeface="Cambria" panose="02040503050406030204" pitchFamily="18" charset="0"/>
                <a:ea typeface="Cambria" panose="02040503050406030204" pitchFamily="18" charset="0"/>
              </a:rPr>
              <a:t>Mông</a:t>
            </a:r>
            <a:r>
              <a:rPr lang="en-US" altLang="zh-CN" sz="5400" b="1" dirty="0" smtClean="0">
                <a:solidFill>
                  <a:srgbClr val="C00000"/>
                </a:solidFill>
                <a:latin typeface="Cambria" panose="02040503050406030204" pitchFamily="18" charset="0"/>
                <a:ea typeface="Cambria" panose="02040503050406030204" pitchFamily="18" charset="0"/>
              </a:rPr>
              <a:t>,…</a:t>
            </a:r>
            <a:endParaRPr lang="zh-CN" altLang="en-US" sz="5400" b="1" dirty="0">
              <a:solidFill>
                <a:srgbClr val="C00000"/>
              </a:solidFill>
              <a:latin typeface="Cambria" panose="02040503050406030204" pitchFamily="18" charset="0"/>
              <a:ea typeface="方正卡通简体" panose="03000509000000000000" pitchFamily="65" charset="-122"/>
            </a:endParaRPr>
          </a:p>
        </p:txBody>
      </p:sp>
    </p:spTree>
    <p:extLst>
      <p:ext uri="{BB962C8B-B14F-4D97-AF65-F5344CB8AC3E}">
        <p14:creationId xmlns:p14="http://schemas.microsoft.com/office/powerpoint/2010/main" val="2492813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70" y="508877"/>
            <a:ext cx="10795975" cy="1215422"/>
            <a:chOff x="749449" y="875643"/>
            <a:chExt cx="10691167" cy="726275"/>
          </a:xfrm>
        </p:grpSpPr>
        <p:sp>
          <p:nvSpPr>
            <p:cNvPr id="3" name="Rounded Rectangle 2"/>
            <p:cNvSpPr/>
            <p:nvPr/>
          </p:nvSpPr>
          <p:spPr>
            <a:xfrm>
              <a:off x="749449" y="875643"/>
              <a:ext cx="10691167" cy="726275"/>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66331" y="875643"/>
              <a:ext cx="10257401" cy="643691"/>
            </a:xfrm>
            <a:prstGeom prst="rect">
              <a:avLst/>
            </a:prstGeom>
          </p:spPr>
          <p:txBody>
            <a:bodyPr wrap="square">
              <a:spAutoFit/>
            </a:bodyPr>
            <a:lstStyle/>
            <a:p>
              <a:pPr algn="just">
                <a:spcBef>
                  <a:spcPts val="600"/>
                </a:spcBef>
                <a:spcAft>
                  <a:spcPts val="600"/>
                </a:spcAft>
              </a:pPr>
              <a:r>
                <a:rPr lang="en-US" sz="3200" b="1" dirty="0" smtClean="0">
                  <a:solidFill>
                    <a:srgbClr val="002060"/>
                  </a:solidFill>
                  <a:latin typeface="Cambria" panose="02040503050406030204" pitchFamily="18" charset="0"/>
                  <a:ea typeface="Cambria" panose="02040503050406030204" pitchFamily="18" charset="0"/>
                </a:rPr>
                <a:t>2.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thông</a:t>
              </a:r>
              <a:r>
                <a:rPr lang="en-US" sz="3200" b="1" dirty="0">
                  <a:solidFill>
                    <a:srgbClr val="002060"/>
                  </a:solidFill>
                  <a:latin typeface="Cambria" panose="02040503050406030204" pitchFamily="18" charset="0"/>
                  <a:ea typeface="Cambria" panose="02040503050406030204" pitchFamily="18" charset="0"/>
                </a:rPr>
                <a:t> tin,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hãy</a:t>
              </a:r>
              <a:r>
                <a:rPr lang="en-US" sz="3200" b="1" dirty="0">
                  <a:solidFill>
                    <a:srgbClr val="002060"/>
                  </a:solidFill>
                  <a:latin typeface="Cambria" panose="02040503050406030204" pitchFamily="18" charset="0"/>
                  <a:ea typeface="Cambria" panose="02040503050406030204" pitchFamily="18" charset="0"/>
                </a:rPr>
                <a:t> so </a:t>
              </a:r>
              <a:r>
                <a:rPr lang="en-US" sz="3200" b="1" dirty="0" err="1">
                  <a:solidFill>
                    <a:srgbClr val="002060"/>
                  </a:solidFill>
                  <a:latin typeface="Cambria" panose="02040503050406030204" pitchFamily="18" charset="0"/>
                  <a:ea typeface="Cambria" panose="02040503050406030204" pitchFamily="18" charset="0"/>
                </a:rPr>
                <a:t>sánh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a:t>
              </a:r>
            </a:p>
          </p:txBody>
        </p:sp>
      </p:grpSp>
      <p:sp>
        <p:nvSpPr>
          <p:cNvPr id="5" name="TextBox 4"/>
          <p:cNvSpPr txBox="1"/>
          <p:nvPr/>
        </p:nvSpPr>
        <p:spPr>
          <a:xfrm>
            <a:off x="388283" y="1947204"/>
            <a:ext cx="11486345" cy="1077218"/>
          </a:xfrm>
          <a:prstGeom prst="rect">
            <a:avLst/>
          </a:prstGeom>
          <a:noFill/>
        </p:spPr>
        <p:txBody>
          <a:bodyPr wrap="square" rtlCol="0">
            <a:spAutoFit/>
          </a:bodyPr>
          <a:lstStyle/>
          <a:p>
            <a:pPr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Tây</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Nguyên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là</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vùng</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thưa</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dân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Dân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cư</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chủ</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yếu</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tập</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trung</a:t>
            </a:r>
            <a:r>
              <a:rPr lang="en-US" sz="3200" b="1" dirty="0" smtClean="0">
                <a:latin typeface="Cambria" panose="02040503050406030204" pitchFamily="18" charset="0"/>
                <a:ea typeface="Cambria" panose="02040503050406030204" pitchFamily="18" charset="0"/>
              </a:rPr>
              <a:t> ở </a:t>
            </a:r>
            <a:r>
              <a:rPr lang="en-US" sz="3200" b="1" dirty="0" err="1" smtClean="0">
                <a:latin typeface="Cambria" panose="02040503050406030204" pitchFamily="18" charset="0"/>
                <a:ea typeface="Cambria" panose="02040503050406030204" pitchFamily="18" charset="0"/>
              </a:rPr>
              <a:t>các</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thị</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trấn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thị</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xã</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thành</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phố</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ven</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các</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trục</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đường</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giao</a:t>
            </a: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thông</a:t>
            </a:r>
            <a:r>
              <a:rPr lang="en-US" sz="3200" b="1" dirty="0" smtClean="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625907" y="3247327"/>
            <a:ext cx="10512169" cy="3271039"/>
          </a:xfrm>
          <a:prstGeom prst="rect">
            <a:avLst/>
          </a:prstGeom>
        </p:spPr>
      </p:pic>
    </p:spTree>
    <p:extLst>
      <p:ext uri="{BB962C8B-B14F-4D97-AF65-F5344CB8AC3E}">
        <p14:creationId xmlns:p14="http://schemas.microsoft.com/office/powerpoint/2010/main" val="66639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724" y="425750"/>
            <a:ext cx="10512169" cy="3271039"/>
          </a:xfrm>
          <a:prstGeom prst="rect">
            <a:avLst/>
          </a:prstGeom>
        </p:spPr>
      </p:pic>
      <p:sp>
        <p:nvSpPr>
          <p:cNvPr id="3" name="TextBox 2"/>
          <p:cNvSpPr txBox="1"/>
          <p:nvPr/>
        </p:nvSpPr>
        <p:spPr>
          <a:xfrm>
            <a:off x="524418" y="3971110"/>
            <a:ext cx="11054780" cy="2308324"/>
          </a:xfrm>
          <a:prstGeom prst="rect">
            <a:avLst/>
          </a:prstGeom>
          <a:noFill/>
        </p:spPr>
        <p:txBody>
          <a:bodyPr wrap="square" rtlCol="0">
            <a:spAutoFit/>
          </a:bodyPr>
          <a:lstStyle/>
          <a:p>
            <a:pPr algn="just"/>
            <a:r>
              <a:rPr lang="en-US" sz="3600" b="1" dirty="0" smtClean="0">
                <a:solidFill>
                  <a:srgbClr val="0070C0"/>
                </a:solidFill>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 Mật độ dân số ở Tây Nguyên thấp nhất so với các vùng khác trong cả nước.</a:t>
            </a:r>
          </a:p>
          <a:p>
            <a:pPr algn="just"/>
            <a:r>
              <a:rPr lang="en-US" sz="3600" b="1" dirty="0" smtClean="0">
                <a:solidFill>
                  <a:srgbClr val="0070C0"/>
                </a:solidFill>
                <a:latin typeface="Cambria" panose="02040503050406030204" pitchFamily="18" charset="0"/>
                <a:ea typeface="Cambria" panose="02040503050406030204" pitchFamily="18" charset="0"/>
              </a:rPr>
              <a:t>  </a:t>
            </a:r>
            <a:r>
              <a:rPr lang="vi-VN" sz="3600" b="1" dirty="0" smtClean="0">
                <a:solidFill>
                  <a:srgbClr val="0070C0"/>
                </a:solidFill>
                <a:latin typeface="Cambria" panose="02040503050406030204" pitchFamily="18" charset="0"/>
                <a:ea typeface="Cambria" panose="02040503050406030204" pitchFamily="18" charset="0"/>
              </a:rPr>
              <a:t>- </a:t>
            </a:r>
            <a:r>
              <a:rPr lang="vi-VN" sz="3600" b="1" dirty="0">
                <a:solidFill>
                  <a:srgbClr val="0070C0"/>
                </a:solidFill>
                <a:latin typeface="Cambria" panose="02040503050406030204" pitchFamily="18" charset="0"/>
                <a:ea typeface="Cambria" panose="02040503050406030204" pitchFamily="18" charset="0"/>
              </a:rPr>
              <a:t>Ở Tây Nguyên, năm 2021, mật độ dân số chỉ đạt 109 người/ km</a:t>
            </a:r>
            <a:r>
              <a:rPr lang="vi-VN" sz="3600" b="1" baseline="30000" dirty="0">
                <a:solidFill>
                  <a:srgbClr val="0070C0"/>
                </a:solidFill>
                <a:latin typeface="Cambria" panose="02040503050406030204" pitchFamily="18" charset="0"/>
                <a:ea typeface="Cambria" panose="02040503050406030204" pitchFamily="18" charset="0"/>
              </a:rPr>
              <a:t>2</a:t>
            </a:r>
            <a:r>
              <a:rPr lang="vi-VN" sz="3600" b="1" dirty="0">
                <a:solidFill>
                  <a:srgbClr val="0070C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179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18328" y="420123"/>
            <a:ext cx="4712616" cy="1524132"/>
          </a:xfrm>
          <a:prstGeom prst="rect">
            <a:avLst/>
          </a:prstGeom>
        </p:spPr>
      </p:pic>
      <p:grpSp>
        <p:nvGrpSpPr>
          <p:cNvPr id="7" name="Group 6"/>
          <p:cNvGrpSpPr/>
          <p:nvPr/>
        </p:nvGrpSpPr>
        <p:grpSpPr>
          <a:xfrm>
            <a:off x="858906" y="1750422"/>
            <a:ext cx="10231460" cy="4402184"/>
            <a:chOff x="858906" y="1750422"/>
            <a:chExt cx="10231460" cy="4402184"/>
          </a:xfrm>
        </p:grpSpPr>
        <p:sp>
          <p:nvSpPr>
            <p:cNvPr id="2" name="圆角矩形 53"/>
            <p:cNvSpPr/>
            <p:nvPr/>
          </p:nvSpPr>
          <p:spPr>
            <a:xfrm>
              <a:off x="858906" y="1750422"/>
              <a:ext cx="10231460" cy="4402184"/>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TextBox 5"/>
            <p:cNvSpPr txBox="1"/>
            <p:nvPr/>
          </p:nvSpPr>
          <p:spPr>
            <a:xfrm>
              <a:off x="966651" y="2037806"/>
              <a:ext cx="10006149" cy="4031873"/>
            </a:xfrm>
            <a:prstGeom prst="rect">
              <a:avLst/>
            </a:prstGeom>
            <a:noFill/>
          </p:spPr>
          <p:txBody>
            <a:bodyPr wrap="square" rtlCol="0">
              <a:spAutoFit/>
            </a:bodyPr>
            <a:lstStyle/>
            <a:p>
              <a:pPr marL="285750" indent="-285750" algn="just">
                <a:buFontTx/>
                <a:buChar char="-"/>
              </a:pPr>
              <a:r>
                <a:rPr lang="pt-BR" sz="3200" b="1" dirty="0" smtClean="0">
                  <a:solidFill>
                    <a:schemeClr val="accent4">
                      <a:lumMod val="50000"/>
                    </a:schemeClr>
                  </a:solidFill>
                  <a:latin typeface="Cambria" panose="02040503050406030204" pitchFamily="18" charset="0"/>
                  <a:ea typeface="Cambria" panose="02040503050406030204" pitchFamily="18" charset="0"/>
                </a:rPr>
                <a:t>Các </a:t>
              </a:r>
              <a:r>
                <a:rPr lang="pt-BR" sz="3200" b="1" dirty="0">
                  <a:solidFill>
                    <a:schemeClr val="accent4">
                      <a:lumMod val="50000"/>
                    </a:schemeClr>
                  </a:solidFill>
                  <a:latin typeface="Cambria" panose="02040503050406030204" pitchFamily="18" charset="0"/>
                  <a:ea typeface="Cambria" panose="02040503050406030204" pitchFamily="18" charset="0"/>
                </a:rPr>
                <a:t>dân tộc sinh sống lâu đời ở Tây Nguyên là: Ê </a:t>
              </a:r>
              <a:r>
                <a:rPr lang="pt-BR" sz="3200" b="1" dirty="0" smtClean="0">
                  <a:solidFill>
                    <a:schemeClr val="accent4">
                      <a:lumMod val="50000"/>
                    </a:schemeClr>
                  </a:solidFill>
                  <a:latin typeface="Cambria" panose="02040503050406030204" pitchFamily="18" charset="0"/>
                  <a:ea typeface="Cambria" panose="02040503050406030204" pitchFamily="18" charset="0"/>
                </a:rPr>
                <a:t>Đê</a:t>
              </a:r>
              <a:r>
                <a:rPr lang="pt-BR" sz="3200" b="1" dirty="0">
                  <a:solidFill>
                    <a:schemeClr val="accent4">
                      <a:lumMod val="50000"/>
                    </a:schemeClr>
                  </a:solidFill>
                  <a:latin typeface="Cambria" panose="02040503050406030204" pitchFamily="18" charset="0"/>
                  <a:ea typeface="Cambria" panose="02040503050406030204" pitchFamily="18" charset="0"/>
                </a:rPr>
                <a:t>, Ba </a:t>
              </a:r>
              <a:r>
                <a:rPr lang="pt-BR" sz="3200" b="1" dirty="0" smtClean="0">
                  <a:solidFill>
                    <a:schemeClr val="accent4">
                      <a:lumMod val="50000"/>
                    </a:schemeClr>
                  </a:solidFill>
                  <a:latin typeface="Cambria" panose="02040503050406030204" pitchFamily="18" charset="0"/>
                  <a:ea typeface="Cambria" panose="02040503050406030204" pitchFamily="18" charset="0"/>
                </a:rPr>
                <a:t>Na</a:t>
              </a:r>
              <a:r>
                <a:rPr lang="pt-BR" sz="3200" b="1" dirty="0">
                  <a:solidFill>
                    <a:schemeClr val="accent4">
                      <a:lumMod val="50000"/>
                    </a:schemeClr>
                  </a:solidFill>
                  <a:latin typeface="Cambria" panose="02040503050406030204" pitchFamily="18" charset="0"/>
                  <a:ea typeface="Cambria" panose="02040503050406030204" pitchFamily="18" charset="0"/>
                </a:rPr>
                <a:t>, </a:t>
              </a:r>
              <a:r>
                <a:rPr lang="pt-BR" sz="3200" b="1" dirty="0" smtClean="0">
                  <a:solidFill>
                    <a:schemeClr val="accent4">
                      <a:lumMod val="50000"/>
                    </a:schemeClr>
                  </a:solidFill>
                  <a:latin typeface="Cambria" panose="02040503050406030204" pitchFamily="18" charset="0"/>
                  <a:ea typeface="Cambria" panose="02040503050406030204" pitchFamily="18" charset="0"/>
                </a:rPr>
                <a:t>Mạ, Xơ </a:t>
              </a:r>
              <a:r>
                <a:rPr lang="pt-BR" sz="3200" b="1" dirty="0">
                  <a:solidFill>
                    <a:schemeClr val="accent4">
                      <a:lumMod val="50000"/>
                    </a:schemeClr>
                  </a:solidFill>
                  <a:latin typeface="Cambria" panose="02040503050406030204" pitchFamily="18" charset="0"/>
                  <a:ea typeface="Cambria" panose="02040503050406030204" pitchFamily="18" charset="0"/>
                </a:rPr>
                <a:t>đăng, Gia rai</a:t>
              </a:r>
              <a:r>
                <a:rPr lang="pt-BR" sz="3200" b="1" dirty="0" smtClean="0">
                  <a:solidFill>
                    <a:schemeClr val="accent4">
                      <a:lumMod val="50000"/>
                    </a:schemeClr>
                  </a:solidFill>
                  <a:latin typeface="Cambria" panose="02040503050406030204" pitchFamily="18" charset="0"/>
                  <a:ea typeface="Cambria" panose="02040503050406030204" pitchFamily="18" charset="0"/>
                </a:rPr>
                <a:t>,... Hiện </a:t>
              </a:r>
              <a:r>
                <a:rPr lang="pt-BR" sz="3200" b="1" dirty="0">
                  <a:solidFill>
                    <a:schemeClr val="accent4">
                      <a:lumMod val="50000"/>
                    </a:schemeClr>
                  </a:solidFill>
                  <a:latin typeface="Cambria" panose="02040503050406030204" pitchFamily="18" charset="0"/>
                  <a:ea typeface="Cambria" panose="02040503050406030204" pitchFamily="18" charset="0"/>
                </a:rPr>
                <a:t>nay có một số dân tộc đến sinh sống để xây dựng kinh tế như: Kinh, Mường, Dao, Mông</a:t>
              </a:r>
              <a:r>
                <a:rPr lang="pt-BR" sz="3200" b="1" dirty="0" smtClean="0">
                  <a:solidFill>
                    <a:schemeClr val="accent4">
                      <a:lumMod val="50000"/>
                    </a:schemeClr>
                  </a:solidFill>
                  <a:latin typeface="Cambria" panose="02040503050406030204" pitchFamily="18" charset="0"/>
                  <a:ea typeface="Cambria" panose="02040503050406030204" pitchFamily="18" charset="0"/>
                </a:rPr>
                <a:t>,...</a:t>
              </a:r>
            </a:p>
            <a:p>
              <a:pPr marL="285750" indent="-285750" algn="just">
                <a:buFontTx/>
                <a:buChar char="-"/>
              </a:pPr>
              <a:r>
                <a:rPr lang="pt-BR" sz="3200" b="1" dirty="0" smtClean="0">
                  <a:solidFill>
                    <a:schemeClr val="accent4">
                      <a:lumMod val="50000"/>
                    </a:schemeClr>
                  </a:solidFill>
                  <a:latin typeface="Cambria" panose="02040503050406030204" pitchFamily="18" charset="0"/>
                  <a:ea typeface="Cambria" panose="02040503050406030204" pitchFamily="18" charset="0"/>
                </a:rPr>
                <a:t>Mật </a:t>
              </a:r>
              <a:r>
                <a:rPr lang="pt-BR" sz="3200" b="1" dirty="0">
                  <a:solidFill>
                    <a:schemeClr val="accent4">
                      <a:lumMod val="50000"/>
                    </a:schemeClr>
                  </a:solidFill>
                  <a:latin typeface="Cambria" panose="02040503050406030204" pitchFamily="18" charset="0"/>
                  <a:ea typeface="Cambria" panose="02040503050406030204" pitchFamily="18" charset="0"/>
                </a:rPr>
                <a:t>độ dân cư ở Tây Nguyên thưa thớt, mật độ thấp nhất trong các vùng ở nước ta. Dân cư chủ yếu tập trung ở thị trấn, thị xã, thành phố ven các trục đường giao thông,...</a:t>
              </a:r>
              <a:endParaRPr lang="en-US" sz="3200" b="1"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270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91" y="0"/>
            <a:ext cx="8050005" cy="7052809"/>
          </a:xfrm>
          <a:prstGeom prst="rect">
            <a:avLst/>
          </a:prstGeom>
        </p:spPr>
      </p:pic>
      <p:pic>
        <p:nvPicPr>
          <p:cNvPr id="8" name="Picture 7"/>
          <p:cNvPicPr>
            <a:picLocks noChangeAspect="1"/>
          </p:cNvPicPr>
          <p:nvPr/>
        </p:nvPicPr>
        <p:blipFill>
          <a:blip r:embed="rId3"/>
          <a:stretch>
            <a:fillRect/>
          </a:stretch>
        </p:blipFill>
        <p:spPr>
          <a:xfrm>
            <a:off x="2590175" y="1904727"/>
            <a:ext cx="6413548" cy="3243353"/>
          </a:xfrm>
          <a:prstGeom prst="rect">
            <a:avLst/>
          </a:prstGeom>
        </p:spPr>
      </p:pic>
    </p:spTree>
    <p:extLst>
      <p:ext uri="{BB962C8B-B14F-4D97-AF65-F5344CB8AC3E}">
        <p14:creationId xmlns:p14="http://schemas.microsoft.com/office/powerpoint/2010/main" val="58605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4013" y="300447"/>
            <a:ext cx="6596741" cy="707886"/>
          </a:xfrm>
          <a:prstGeom prst="rect">
            <a:avLst/>
          </a:prstGeom>
          <a:noFill/>
        </p:spPr>
        <p:txBody>
          <a:bodyPr wrap="square" rtlCol="0">
            <a:spAutoFit/>
          </a:bodyPr>
          <a:lstStyle/>
          <a:p>
            <a:r>
              <a:rPr lang="en-US" sz="4000" b="1" dirty="0" smtClean="0">
                <a:solidFill>
                  <a:srgbClr val="009999"/>
                </a:solidFill>
                <a:latin typeface="Cambria" panose="02040503050406030204" pitchFamily="18" charset="0"/>
                <a:ea typeface="Cambria" panose="02040503050406030204" pitchFamily="18" charset="0"/>
              </a:rPr>
              <a:t>a. </a:t>
            </a:r>
            <a:r>
              <a:rPr lang="en-US" sz="4000" b="1" dirty="0" err="1" smtClean="0">
                <a:solidFill>
                  <a:srgbClr val="009999"/>
                </a:solidFill>
                <a:latin typeface="Cambria" panose="02040503050406030204" pitchFamily="18" charset="0"/>
                <a:ea typeface="Cambria" panose="02040503050406030204" pitchFamily="18" charset="0"/>
              </a:rPr>
              <a:t>Trồng</a:t>
            </a:r>
            <a:r>
              <a:rPr lang="en-US" sz="4000" b="1" dirty="0" smtClean="0">
                <a:solidFill>
                  <a:srgbClr val="009999"/>
                </a:solidFill>
                <a:latin typeface="Cambria" panose="02040503050406030204" pitchFamily="18" charset="0"/>
                <a:ea typeface="Cambria" panose="02040503050406030204" pitchFamily="18" charset="0"/>
              </a:rPr>
              <a:t> </a:t>
            </a:r>
            <a:r>
              <a:rPr lang="en-US" sz="4000" b="1" dirty="0" err="1" smtClean="0">
                <a:solidFill>
                  <a:srgbClr val="009999"/>
                </a:solidFill>
                <a:latin typeface="Cambria" panose="02040503050406030204" pitchFamily="18" charset="0"/>
                <a:ea typeface="Cambria" panose="02040503050406030204" pitchFamily="18" charset="0"/>
              </a:rPr>
              <a:t>cây</a:t>
            </a:r>
            <a:r>
              <a:rPr lang="en-US" sz="4000" b="1" dirty="0" smtClean="0">
                <a:solidFill>
                  <a:srgbClr val="009999"/>
                </a:solidFill>
                <a:latin typeface="Cambria" panose="02040503050406030204" pitchFamily="18" charset="0"/>
                <a:ea typeface="Cambria" panose="02040503050406030204" pitchFamily="18" charset="0"/>
              </a:rPr>
              <a:t> </a:t>
            </a:r>
            <a:r>
              <a:rPr lang="en-US" sz="4000" b="1" dirty="0" err="1" smtClean="0">
                <a:solidFill>
                  <a:srgbClr val="009999"/>
                </a:solidFill>
                <a:latin typeface="Cambria" panose="02040503050406030204" pitchFamily="18" charset="0"/>
                <a:ea typeface="Cambria" panose="02040503050406030204" pitchFamily="18" charset="0"/>
              </a:rPr>
              <a:t>công</a:t>
            </a:r>
            <a:r>
              <a:rPr lang="en-US" sz="4000" b="1" dirty="0" smtClean="0">
                <a:solidFill>
                  <a:srgbClr val="009999"/>
                </a:solidFill>
                <a:latin typeface="Cambria" panose="02040503050406030204" pitchFamily="18" charset="0"/>
                <a:ea typeface="Cambria" panose="02040503050406030204" pitchFamily="18" charset="0"/>
              </a:rPr>
              <a:t> </a:t>
            </a:r>
            <a:r>
              <a:rPr lang="en-US" sz="4000" b="1" dirty="0" err="1" smtClean="0">
                <a:solidFill>
                  <a:srgbClr val="009999"/>
                </a:solidFill>
                <a:latin typeface="Cambria" panose="02040503050406030204" pitchFamily="18" charset="0"/>
                <a:ea typeface="Cambria" panose="02040503050406030204" pitchFamily="18" charset="0"/>
              </a:rPr>
              <a:t>nghiệp</a:t>
            </a:r>
            <a:endParaRPr lang="en-US" sz="4000" b="1" dirty="0">
              <a:solidFill>
                <a:srgbClr val="009999"/>
              </a:solidFill>
              <a:latin typeface="Cambria" panose="02040503050406030204" pitchFamily="18" charset="0"/>
              <a:ea typeface="Cambria" panose="02040503050406030204" pitchFamily="18" charset="0"/>
            </a:endParaRPr>
          </a:p>
        </p:txBody>
      </p:sp>
      <p:grpSp>
        <p:nvGrpSpPr>
          <p:cNvPr id="3" name="Group 2"/>
          <p:cNvGrpSpPr/>
          <p:nvPr/>
        </p:nvGrpSpPr>
        <p:grpSpPr>
          <a:xfrm>
            <a:off x="678375" y="1246818"/>
            <a:ext cx="10725496" cy="809703"/>
            <a:chOff x="891092" y="916590"/>
            <a:chExt cx="10531413" cy="1548922"/>
          </a:xfrm>
        </p:grpSpPr>
        <p:sp>
          <p:nvSpPr>
            <p:cNvPr id="4" name="Rounded Rectangle 3"/>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23460" y="1071399"/>
              <a:ext cx="10257401" cy="1236399"/>
            </a:xfrm>
            <a:prstGeom prst="rect">
              <a:avLst/>
            </a:prstGeom>
          </p:spPr>
          <p:txBody>
            <a:bodyPr wrap="square">
              <a:spAutoFit/>
            </a:bodyPr>
            <a:lstStyle/>
            <a:p>
              <a:pPr algn="ctr" defTabSz="609585">
                <a:spcBef>
                  <a:spcPct val="50000"/>
                </a:spcBef>
              </a:pP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Đọc</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thông</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tin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và</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quan</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sát</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các</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hình</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4, 5,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em</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 </a:t>
              </a:r>
              <a:r>
                <a:rPr lang="en-US" sz="3600" b="1" dirty="0" err="1" smtClean="0">
                  <a:solidFill>
                    <a:srgbClr val="002060"/>
                  </a:solidFill>
                  <a:latin typeface="Cambria" panose="02040503050406030204" pitchFamily="18" charset="0"/>
                  <a:ea typeface="Cambria" panose="02040503050406030204" pitchFamily="18" charset="0"/>
                  <a:cs typeface="Times New Roman" pitchFamily="18" charset="0"/>
                </a:rPr>
                <a:t>hãy</a:t>
              </a:r>
              <a:r>
                <a:rPr lang="en-US" sz="3600" b="1" dirty="0" smtClean="0">
                  <a:solidFill>
                    <a:srgbClr val="002060"/>
                  </a:solidFill>
                  <a:latin typeface="Cambria" panose="02040503050406030204" pitchFamily="18" charset="0"/>
                  <a:ea typeface="Cambria" panose="02040503050406030204" pitchFamily="18" charset="0"/>
                  <a:cs typeface="Times New Roman" pitchFamily="18" charset="0"/>
                </a:rPr>
                <a:t>:</a:t>
              </a:r>
              <a:endParaRPr lang="en-US" sz="3600" b="1" i="1" dirty="0"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6" name="Group 5"/>
          <p:cNvGrpSpPr/>
          <p:nvPr/>
        </p:nvGrpSpPr>
        <p:grpSpPr>
          <a:xfrm>
            <a:off x="676001" y="2399508"/>
            <a:ext cx="10795975" cy="2590501"/>
            <a:chOff x="749449" y="875642"/>
            <a:chExt cx="10691167" cy="1547954"/>
          </a:xfrm>
        </p:grpSpPr>
        <p:sp>
          <p:nvSpPr>
            <p:cNvPr id="7" name="Rounded Rectangle 6"/>
            <p:cNvSpPr/>
            <p:nvPr/>
          </p:nvSpPr>
          <p:spPr>
            <a:xfrm>
              <a:off x="749449" y="875642"/>
              <a:ext cx="10691167" cy="1547954"/>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1351753"/>
            </a:xfrm>
            <a:prstGeom prst="rect">
              <a:avLst/>
            </a:prstGeom>
          </p:spPr>
          <p:txBody>
            <a:bodyPr wrap="square">
              <a:spAutoFit/>
            </a:bodyPr>
            <a:lstStyle/>
            <a:p>
              <a:pPr algn="just">
                <a:spcBef>
                  <a:spcPts val="600"/>
                </a:spcBef>
              </a:pPr>
              <a:r>
                <a:rPr lang="vi-VN" sz="3400" b="1" dirty="0">
                  <a:latin typeface="Cambria" panose="02040503050406030204" pitchFamily="18" charset="0"/>
                  <a:ea typeface="Cambria" panose="02040503050406030204" pitchFamily="18" charset="0"/>
                </a:rPr>
                <a:t>- Kể tên các loại cây công nghiệp được trồng nhiều ở vùng Tây Nguyên.</a:t>
              </a:r>
            </a:p>
            <a:p>
              <a:pPr algn="just">
                <a:spcBef>
                  <a:spcPts val="600"/>
                </a:spcBef>
              </a:pPr>
              <a:r>
                <a:rPr lang="vi-VN" sz="3400" b="1" dirty="0">
                  <a:latin typeface="Cambria" panose="02040503050406030204" pitchFamily="18" charset="0"/>
                  <a:ea typeface="Cambria" panose="02040503050406030204" pitchFamily="18" charset="0"/>
                </a:rPr>
                <a:t>- Xác định trên lược đồ những nơi trồng nhiều các loại cây đó.</a:t>
              </a:r>
            </a:p>
          </p:txBody>
        </p:sp>
      </p:grpSp>
    </p:spTree>
    <p:extLst>
      <p:ext uri="{BB962C8B-B14F-4D97-AF65-F5344CB8AC3E}">
        <p14:creationId xmlns:p14="http://schemas.microsoft.com/office/powerpoint/2010/main" val="2185497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69482" y="1295589"/>
            <a:ext cx="5926815" cy="4287625"/>
          </a:xfrm>
          <a:prstGeom prst="rect">
            <a:avLst/>
          </a:prstGeom>
        </p:spPr>
      </p:pic>
      <p:sp>
        <p:nvSpPr>
          <p:cNvPr id="5" name="TextBox 4"/>
          <p:cNvSpPr txBox="1"/>
          <p:nvPr/>
        </p:nvSpPr>
        <p:spPr>
          <a:xfrm>
            <a:off x="6401432" y="1672885"/>
            <a:ext cx="5237573" cy="3046988"/>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Tây Nguyên là vùng trồng cây công nghiệp lâu năm lớn nhất nước ta. Các cây trồng chính có giá trị xuất khẩu cao là cà phê, hồ tiêu, cao su, chè,…</a:t>
            </a:r>
          </a:p>
        </p:txBody>
      </p:sp>
    </p:spTree>
    <p:extLst>
      <p:ext uri="{BB962C8B-B14F-4D97-AF65-F5344CB8AC3E}">
        <p14:creationId xmlns:p14="http://schemas.microsoft.com/office/powerpoint/2010/main" val="298173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sp>
        <p:nvSpPr>
          <p:cNvPr id="3" name="TextBox 2"/>
          <p:cNvSpPr txBox="1"/>
          <p:nvPr/>
        </p:nvSpPr>
        <p:spPr>
          <a:xfrm>
            <a:off x="399779" y="1112488"/>
            <a:ext cx="11317603" cy="550920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 Năng lực đặc thù:</a:t>
            </a:r>
          </a:p>
          <a:p>
            <a:pPr algn="just"/>
            <a:r>
              <a:rPr lang="en-US" sz="3200">
                <a:solidFill>
                  <a:srgbClr val="0070C0"/>
                </a:solidFill>
                <a:latin typeface="Cambria" panose="02040503050406030204" pitchFamily="18" charset="0"/>
                <a:ea typeface="Cambria" panose="02040503050406030204" pitchFamily="18" charset="0"/>
              </a:rPr>
              <a:t>- Kể được tên một số dân tộc ở Tây Nguyên</a:t>
            </a:r>
          </a:p>
          <a:p>
            <a:pPr algn="just"/>
            <a:r>
              <a:rPr lang="en-US" sz="3200">
                <a:solidFill>
                  <a:srgbClr val="0070C0"/>
                </a:solidFill>
                <a:latin typeface="Cambria" panose="02040503050406030204" pitchFamily="18" charset="0"/>
                <a:ea typeface="Cambria" panose="02040503050406030204" pitchFamily="18" charset="0"/>
              </a:rPr>
              <a:t>- Sử dụng được lược đồ phân bố dân cư hoặc bảng số liệu so sánh được sự phân bố dân cư ở vùng Tây Nguyên với các vùng </a:t>
            </a:r>
            <a:r>
              <a:rPr lang="en-US" sz="3200" smtClean="0">
                <a:solidFill>
                  <a:srgbClr val="0070C0"/>
                </a:solidFill>
                <a:latin typeface="Cambria" panose="02040503050406030204" pitchFamily="18" charset="0"/>
                <a:ea typeface="Cambria" panose="02040503050406030204" pitchFamily="18" charset="0"/>
              </a:rPr>
              <a:t>khác.</a:t>
            </a:r>
            <a:endParaRPr lang="en-US" sz="3200">
              <a:solidFill>
                <a:srgbClr val="0070C0"/>
              </a:solidFill>
              <a:latin typeface="Cambria" panose="02040503050406030204" pitchFamily="18" charset="0"/>
              <a:ea typeface="Cambria" panose="02040503050406030204" pitchFamily="18" charset="0"/>
            </a:endParaRPr>
          </a:p>
          <a:p>
            <a:pPr algn="just"/>
            <a:r>
              <a:rPr lang="en-US" sz="3200">
                <a:solidFill>
                  <a:srgbClr val="0070C0"/>
                </a:solidFill>
                <a:latin typeface="Cambria" panose="02040503050406030204" pitchFamily="18" charset="0"/>
                <a:ea typeface="Cambria" panose="02040503050406030204" pitchFamily="18" charset="0"/>
              </a:rPr>
              <a:t>- </a:t>
            </a:r>
            <a:r>
              <a:rPr lang="en-US" sz="3200" smtClean="0">
                <a:solidFill>
                  <a:srgbClr val="0070C0"/>
                </a:solidFill>
                <a:latin typeface="Cambria" panose="02040503050406030204" pitchFamily="18" charset="0"/>
                <a:ea typeface="Cambria" panose="02040503050406030204" pitchFamily="18" charset="0"/>
              </a:rPr>
              <a:t>Trình </a:t>
            </a:r>
            <a:r>
              <a:rPr lang="en-US" sz="3200">
                <a:solidFill>
                  <a:srgbClr val="0070C0"/>
                </a:solidFill>
                <a:latin typeface="Cambria" panose="02040503050406030204" pitchFamily="18" charset="0"/>
                <a:ea typeface="Cambria" panose="02040503050406030204" pitchFamily="18" charset="0"/>
              </a:rPr>
              <a:t>bày được một số hoạt động kinh tế chủ yếu của vùng Tây Nguyên (trồng cây công nghiệp</a:t>
            </a:r>
            <a:r>
              <a:rPr lang="en-US" sz="3200" smtClean="0">
                <a:solidFill>
                  <a:srgbClr val="0070C0"/>
                </a:solidFill>
                <a:latin typeface="Cambria" panose="02040503050406030204" pitchFamily="18" charset="0"/>
                <a:ea typeface="Cambria" panose="02040503050406030204" pitchFamily="18" charset="0"/>
              </a:rPr>
              <a:t>).</a:t>
            </a:r>
            <a:endParaRPr lang="en-US" sz="3200">
              <a:solidFill>
                <a:srgbClr val="0070C0"/>
              </a:solidFill>
              <a:latin typeface="Cambria" panose="02040503050406030204" pitchFamily="18" charset="0"/>
              <a:ea typeface="Cambria" panose="02040503050406030204" pitchFamily="18" charset="0"/>
            </a:endParaRPr>
          </a:p>
          <a:p>
            <a:pPr algn="just"/>
            <a:r>
              <a:rPr lang="en-US" sz="3200" b="1">
                <a:solidFill>
                  <a:srgbClr val="0070C0"/>
                </a:solidFill>
                <a:latin typeface="Cambria" panose="02040503050406030204" pitchFamily="18" charset="0"/>
                <a:ea typeface="Cambria" panose="02040503050406030204" pitchFamily="18" charset="0"/>
              </a:rPr>
              <a:t>* Năng lực chung: </a:t>
            </a:r>
            <a:r>
              <a:rPr lang="en-US" sz="3200">
                <a:solidFill>
                  <a:srgbClr val="0070C0"/>
                </a:solidFill>
                <a:latin typeface="Cambria" panose="02040503050406030204" pitchFamily="18" charset="0"/>
                <a:ea typeface="Cambria" panose="02040503050406030204" pitchFamily="18" charset="0"/>
              </a:rPr>
              <a:t>Năng lực nhận thức khoa học, năng lực sử dụng bảng thống kê số liệu, năng lực tự học, tự chủ, năng lực giao tiếp và hợp tác.</a:t>
            </a:r>
          </a:p>
          <a:p>
            <a:pPr algn="just"/>
            <a:r>
              <a:rPr lang="en-US" sz="3200" b="1">
                <a:solidFill>
                  <a:srgbClr val="0070C0"/>
                </a:solidFill>
                <a:latin typeface="Cambria" panose="02040503050406030204" pitchFamily="18" charset="0"/>
                <a:ea typeface="Cambria" panose="02040503050406030204" pitchFamily="18" charset="0"/>
              </a:rPr>
              <a:t>* Phẩm chất: </a:t>
            </a:r>
            <a:r>
              <a:rPr lang="en-US" sz="3200">
                <a:solidFill>
                  <a:srgbClr val="0070C0"/>
                </a:solidFill>
                <a:latin typeface="Cambria" panose="02040503050406030204" pitchFamily="18" charset="0"/>
                <a:ea typeface="Cambria" panose="02040503050406030204" pitchFamily="18" charset="0"/>
              </a:rPr>
              <a:t>nhân ái, chăm chỉ.</a:t>
            </a:r>
          </a:p>
        </p:txBody>
      </p:sp>
    </p:spTree>
    <p:extLst>
      <p:ext uri="{BB962C8B-B14F-4D97-AF65-F5344CB8AC3E}">
        <p14:creationId xmlns:p14="http://schemas.microsoft.com/office/powerpoint/2010/main" val="2677934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249" y="489172"/>
            <a:ext cx="10725496" cy="1418005"/>
            <a:chOff x="891092" y="916590"/>
            <a:chExt cx="10531413" cy="2712573"/>
          </a:xfrm>
        </p:grpSpPr>
        <p:sp>
          <p:nvSpPr>
            <p:cNvPr id="3" name="Rounded Rectangle 2"/>
            <p:cNvSpPr/>
            <p:nvPr/>
          </p:nvSpPr>
          <p:spPr>
            <a:xfrm>
              <a:off x="891092" y="916590"/>
              <a:ext cx="10531413" cy="2712573"/>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1071399"/>
              <a:ext cx="10257401" cy="2296170"/>
            </a:xfrm>
            <a:prstGeom prst="rect">
              <a:avLst/>
            </a:prstGeom>
          </p:spPr>
          <p:txBody>
            <a:bodyPr wrap="square">
              <a:spAutoFit/>
            </a:bodyPr>
            <a:lstStyle/>
            <a:p>
              <a:pPr algn="just">
                <a:spcBef>
                  <a:spcPts val="600"/>
                </a:spcBef>
              </a:pPr>
              <a:r>
                <a:rPr lang="en-US" sz="3600" b="1" dirty="0">
                  <a:latin typeface="Cambria" panose="02040503050406030204" pitchFamily="18" charset="0"/>
                  <a:ea typeface="Cambria" panose="02040503050406030204" pitchFamily="18" charset="0"/>
                </a:rPr>
                <a:t>C</a:t>
              </a:r>
              <a:r>
                <a:rPr lang="vi-VN" sz="3600" b="1" dirty="0" smtClean="0">
                  <a:latin typeface="Cambria" panose="02040503050406030204" pitchFamily="18" charset="0"/>
                  <a:ea typeface="Cambria" panose="02040503050406030204" pitchFamily="18" charset="0"/>
                </a:rPr>
                <a:t>ác </a:t>
              </a:r>
              <a:r>
                <a:rPr lang="vi-VN" sz="3600" b="1" dirty="0">
                  <a:latin typeface="Cambria" panose="02040503050406030204" pitchFamily="18" charset="0"/>
                  <a:ea typeface="Cambria" panose="02040503050406030204" pitchFamily="18" charset="0"/>
                </a:rPr>
                <a:t>loại cây công nghiệp được trồng nhiều ở vùng Tây </a:t>
              </a:r>
              <a:r>
                <a:rPr lang="vi-VN" sz="3600" b="1" dirty="0" smtClean="0">
                  <a:latin typeface="Cambria" panose="02040503050406030204" pitchFamily="18" charset="0"/>
                  <a:ea typeface="Cambria" panose="02040503050406030204" pitchFamily="18" charset="0"/>
                </a:rPr>
                <a:t>Nguyên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là</a:t>
              </a:r>
              <a:r>
                <a:rPr lang="en-US" sz="3600" b="1" dirty="0" smtClean="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652249" y="2264228"/>
            <a:ext cx="4876800" cy="350520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167527" y="2264228"/>
            <a:ext cx="5257801" cy="3505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181497" y="5891348"/>
            <a:ext cx="2116182" cy="707886"/>
          </a:xfrm>
          <a:prstGeom prst="rect">
            <a:avLst/>
          </a:prstGeom>
          <a:noFill/>
        </p:spPr>
        <p:txBody>
          <a:bodyPr wrap="square" rtlCol="0">
            <a:spAutoFit/>
          </a:bodyPr>
          <a:lstStyle/>
          <a:p>
            <a:r>
              <a:rPr lang="en-US" sz="4000" b="1" dirty="0" err="1" smtClean="0">
                <a:latin typeface="Cambria" panose="02040503050406030204" pitchFamily="18" charset="0"/>
                <a:ea typeface="Cambria" panose="02040503050406030204" pitchFamily="18" charset="0"/>
              </a:rPr>
              <a:t>Cà</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phê</a:t>
            </a:r>
            <a:endParaRPr lang="en-US" sz="4000" b="1" dirty="0">
              <a:latin typeface="Cambria" panose="02040503050406030204" pitchFamily="18" charset="0"/>
              <a:ea typeface="Cambria" panose="02040503050406030204" pitchFamily="18" charset="0"/>
            </a:endParaRPr>
          </a:p>
        </p:txBody>
      </p:sp>
      <p:sp>
        <p:nvSpPr>
          <p:cNvPr id="8" name="TextBox 7"/>
          <p:cNvSpPr txBox="1"/>
          <p:nvPr/>
        </p:nvSpPr>
        <p:spPr>
          <a:xfrm>
            <a:off x="8029303" y="5891348"/>
            <a:ext cx="2116182" cy="707886"/>
          </a:xfrm>
          <a:prstGeom prst="rect">
            <a:avLst/>
          </a:prstGeom>
          <a:noFill/>
        </p:spPr>
        <p:txBody>
          <a:bodyPr wrap="square" rtlCol="0">
            <a:spAutoFit/>
          </a:bodyPr>
          <a:lstStyle/>
          <a:p>
            <a:r>
              <a:rPr lang="en-US" sz="4000" b="1" smtClean="0">
                <a:latin typeface="Cambria" panose="02040503050406030204" pitchFamily="18" charset="0"/>
                <a:ea typeface="Cambria" panose="02040503050406030204" pitchFamily="18" charset="0"/>
              </a:rPr>
              <a:t>Hồ tiêu</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3562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2249" y="489172"/>
            <a:ext cx="10725496" cy="1418005"/>
            <a:chOff x="891092" y="916590"/>
            <a:chExt cx="10531413" cy="2712573"/>
          </a:xfrm>
        </p:grpSpPr>
        <p:sp>
          <p:nvSpPr>
            <p:cNvPr id="3" name="Rounded Rectangle 2"/>
            <p:cNvSpPr/>
            <p:nvPr/>
          </p:nvSpPr>
          <p:spPr>
            <a:xfrm>
              <a:off x="891092" y="916590"/>
              <a:ext cx="10531413" cy="2712573"/>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1071399"/>
              <a:ext cx="10257401" cy="2296170"/>
            </a:xfrm>
            <a:prstGeom prst="rect">
              <a:avLst/>
            </a:prstGeom>
          </p:spPr>
          <p:txBody>
            <a:bodyPr wrap="square">
              <a:spAutoFit/>
            </a:bodyPr>
            <a:lstStyle/>
            <a:p>
              <a:pPr algn="just">
                <a:spcBef>
                  <a:spcPts val="600"/>
                </a:spcBef>
              </a:pPr>
              <a:r>
                <a:rPr lang="en-US" sz="3600" b="1" dirty="0">
                  <a:latin typeface="Cambria" panose="02040503050406030204" pitchFamily="18" charset="0"/>
                  <a:ea typeface="Cambria" panose="02040503050406030204" pitchFamily="18" charset="0"/>
                </a:rPr>
                <a:t>C</a:t>
              </a:r>
              <a:r>
                <a:rPr lang="vi-VN" sz="3600" b="1" dirty="0" smtClean="0">
                  <a:latin typeface="Cambria" panose="02040503050406030204" pitchFamily="18" charset="0"/>
                  <a:ea typeface="Cambria" panose="02040503050406030204" pitchFamily="18" charset="0"/>
                </a:rPr>
                <a:t>ác </a:t>
              </a:r>
              <a:r>
                <a:rPr lang="vi-VN" sz="3600" b="1" dirty="0">
                  <a:latin typeface="Cambria" panose="02040503050406030204" pitchFamily="18" charset="0"/>
                  <a:ea typeface="Cambria" panose="02040503050406030204" pitchFamily="18" charset="0"/>
                </a:rPr>
                <a:t>loại cây công nghiệp được trồng nhiều ở vùng Tây </a:t>
              </a:r>
              <a:r>
                <a:rPr lang="vi-VN" sz="3600" b="1" dirty="0" smtClean="0">
                  <a:latin typeface="Cambria" panose="02040503050406030204" pitchFamily="18" charset="0"/>
                  <a:ea typeface="Cambria" panose="02040503050406030204" pitchFamily="18" charset="0"/>
                </a:rPr>
                <a:t>Nguyên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là</a:t>
              </a:r>
              <a:r>
                <a:rPr lang="en-US" sz="3600" b="1" dirty="0" smtClean="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sp>
        <p:nvSpPr>
          <p:cNvPr id="7" name="TextBox 6"/>
          <p:cNvSpPr txBox="1"/>
          <p:nvPr/>
        </p:nvSpPr>
        <p:spPr>
          <a:xfrm>
            <a:off x="2181497" y="5891348"/>
            <a:ext cx="2116182" cy="707886"/>
          </a:xfrm>
          <a:prstGeom prst="rect">
            <a:avLst/>
          </a:prstGeom>
          <a:noFill/>
        </p:spPr>
        <p:txBody>
          <a:bodyPr wrap="square" rtlCol="0">
            <a:spAutoFit/>
          </a:bodyPr>
          <a:lstStyle/>
          <a:p>
            <a:r>
              <a:rPr lang="en-US" sz="4000" b="1" dirty="0" smtClean="0">
                <a:latin typeface="Cambria" panose="02040503050406030204" pitchFamily="18" charset="0"/>
                <a:ea typeface="Cambria" panose="02040503050406030204" pitchFamily="18" charset="0"/>
              </a:rPr>
              <a:t>Cao </a:t>
            </a:r>
            <a:r>
              <a:rPr lang="en-US" sz="4000" b="1" dirty="0" err="1" smtClean="0">
                <a:latin typeface="Cambria" panose="02040503050406030204" pitchFamily="18" charset="0"/>
                <a:ea typeface="Cambria" panose="02040503050406030204" pitchFamily="18" charset="0"/>
              </a:rPr>
              <a:t>su</a:t>
            </a:r>
            <a:endParaRPr lang="en-US" sz="4000" b="1" dirty="0">
              <a:latin typeface="Cambria" panose="02040503050406030204" pitchFamily="18" charset="0"/>
              <a:ea typeface="Cambria" panose="02040503050406030204" pitchFamily="18" charset="0"/>
            </a:endParaRPr>
          </a:p>
        </p:txBody>
      </p:sp>
      <p:sp>
        <p:nvSpPr>
          <p:cNvPr id="8" name="TextBox 7"/>
          <p:cNvSpPr txBox="1"/>
          <p:nvPr/>
        </p:nvSpPr>
        <p:spPr>
          <a:xfrm>
            <a:off x="8316684" y="5918368"/>
            <a:ext cx="2116182" cy="707886"/>
          </a:xfrm>
          <a:prstGeom prst="rect">
            <a:avLst/>
          </a:prstGeom>
          <a:noFill/>
        </p:spPr>
        <p:txBody>
          <a:bodyPr wrap="square" rtlCol="0">
            <a:spAutoFit/>
          </a:bodyPr>
          <a:lstStyle/>
          <a:p>
            <a:r>
              <a:rPr lang="en-US" sz="4000" b="1" smtClean="0">
                <a:latin typeface="Cambria" panose="02040503050406030204" pitchFamily="18" charset="0"/>
                <a:ea typeface="Cambria" panose="02040503050406030204" pitchFamily="18" charset="0"/>
              </a:rPr>
              <a:t>Chè </a:t>
            </a:r>
            <a:endParaRPr lang="en-US" sz="4000" b="1">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440948" y="2184183"/>
            <a:ext cx="5597279" cy="3734185"/>
          </a:xfrm>
          <a:prstGeom prst="rect">
            <a:avLst/>
          </a:prstGeom>
        </p:spPr>
      </p:pic>
      <p:pic>
        <p:nvPicPr>
          <p:cNvPr id="10" name="Picture 9"/>
          <p:cNvPicPr>
            <a:picLocks noChangeAspect="1"/>
          </p:cNvPicPr>
          <p:nvPr/>
        </p:nvPicPr>
        <p:blipFill>
          <a:blip r:embed="rId3"/>
          <a:stretch>
            <a:fillRect/>
          </a:stretch>
        </p:blipFill>
        <p:spPr>
          <a:xfrm>
            <a:off x="6334396" y="2313981"/>
            <a:ext cx="5505995" cy="3474587"/>
          </a:xfrm>
          <a:prstGeom prst="rect">
            <a:avLst/>
          </a:prstGeom>
        </p:spPr>
      </p:pic>
    </p:spTree>
    <p:extLst>
      <p:ext uri="{BB962C8B-B14F-4D97-AF65-F5344CB8AC3E}">
        <p14:creationId xmlns:p14="http://schemas.microsoft.com/office/powerpoint/2010/main" val="413975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066" y="283352"/>
            <a:ext cx="4673522" cy="6274202"/>
          </a:xfrm>
          <a:prstGeom prst="rect">
            <a:avLst/>
          </a:prstGeom>
        </p:spPr>
      </p:pic>
      <p:grpSp>
        <p:nvGrpSpPr>
          <p:cNvPr id="4" name="Group 3"/>
          <p:cNvGrpSpPr/>
          <p:nvPr/>
        </p:nvGrpSpPr>
        <p:grpSpPr>
          <a:xfrm>
            <a:off x="4898572" y="315323"/>
            <a:ext cx="6831875" cy="1239157"/>
            <a:chOff x="891092" y="916590"/>
            <a:chExt cx="10981467" cy="2370447"/>
          </a:xfrm>
        </p:grpSpPr>
        <p:sp>
          <p:nvSpPr>
            <p:cNvPr id="5" name="Rounded Rectangle 4"/>
            <p:cNvSpPr/>
            <p:nvPr/>
          </p:nvSpPr>
          <p:spPr>
            <a:xfrm>
              <a:off x="891092" y="916590"/>
              <a:ext cx="10981465" cy="2370447"/>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91094" y="1071399"/>
              <a:ext cx="10981465" cy="2001789"/>
            </a:xfrm>
            <a:prstGeom prst="rect">
              <a:avLst/>
            </a:prstGeom>
          </p:spPr>
          <p:txBody>
            <a:bodyPr wrap="square">
              <a:spAutoFit/>
            </a:bodyPr>
            <a:lstStyle/>
            <a:p>
              <a:pPr algn="just" defTabSz="609585">
                <a:spcBef>
                  <a:spcPct val="50000"/>
                </a:spcBef>
              </a:pPr>
              <a:r>
                <a:rPr lang="vi-VN" sz="3100" b="1" dirty="0" smtClean="0">
                  <a:latin typeface="Cambria" panose="02040503050406030204" pitchFamily="18" charset="0"/>
                  <a:ea typeface="Cambria" panose="02040503050406030204" pitchFamily="18" charset="0"/>
                </a:rPr>
                <a:t>Xác </a:t>
              </a:r>
              <a:r>
                <a:rPr lang="vi-VN" sz="3100" b="1" dirty="0">
                  <a:latin typeface="Cambria" panose="02040503050406030204" pitchFamily="18" charset="0"/>
                  <a:ea typeface="Cambria" panose="02040503050406030204" pitchFamily="18" charset="0"/>
                </a:rPr>
                <a:t>định trên lược đồ những nơi trồng nhiều các loại cây </a:t>
              </a:r>
              <a:r>
                <a:rPr lang="en-US" sz="3100" b="1" dirty="0" err="1" smtClean="0">
                  <a:latin typeface="Cambria" panose="02040503050406030204" pitchFamily="18" charset="0"/>
                  <a:ea typeface="Cambria" panose="02040503050406030204" pitchFamily="18" charset="0"/>
                </a:rPr>
                <a:t>công</a:t>
              </a:r>
              <a:r>
                <a:rPr lang="en-US" sz="3100" b="1" dirty="0" smtClean="0">
                  <a:latin typeface="Cambria" panose="02040503050406030204" pitchFamily="18" charset="0"/>
                  <a:ea typeface="Cambria" panose="02040503050406030204" pitchFamily="18" charset="0"/>
                </a:rPr>
                <a:t> </a:t>
              </a:r>
              <a:r>
                <a:rPr lang="en-US" sz="3100" b="1" dirty="0" err="1" smtClean="0">
                  <a:latin typeface="Cambria" panose="02040503050406030204" pitchFamily="18" charset="0"/>
                  <a:ea typeface="Cambria" panose="02040503050406030204" pitchFamily="18" charset="0"/>
                </a:rPr>
                <a:t>nghiệp</a:t>
              </a:r>
              <a:r>
                <a:rPr lang="vi-VN" sz="3100" b="1" dirty="0" smtClean="0">
                  <a:latin typeface="Cambria" panose="02040503050406030204" pitchFamily="18" charset="0"/>
                  <a:ea typeface="Cambria" panose="02040503050406030204" pitchFamily="18" charset="0"/>
                </a:rPr>
                <a:t>.</a:t>
              </a:r>
              <a:endParaRPr lang="vi-VN" sz="3100" b="1" dirty="0">
                <a:latin typeface="Cambria" panose="02040503050406030204" pitchFamily="18" charset="0"/>
                <a:ea typeface="Cambria" panose="02040503050406030204" pitchFamily="18" charset="0"/>
              </a:endParaRPr>
            </a:p>
          </p:txBody>
        </p:sp>
      </p:grpSp>
      <p:sp>
        <p:nvSpPr>
          <p:cNvPr id="7" name="TextBox 6"/>
          <p:cNvSpPr txBox="1"/>
          <p:nvPr/>
        </p:nvSpPr>
        <p:spPr>
          <a:xfrm>
            <a:off x="4898572" y="1828800"/>
            <a:ext cx="6884126" cy="3539430"/>
          </a:xfrm>
          <a:prstGeom prst="rect">
            <a:avLst/>
          </a:prstGeom>
          <a:noFill/>
        </p:spPr>
        <p:txBody>
          <a:bodyPr wrap="square" rtlCol="0">
            <a:spAutoFit/>
          </a:bodyPr>
          <a:lstStyle/>
          <a:p>
            <a:pPr algn="just"/>
            <a:r>
              <a:rPr lang="pt-BR" sz="3200" b="1" dirty="0">
                <a:solidFill>
                  <a:srgbClr val="00B0F0"/>
                </a:solidFill>
                <a:latin typeface="Cambria" panose="02040503050406030204" pitchFamily="18" charset="0"/>
                <a:ea typeface="Cambria" panose="02040503050406030204" pitchFamily="18" charset="0"/>
              </a:rPr>
              <a:t>Phân bố:</a:t>
            </a:r>
            <a:endParaRPr lang="en-US" sz="3200" b="1" dirty="0">
              <a:solidFill>
                <a:srgbClr val="00B0F0"/>
              </a:solidFill>
              <a:latin typeface="Cambria" panose="02040503050406030204" pitchFamily="18" charset="0"/>
              <a:ea typeface="Cambria" panose="02040503050406030204" pitchFamily="18" charset="0"/>
            </a:endParaRPr>
          </a:p>
          <a:p>
            <a:pPr algn="just"/>
            <a:r>
              <a:rPr lang="pt-BR" sz="3200" b="1" dirty="0">
                <a:latin typeface="Cambria" panose="02040503050406030204" pitchFamily="18" charset="0"/>
                <a:ea typeface="Cambria" panose="02040503050406030204" pitchFamily="18" charset="0"/>
              </a:rPr>
              <a:t>- Cà </a:t>
            </a:r>
            <a:r>
              <a:rPr lang="pt-BR" sz="3200" b="1" dirty="0" smtClean="0">
                <a:latin typeface="Cambria" panose="02040503050406030204" pitchFamily="18" charset="0"/>
                <a:ea typeface="Cambria" panose="02040503050406030204" pitchFamily="18" charset="0"/>
              </a:rPr>
              <a:t>phê: </a:t>
            </a:r>
            <a:r>
              <a:rPr lang="pt-BR" sz="3200" dirty="0">
                <a:latin typeface="Cambria" panose="02040503050406030204" pitchFamily="18" charset="0"/>
                <a:ea typeface="Cambria" panose="02040503050406030204" pitchFamily="18" charset="0"/>
              </a:rPr>
              <a:t>tất cả các tỉnh trong vùng</a:t>
            </a:r>
            <a:endParaRPr lang="en-US" sz="3200" dirty="0">
              <a:latin typeface="Cambria" panose="02040503050406030204" pitchFamily="18" charset="0"/>
              <a:ea typeface="Cambria" panose="02040503050406030204" pitchFamily="18" charset="0"/>
            </a:endParaRPr>
          </a:p>
          <a:p>
            <a:pPr algn="just"/>
            <a:r>
              <a:rPr lang="pt-BR" sz="3200" b="1" dirty="0" smtClean="0">
                <a:latin typeface="Cambria" panose="02040503050406030204" pitchFamily="18" charset="0"/>
                <a:ea typeface="Cambria" panose="02040503050406030204" pitchFamily="18" charset="0"/>
              </a:rPr>
              <a:t>- Điều: </a:t>
            </a:r>
            <a:r>
              <a:rPr lang="pt-BR" sz="3200" dirty="0" smtClean="0">
                <a:latin typeface="Cambria" panose="02040503050406030204" pitchFamily="18" charset="0"/>
                <a:ea typeface="Cambria" panose="02040503050406030204" pitchFamily="18" charset="0"/>
              </a:rPr>
              <a:t>Gia Lai, Đăk Lăk, Đăk Nông, Lâm Đồng.</a:t>
            </a:r>
            <a:endParaRPr lang="en-US" sz="3200" dirty="0" smtClean="0">
              <a:latin typeface="Cambria" panose="02040503050406030204" pitchFamily="18" charset="0"/>
              <a:ea typeface="Cambria" panose="02040503050406030204" pitchFamily="18" charset="0"/>
            </a:endParaRPr>
          </a:p>
          <a:p>
            <a:pPr algn="just"/>
            <a:r>
              <a:rPr lang="pt-BR" sz="3200" b="1" dirty="0" smtClean="0">
                <a:latin typeface="Cambria" panose="02040503050406030204" pitchFamily="18" charset="0"/>
                <a:ea typeface="Cambria" panose="02040503050406030204" pitchFamily="18" charset="0"/>
              </a:rPr>
              <a:t>- </a:t>
            </a:r>
            <a:r>
              <a:rPr lang="pt-BR" sz="3200" b="1" dirty="0">
                <a:latin typeface="Cambria" panose="02040503050406030204" pitchFamily="18" charset="0"/>
                <a:ea typeface="Cambria" panose="02040503050406030204" pitchFamily="18" charset="0"/>
              </a:rPr>
              <a:t>Hồ tiêu: </a:t>
            </a:r>
            <a:r>
              <a:rPr lang="pt-BR" sz="3200" dirty="0">
                <a:latin typeface="Cambria" panose="02040503050406030204" pitchFamily="18" charset="0"/>
                <a:ea typeface="Cambria" panose="02040503050406030204" pitchFamily="18" charset="0"/>
              </a:rPr>
              <a:t>Gia Lai, Đăk lăk, Đăk Nông</a:t>
            </a:r>
            <a:endParaRPr lang="en-US" sz="3200" dirty="0">
              <a:latin typeface="Cambria" panose="02040503050406030204" pitchFamily="18" charset="0"/>
              <a:ea typeface="Cambria" panose="02040503050406030204" pitchFamily="18" charset="0"/>
            </a:endParaRPr>
          </a:p>
          <a:p>
            <a:pPr algn="just"/>
            <a:r>
              <a:rPr lang="pt-BR" sz="3200" b="1" dirty="0">
                <a:latin typeface="Cambria" panose="02040503050406030204" pitchFamily="18" charset="0"/>
                <a:ea typeface="Cambria" panose="02040503050406030204" pitchFamily="18" charset="0"/>
              </a:rPr>
              <a:t>- Chè: </a:t>
            </a:r>
            <a:r>
              <a:rPr lang="pt-BR" sz="3200" dirty="0">
                <a:latin typeface="Cambria" panose="02040503050406030204" pitchFamily="18" charset="0"/>
                <a:ea typeface="Cambria" panose="02040503050406030204" pitchFamily="18" charset="0"/>
              </a:rPr>
              <a:t>Gia Lai, Lâm Đồng</a:t>
            </a:r>
            <a:endParaRPr lang="en-US" sz="3200" dirty="0">
              <a:latin typeface="Cambria" panose="02040503050406030204" pitchFamily="18" charset="0"/>
              <a:ea typeface="Cambria" panose="02040503050406030204" pitchFamily="18" charset="0"/>
            </a:endParaRPr>
          </a:p>
          <a:p>
            <a:pPr algn="just"/>
            <a:r>
              <a:rPr lang="pt-BR" sz="3200" b="1" dirty="0">
                <a:latin typeface="Cambria" panose="02040503050406030204" pitchFamily="18" charset="0"/>
                <a:ea typeface="Cambria" panose="02040503050406030204" pitchFamily="18" charset="0"/>
              </a:rPr>
              <a:t>- Cao su: </a:t>
            </a:r>
            <a:r>
              <a:rPr lang="pt-BR" sz="3200" dirty="0">
                <a:latin typeface="Cambria" panose="02040503050406030204" pitchFamily="18" charset="0"/>
                <a:ea typeface="Cambria" panose="02040503050406030204" pitchFamily="18" charset="0"/>
              </a:rPr>
              <a:t>Kon Tum, Gia Lai, Đăk </a:t>
            </a:r>
            <a:r>
              <a:rPr lang="pt-BR" sz="3200" dirty="0" smtClean="0">
                <a:latin typeface="Cambria" panose="02040503050406030204" pitchFamily="18" charset="0"/>
                <a:ea typeface="Cambria" panose="02040503050406030204" pitchFamily="18" charset="0"/>
              </a:rPr>
              <a:t>Lăk</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518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18328" y="953125"/>
            <a:ext cx="4712616" cy="1524132"/>
          </a:xfrm>
          <a:prstGeom prst="rect">
            <a:avLst/>
          </a:prstGeom>
        </p:spPr>
      </p:pic>
      <p:grpSp>
        <p:nvGrpSpPr>
          <p:cNvPr id="7" name="Group 6"/>
          <p:cNvGrpSpPr/>
          <p:nvPr/>
        </p:nvGrpSpPr>
        <p:grpSpPr>
          <a:xfrm>
            <a:off x="858906" y="2385422"/>
            <a:ext cx="10231460" cy="3037478"/>
            <a:chOff x="858906" y="1750422"/>
            <a:chExt cx="10231460" cy="3037478"/>
          </a:xfrm>
        </p:grpSpPr>
        <p:sp>
          <p:nvSpPr>
            <p:cNvPr id="2" name="圆角矩形 53"/>
            <p:cNvSpPr/>
            <p:nvPr/>
          </p:nvSpPr>
          <p:spPr>
            <a:xfrm>
              <a:off x="858906" y="1750422"/>
              <a:ext cx="10231460" cy="303747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TextBox 5"/>
            <p:cNvSpPr txBox="1"/>
            <p:nvPr/>
          </p:nvSpPr>
          <p:spPr>
            <a:xfrm>
              <a:off x="1054100" y="2037806"/>
              <a:ext cx="9918700" cy="2554545"/>
            </a:xfrm>
            <a:prstGeom prst="rect">
              <a:avLst/>
            </a:prstGeom>
            <a:noFill/>
          </p:spPr>
          <p:txBody>
            <a:bodyPr wrap="square" rtlCol="0">
              <a:spAutoFit/>
            </a:bodyPr>
            <a:lstStyle/>
            <a:p>
              <a:pPr lvl="0" algn="just"/>
              <a:r>
                <a:rPr lang="pt-BR" sz="4000" b="1" dirty="0">
                  <a:solidFill>
                    <a:srgbClr val="002060"/>
                  </a:solidFill>
                  <a:latin typeface="Cambria" panose="02040503050406030204" pitchFamily="18" charset="0"/>
                  <a:ea typeface="Cambria" panose="02040503050406030204" pitchFamily="18" charset="0"/>
                </a:rPr>
                <a:t>Tây Nguyên là vùng trồng cây công nghiệp lâu năm nhất nước ta. Các cây có giá trị xuất khẩu cao là: cao su, cà phê, hồ tiêu, điều, chè.</a:t>
              </a:r>
              <a:endParaRPr kumimoji="0" lang="en-US" sz="60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302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33692" y="208581"/>
            <a:ext cx="10100176" cy="6508493"/>
            <a:chOff x="921951" y="0"/>
            <a:chExt cx="10100176" cy="6508493"/>
          </a:xfrm>
        </p:grpSpPr>
        <p:pic>
          <p:nvPicPr>
            <p:cNvPr id="14"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15" name="Picture 14"/>
            <p:cNvPicPr>
              <a:picLocks noChangeAspect="1"/>
            </p:cNvPicPr>
            <p:nvPr/>
          </p:nvPicPr>
          <p:blipFill>
            <a:blip r:embed="rId3"/>
            <a:stretch>
              <a:fillRect/>
            </a:stretch>
          </p:blipFill>
          <p:spPr>
            <a:xfrm>
              <a:off x="4558816" y="1431384"/>
              <a:ext cx="3426249" cy="1822862"/>
            </a:xfrm>
            <a:prstGeom prst="rect">
              <a:avLst/>
            </a:prstGeom>
          </p:spPr>
        </p:pic>
        <p:pic>
          <p:nvPicPr>
            <p:cNvPr id="16" name="Picture 15"/>
            <p:cNvPicPr>
              <a:picLocks noChangeAspect="1"/>
            </p:cNvPicPr>
            <p:nvPr/>
          </p:nvPicPr>
          <p:blipFill>
            <a:blip r:embed="rId4"/>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955982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75016" y="1503583"/>
            <a:ext cx="9730059" cy="4895512"/>
          </a:xfrm>
          <a:prstGeom prst="rect">
            <a:avLst/>
          </a:prstGeom>
        </p:spPr>
      </p:pic>
    </p:spTree>
    <p:extLst>
      <p:ext uri="{BB962C8B-B14F-4D97-AF65-F5344CB8AC3E}">
        <p14:creationId xmlns:p14="http://schemas.microsoft.com/office/powerpoint/2010/main" val="1547139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11222D-685D-449E-C1D5-8215B6856909}"/>
              </a:ext>
            </a:extLst>
          </p:cNvPr>
          <p:cNvPicPr>
            <a:picLocks noChangeAspect="1"/>
          </p:cNvPicPr>
          <p:nvPr/>
        </p:nvPicPr>
        <p:blipFill>
          <a:blip r:embed="rId2"/>
          <a:stretch>
            <a:fillRect/>
          </a:stretch>
        </p:blipFill>
        <p:spPr>
          <a:xfrm>
            <a:off x="1073347" y="1502229"/>
            <a:ext cx="9841601" cy="3422079"/>
          </a:xfrm>
          <a:prstGeom prst="rect">
            <a:avLst/>
          </a:prstGeom>
        </p:spPr>
      </p:pic>
    </p:spTree>
    <p:extLst>
      <p:ext uri="{BB962C8B-B14F-4D97-AF65-F5344CB8AC3E}">
        <p14:creationId xmlns:p14="http://schemas.microsoft.com/office/powerpoint/2010/main" val="3503163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807" y="338116"/>
            <a:ext cx="11438552" cy="1077218"/>
            <a:chOff x="765435" y="916590"/>
            <a:chExt cx="10531413" cy="2060665"/>
          </a:xfrm>
        </p:grpSpPr>
        <p:sp>
          <p:nvSpPr>
            <p:cNvPr id="3" name="Rounded Rectangle 2"/>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5435" y="916590"/>
              <a:ext cx="10437640" cy="2060665"/>
            </a:xfrm>
            <a:prstGeom prst="rect">
              <a:avLst/>
            </a:prstGeom>
          </p:spPr>
          <p:txBody>
            <a:bodyPr wrap="square">
              <a:spAutoFit/>
            </a:bodyPr>
            <a:lstStyle/>
            <a:p>
              <a:pPr algn="just" defTabSz="609585">
                <a:spcBef>
                  <a:spcPct val="50000"/>
                </a:spcBef>
              </a:pPr>
              <a:r>
                <a:rPr lang="en-US" sz="3200" b="1" smtClean="0">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Dựa vào các hình 1, 2, em hãy cho biết một số hoạt động kinh tế chủ yếu ở vùng Tây Nguyên.</a:t>
              </a:r>
              <a:endParaRPr lang="en-US" sz="88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58" y="2046690"/>
            <a:ext cx="10058400" cy="4091321"/>
          </a:xfrm>
          <a:prstGeom prst="rect">
            <a:avLst/>
          </a:prstGeom>
        </p:spPr>
      </p:pic>
    </p:spTree>
    <p:extLst>
      <p:ext uri="{BB962C8B-B14F-4D97-AF65-F5344CB8AC3E}">
        <p14:creationId xmlns:p14="http://schemas.microsoft.com/office/powerpoint/2010/main" val="3318644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807" y="338116"/>
            <a:ext cx="11438552" cy="1077218"/>
            <a:chOff x="765435" y="916590"/>
            <a:chExt cx="10531413" cy="2060665"/>
          </a:xfrm>
        </p:grpSpPr>
        <p:sp>
          <p:nvSpPr>
            <p:cNvPr id="3" name="Rounded Rectangle 2"/>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5435" y="1291423"/>
              <a:ext cx="10437640" cy="1177523"/>
            </a:xfrm>
            <a:prstGeom prst="rect">
              <a:avLst/>
            </a:prstGeom>
          </p:spPr>
          <p:txBody>
            <a:bodyPr wrap="square">
              <a:spAutoFit/>
            </a:bodyPr>
            <a:lstStyle/>
            <a:p>
              <a:pPr algn="ctr" defTabSz="609585">
                <a:spcBef>
                  <a:spcPct val="50000"/>
                </a:spcBef>
              </a:pPr>
              <a:r>
                <a:rPr lang="en-US" sz="3400" b="1">
                  <a:latin typeface="Cambria" panose="02040503050406030204" pitchFamily="18" charset="0"/>
                  <a:ea typeface="Cambria" panose="02040503050406030204" pitchFamily="18" charset="0"/>
                </a:rPr>
                <a:t>M</a:t>
              </a:r>
              <a:r>
                <a:rPr lang="en-US" sz="3400" b="1" smtClean="0">
                  <a:latin typeface="Cambria" panose="02040503050406030204" pitchFamily="18" charset="0"/>
                  <a:ea typeface="Cambria" panose="02040503050406030204" pitchFamily="18" charset="0"/>
                </a:rPr>
                <a:t>ột </a:t>
              </a:r>
              <a:r>
                <a:rPr lang="en-US" sz="3400" b="1">
                  <a:latin typeface="Cambria" panose="02040503050406030204" pitchFamily="18" charset="0"/>
                  <a:ea typeface="Cambria" panose="02040503050406030204" pitchFamily="18" charset="0"/>
                </a:rPr>
                <a:t>số hoạt động kinh tế chủ yếu ở vùng Tây </a:t>
              </a:r>
              <a:r>
                <a:rPr lang="en-US" sz="3400" b="1" smtClean="0">
                  <a:latin typeface="Cambria" panose="02040503050406030204" pitchFamily="18" charset="0"/>
                  <a:ea typeface="Cambria" panose="02040503050406030204" pitchFamily="18" charset="0"/>
                </a:rPr>
                <a:t>Nguyên là:</a:t>
              </a:r>
              <a:endParaRPr lang="en-US" sz="3400" b="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sp>
        <p:nvSpPr>
          <p:cNvPr id="5" name="TextBox 4"/>
          <p:cNvSpPr txBox="1"/>
          <p:nvPr/>
        </p:nvSpPr>
        <p:spPr>
          <a:xfrm>
            <a:off x="522515" y="1624342"/>
            <a:ext cx="10802982" cy="1569660"/>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rPr>
              <a:t>+ Trồng cây công nghiệp (cao su, cà phê, hồ tiêu,…).</a:t>
            </a:r>
          </a:p>
          <a:p>
            <a:r>
              <a:rPr lang="en-US" sz="3200">
                <a:latin typeface="Cambria" panose="02040503050406030204" pitchFamily="18" charset="0"/>
                <a:ea typeface="Cambria" panose="02040503050406030204" pitchFamily="18" charset="0"/>
              </a:rPr>
              <a:t>+ Xây dựng các nhà máy thủy điện.</a:t>
            </a:r>
          </a:p>
          <a:p>
            <a:r>
              <a:rPr lang="en-US" sz="3200">
                <a:latin typeface="Cambria" panose="02040503050406030204" pitchFamily="18" charset="0"/>
                <a:ea typeface="Cambria" panose="02040503050406030204" pitchFamily="18" charset="0"/>
              </a:rPr>
              <a:t>+ Chăn nuôi gia súc</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6807" y="3997233"/>
            <a:ext cx="3610247" cy="24068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t="6064"/>
          <a:stretch/>
        </p:blipFill>
        <p:spPr>
          <a:xfrm>
            <a:off x="4221083" y="3997234"/>
            <a:ext cx="3810000" cy="240683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8325297" y="3997233"/>
            <a:ext cx="3418212" cy="24068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891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BB01FD-D3AB-E154-057D-FB5650C65B88}"/>
              </a:ext>
            </a:extLst>
          </p:cNvPr>
          <p:cNvPicPr>
            <a:picLocks noChangeAspect="1"/>
          </p:cNvPicPr>
          <p:nvPr/>
        </p:nvPicPr>
        <p:blipFill>
          <a:blip r:embed="rId2"/>
          <a:stretch>
            <a:fillRect/>
          </a:stretch>
        </p:blipFill>
        <p:spPr>
          <a:xfrm>
            <a:off x="649282" y="1554480"/>
            <a:ext cx="10476097" cy="3558575"/>
          </a:xfrm>
          <a:prstGeom prst="rect">
            <a:avLst/>
          </a:prstGeom>
        </p:spPr>
      </p:pic>
    </p:spTree>
    <p:extLst>
      <p:ext uri="{BB962C8B-B14F-4D97-AF65-F5344CB8AC3E}">
        <p14:creationId xmlns:p14="http://schemas.microsoft.com/office/powerpoint/2010/main" val="329435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6691" y="0"/>
            <a:ext cx="8050005" cy="7052809"/>
          </a:xfrm>
          <a:prstGeom prst="rect">
            <a:avLst/>
          </a:prstGeom>
        </p:spPr>
      </p:pic>
      <p:pic>
        <p:nvPicPr>
          <p:cNvPr id="6" name="Picture 5"/>
          <p:cNvPicPr>
            <a:picLocks noChangeAspect="1"/>
          </p:cNvPicPr>
          <p:nvPr/>
        </p:nvPicPr>
        <p:blipFill>
          <a:blip r:embed="rId3"/>
          <a:stretch>
            <a:fillRect/>
          </a:stretch>
        </p:blipFill>
        <p:spPr>
          <a:xfrm>
            <a:off x="2926112" y="2045057"/>
            <a:ext cx="5511262" cy="3499407"/>
          </a:xfrm>
          <a:prstGeom prst="rect">
            <a:avLst/>
          </a:prstGeom>
        </p:spPr>
      </p:pic>
    </p:spTree>
    <p:extLst>
      <p:ext uri="{BB962C8B-B14F-4D97-AF65-F5344CB8AC3E}">
        <p14:creationId xmlns:p14="http://schemas.microsoft.com/office/powerpoint/2010/main" val="4232626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0753" y="672053"/>
            <a:ext cx="10931856" cy="1393663"/>
            <a:chOff x="891092" y="916590"/>
            <a:chExt cx="10531413" cy="2393336"/>
          </a:xfrm>
        </p:grpSpPr>
        <p:sp>
          <p:nvSpPr>
            <p:cNvPr id="3" name="Rounded Rectangle 2"/>
            <p:cNvSpPr/>
            <p:nvPr/>
          </p:nvSpPr>
          <p:spPr>
            <a:xfrm>
              <a:off x="891092" y="916590"/>
              <a:ext cx="10531413" cy="2390270"/>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1013755"/>
              <a:ext cx="10257401" cy="2296171"/>
            </a:xfrm>
            <a:prstGeom prst="rect">
              <a:avLst/>
            </a:prstGeom>
          </p:spPr>
          <p:txBody>
            <a:bodyPr wrap="square">
              <a:spAutoFit/>
            </a:bodyPr>
            <a:lstStyle/>
            <a:p>
              <a:pPr algn="ctr" defTabSz="609585">
                <a:spcBef>
                  <a:spcPct val="50000"/>
                </a:spcBef>
              </a:pPr>
              <a:r>
                <a:rPr lang="en-US" sz="3600" b="1" smtClean="0">
                  <a:solidFill>
                    <a:srgbClr val="002060"/>
                  </a:solidFill>
                  <a:latin typeface="Cambria" panose="02040503050406030204" pitchFamily="18" charset="0"/>
                  <a:ea typeface="Cambria" panose="02040503050406030204" pitchFamily="18" charset="0"/>
                  <a:cs typeface="Times New Roman" pitchFamily="18" charset="0"/>
                </a:rPr>
                <a:t>1. Đọc thông tin và quan sát hình 3, em hãy kể tên một số dân tộc ở vùng Tây Nguyên.</a:t>
              </a:r>
              <a:endParaRPr lang="en-US" sz="3600" b="1" i="1" smtClean="0">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55093" y="2821002"/>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17256"/>
            </a:xfrm>
            <a:prstGeom prst="rect">
              <a:avLst/>
            </a:prstGeom>
          </p:spPr>
          <p:txBody>
            <a:bodyPr wrap="square">
              <a:spAutoFit/>
            </a:bodyPr>
            <a:lstStyle/>
            <a:p>
              <a:pPr algn="just">
                <a:spcBef>
                  <a:spcPts val="600"/>
                </a:spcBef>
                <a:spcAft>
                  <a:spcPts val="600"/>
                </a:spcAft>
              </a:pPr>
              <a:r>
                <a:rPr lang="en-US" sz="3600" b="1" smtClean="0">
                  <a:solidFill>
                    <a:srgbClr val="002060"/>
                  </a:solidFill>
                  <a:latin typeface="Cambria" panose="02040503050406030204" pitchFamily="18" charset="0"/>
                  <a:ea typeface="Cambria" panose="02040503050406030204" pitchFamily="18" charset="0"/>
                </a:rPr>
                <a:t>2. </a:t>
              </a:r>
              <a:r>
                <a:rPr lang="en-US" sz="3600" b="1">
                  <a:solidFill>
                    <a:srgbClr val="002060"/>
                  </a:solidFill>
                  <a:latin typeface="Cambria" panose="02040503050406030204" pitchFamily="18" charset="0"/>
                  <a:ea typeface="Cambria" panose="02040503050406030204" pitchFamily="18" charset="0"/>
                </a:rPr>
                <a:t>Đọc bảng thông tin, em hãy so sánh mật độ dân số của vùng Tây Nguyên với các vùng khác.</a:t>
              </a:r>
            </a:p>
          </p:txBody>
        </p:sp>
      </p:grpSp>
    </p:spTree>
    <p:extLst>
      <p:ext uri="{BB962C8B-B14F-4D97-AF65-F5344CB8AC3E}">
        <p14:creationId xmlns:p14="http://schemas.microsoft.com/office/powerpoint/2010/main" val="334950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6297" y="640919"/>
            <a:ext cx="6410274" cy="5016758"/>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Vùng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Tây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Nguyên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có</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gần</a:t>
            </a:r>
            <a:r>
              <a:rPr lang="en-US" sz="3200" b="1" dirty="0" smtClean="0">
                <a:solidFill>
                  <a:srgbClr val="002060"/>
                </a:solidFill>
                <a:latin typeface="Cambria" panose="02040503050406030204" pitchFamily="18" charset="0"/>
                <a:ea typeface="Cambria" panose="02040503050406030204" pitchFamily="18" charset="0"/>
              </a:rPr>
              <a:t> 6 </a:t>
            </a:r>
            <a:r>
              <a:rPr lang="en-US" sz="3200" b="1" dirty="0" err="1" smtClean="0">
                <a:solidFill>
                  <a:srgbClr val="002060"/>
                </a:solidFill>
                <a:latin typeface="Cambria" panose="02040503050406030204" pitchFamily="18" charset="0"/>
                <a:ea typeface="Cambria" panose="02040503050406030204" pitchFamily="18" charset="0"/>
              </a:rPr>
              <a:t>triệu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người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năm</a:t>
            </a:r>
            <a:r>
              <a:rPr lang="en-US" sz="3200" b="1" dirty="0" smtClean="0">
                <a:solidFill>
                  <a:srgbClr val="002060"/>
                </a:solidFill>
                <a:latin typeface="Cambria" panose="02040503050406030204" pitchFamily="18" charset="0"/>
                <a:ea typeface="Cambria" panose="02040503050406030204" pitchFamily="18" charset="0"/>
              </a:rPr>
              <a:t> 2020), </a:t>
            </a:r>
            <a:r>
              <a:rPr lang="en-US" sz="3200" b="1" dirty="0" err="1" smtClean="0">
                <a:solidFill>
                  <a:srgbClr val="002060"/>
                </a:solidFill>
                <a:latin typeface="Cambria" panose="02040503050406030204" pitchFamily="18" charset="0"/>
                <a:ea typeface="Cambria" panose="02040503050406030204" pitchFamily="18" charset="0"/>
              </a:rPr>
              <a:t>ít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nhất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cả</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nước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Vùng</a:t>
            </a:r>
            <a:r>
              <a:rPr lang="en-US" sz="3200" b="1" dirty="0" smtClean="0">
                <a:solidFill>
                  <a:srgbClr val="002060"/>
                </a:solidFill>
                <a:latin typeface="Cambria" panose="02040503050406030204" pitchFamily="18" charset="0"/>
                <a:ea typeface="Cambria" panose="02040503050406030204" pitchFamily="18" charset="0"/>
              </a:rPr>
              <a:t> ;à </a:t>
            </a:r>
            <a:r>
              <a:rPr lang="en-US" sz="3200" b="1" dirty="0" err="1" smtClean="0">
                <a:solidFill>
                  <a:srgbClr val="002060"/>
                </a:solidFill>
                <a:latin typeface="Cambria" panose="02040503050406030204" pitchFamily="18" charset="0"/>
                <a:ea typeface="Cambria" panose="02040503050406030204" pitchFamily="18" charset="0"/>
              </a:rPr>
              <a:t>nơi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sinh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của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tộc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Gia</a:t>
            </a:r>
            <a:r>
              <a:rPr lang="en-US" sz="3200" b="1" dirty="0" smtClean="0">
                <a:solidFill>
                  <a:srgbClr val="002060"/>
                </a:solidFill>
                <a:latin typeface="Cambria" panose="02040503050406030204" pitchFamily="18" charset="0"/>
                <a:ea typeface="Cambria" panose="02040503050406030204" pitchFamily="18" charset="0"/>
              </a:rPr>
              <a:t> Rai, Ê </a:t>
            </a:r>
            <a:r>
              <a:rPr lang="en-US" sz="3200" b="1" dirty="0" err="1" smtClean="0">
                <a:solidFill>
                  <a:srgbClr val="002060"/>
                </a:solidFill>
                <a:latin typeface="Cambria" panose="02040503050406030204" pitchFamily="18" charset="0"/>
                <a:ea typeface="Cambria" panose="02040503050406030204" pitchFamily="18" charset="0"/>
              </a:rPr>
              <a:t>Đê</a:t>
            </a:r>
            <a:r>
              <a:rPr lang="en-US" sz="3200" b="1" dirty="0" smtClean="0">
                <a:solidFill>
                  <a:srgbClr val="002060"/>
                </a:solidFill>
                <a:latin typeface="Cambria" panose="02040503050406030204" pitchFamily="18" charset="0"/>
                <a:ea typeface="Cambria" panose="02040503050406030204" pitchFamily="18" charset="0"/>
              </a:rPr>
              <a:t>, Ba Na, </a:t>
            </a:r>
            <a:r>
              <a:rPr lang="en-US" sz="3200" b="1" dirty="0" err="1" smtClean="0">
                <a:solidFill>
                  <a:srgbClr val="002060"/>
                </a:solidFill>
                <a:latin typeface="Cambria" panose="02040503050406030204" pitchFamily="18" charset="0"/>
                <a:ea typeface="Cambria" panose="02040503050406030204" pitchFamily="18" charset="0"/>
              </a:rPr>
              <a:t>Mạ</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Xơ</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Đăng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tộc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này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thường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tập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trung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thành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buôn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làng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Hiện</a:t>
            </a:r>
            <a:r>
              <a:rPr lang="en-US" sz="3200" b="1" dirty="0" smtClean="0">
                <a:solidFill>
                  <a:srgbClr val="002060"/>
                </a:solidFill>
                <a:latin typeface="Cambria" panose="02040503050406030204" pitchFamily="18" charset="0"/>
                <a:ea typeface="Cambria" panose="02040503050406030204" pitchFamily="18" charset="0"/>
              </a:rPr>
              <a:t> nay, </a:t>
            </a:r>
            <a:r>
              <a:rPr lang="en-US" sz="3200" b="1" dirty="0" err="1" smtClean="0">
                <a:solidFill>
                  <a:srgbClr val="002060"/>
                </a:solidFill>
                <a:latin typeface="Cambria" panose="02040503050406030204" pitchFamily="18" charset="0"/>
                <a:ea typeface="Cambria" panose="02040503050406030204" pitchFamily="18" charset="0"/>
              </a:rPr>
              <a:t>có</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nhiều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dân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tộc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vùng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khác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xây</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dựng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kinh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tế</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như</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Kinh</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Mường</a:t>
            </a:r>
            <a:r>
              <a:rPr lang="en-US" sz="3200" b="1" dirty="0" smtClean="0">
                <a:solidFill>
                  <a:srgbClr val="002060"/>
                </a:solidFill>
                <a:latin typeface="Cambria" panose="02040503050406030204" pitchFamily="18" charset="0"/>
                <a:ea typeface="Cambria" panose="02040503050406030204" pitchFamily="18" charset="0"/>
              </a:rPr>
              <a:t>, Dao, </a:t>
            </a:r>
            <a:r>
              <a:rPr lang="en-US" sz="3200" b="1" dirty="0" err="1" smtClean="0">
                <a:solidFill>
                  <a:srgbClr val="002060"/>
                </a:solidFill>
                <a:latin typeface="Cambria" panose="02040503050406030204" pitchFamily="18" charset="0"/>
                <a:ea typeface="Cambria" panose="02040503050406030204" pitchFamily="18" charset="0"/>
              </a:rPr>
              <a:t>Mông</a:t>
            </a:r>
            <a:r>
              <a:rPr lang="en-US" sz="3200" b="1" dirty="0" smtClean="0">
                <a:solidFill>
                  <a:srgbClr val="002060"/>
                </a:solidFill>
                <a:latin typeface="Cambria" panose="02040503050406030204" pitchFamily="18" charset="0"/>
                <a:ea typeface="Cambria" panose="02040503050406030204" pitchFamily="18" charset="0"/>
              </a:rPr>
              <a:t>,…</a:t>
            </a:r>
          </a:p>
        </p:txBody>
      </p:sp>
      <p:pic>
        <p:nvPicPr>
          <p:cNvPr id="1026" name="Picture 2" descr="Lịch Sử và Địa Lí lớp 4 Kết nối tri thức Bài 21: Dân cư và hoạt động sản xuất ở vù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7" y="1610183"/>
            <a:ext cx="4994780" cy="374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61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TotalTime>
  <Words>839</Words>
  <Application>Microsoft Office PowerPoint</Application>
  <PresentationFormat>Widescreen</PresentationFormat>
  <Paragraphs>48</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#9Slide07 HoneyCream</vt:lpstr>
      <vt:lpstr>Arial</vt:lpstr>
      <vt:lpstr>Calibri</vt:lpstr>
      <vt:lpstr>Calibri Light</vt:lpstr>
      <vt:lpstr>Cambria</vt:lpstr>
      <vt:lpstr>inpin heiti</vt:lpstr>
      <vt:lpstr>Times New Roman</vt:lpstr>
      <vt:lpstr>方正卡通简体</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SKY</cp:lastModifiedBy>
  <cp:revision>32</cp:revision>
  <dcterms:created xsi:type="dcterms:W3CDTF">2024-01-17T12:39:58Z</dcterms:created>
  <dcterms:modified xsi:type="dcterms:W3CDTF">2024-02-22T04:42:19Z</dcterms:modified>
</cp:coreProperties>
</file>