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87" r:id="rId8"/>
    <p:sldId id="264" r:id="rId9"/>
    <p:sldId id="265" r:id="rId10"/>
    <p:sldId id="266" r:id="rId11"/>
    <p:sldId id="268" r:id="rId12"/>
    <p:sldId id="280" r:id="rId13"/>
    <p:sldId id="281" r:id="rId14"/>
    <p:sldId id="282" r:id="rId15"/>
    <p:sldId id="283" r:id="rId16"/>
    <p:sldId id="269" r:id="rId17"/>
    <p:sldId id="284" r:id="rId18"/>
    <p:sldId id="288" r:id="rId19"/>
    <p:sldId id="270" r:id="rId20"/>
    <p:sldId id="272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47"/>
    <a:srgbClr val="F5F1DD"/>
    <a:srgbClr val="FFFFFF"/>
    <a:srgbClr val="A6CD3B"/>
    <a:srgbClr val="F15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104" y="-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0F94-1836-FE96-E034-A566C8648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C0776-1179-BEC5-5C0A-480EAEC7E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3A007-3917-6613-D833-FF781F39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BEB59-CC2C-9F2E-4AF6-361AE90D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EC01F-06C2-AD94-53EB-7C8314B9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83D2-446B-5AE7-C776-82FE9DAC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EA287-CC86-B8E0-CD2B-0D14452FE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75747-D924-645B-1D2E-4FE391DB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4561A-6611-3F4A-2F7F-66244A4F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A648F-7E25-4FC3-03B4-FB5DAE70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ADD39-977C-CC86-C67E-163C4115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E5A49-B205-D56B-B742-47518EE30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4D85C-44E0-E3FA-5F8F-FF333834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0B4E-DA19-9DB9-927B-A857175E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39BC-9640-3965-9C46-FFE0999E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43D4-94F2-BFF6-4B9D-FDA9CD2F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BC103-9AE0-56EA-8134-EB1475548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93B0-3967-A567-1BDF-F57A61D6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EE242-E91B-9822-D667-0927FC33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27BA-E376-FE60-105B-E1D23E1A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C31E-B184-4873-5EC5-DB21B14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4DB0D-71C7-7C39-94BC-6E1B7E33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05948-C4EE-3A32-14AF-8B626F3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790D3-9B58-6B62-3E8F-B8D7F207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6430A-787F-F6AA-FBC9-7C1717D1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8788-1854-08FD-A518-94819E69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B58C-669A-909F-DF64-F0EFCF7AA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D1F88-5B1A-B7A3-103B-AAD7E11C8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D846C-7558-30B7-D224-AE177EBC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F9ACD-2861-01A0-1130-E544BC3D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299B4-FFE3-D003-745E-D9A3AB31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E264-82E1-3396-3BF2-CAF4C00E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96AE8-9EB5-BF74-16D2-99977FEC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C4485-3B76-BDA3-EC1C-F14297C94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AC1D5-200D-5A13-5845-1AAF5C9E5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BE900-1059-BA1C-1C33-16B1D7B17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D08F3-B132-4532-FD0F-C0B664C3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F49B4-F166-E9FB-E4F9-BDE3625F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414FD-1170-612F-A230-C1A6E77F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450D-03E9-A67E-A10C-6079684C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056AA-20D6-7387-0391-16B9163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E9B4F-EA50-0BC6-E259-8FB6D5B5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1961C-70FC-CACD-B314-A1D08E4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67817-FFC9-F908-08E9-2654D089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2A071-8E31-77EF-9C5E-57BF0248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A3B42-2EC4-5964-86D5-8EE6625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DF6B-9668-2D91-D1E2-30AE08AB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713A-7121-66EB-3068-5DEF3CBE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C25FA-1D65-6657-23A9-DC7D2DB2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B75CE-CE02-E130-267C-71CB6A35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21B64-4F0E-E4CE-0A43-E65B3AC4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A4692-7284-E1CB-FFD6-BB23C25C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2DE7-3364-6961-A8B4-BE8A65E9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7460C6-4EE4-A22B-C349-16C23A4BE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0F72D-29CF-4C58-56AB-F85064D7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737D4-A21F-B956-DB2F-6A182089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1FF5B-FC76-500D-5D00-6CCCC059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C0880-63DB-E9D1-23E5-B6D639E5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0E972-C304-8A96-6FC1-E35DA549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81660-FAAE-1856-A9EE-86D4551D5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B7424-8774-259C-A23D-211FF6606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3E3B1-8732-402A-A46E-D823B5C41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4CDB3-52CD-3109-5D19-1324A2EA8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764C0-5A08-3E25-7FA7-C7EF93554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129321D-C728-96B7-74F0-E33B30C2D928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872EA-E474-01B4-BCB5-76374B85D5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F2398-6846-2832-B0CC-E37B4A59F1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1C5BC2-73E8-551F-6EF6-AB2213EA1B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6D59E-0771-9BB1-AE83-748D9870DB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7ED0AB-F407-CE1F-94B7-02484851FD4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DD8A80-E13C-55BE-BBC2-2AC59459E0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5E5390-5773-1C63-B420-AEA4B219B5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1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3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sv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sv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sv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sv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sv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7" Type="http://schemas.openxmlformats.org/officeDocument/2006/relationships/image" Target="../media/image2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svg"/><Relationship Id="rId10" Type="http://schemas.openxmlformats.org/officeDocument/2006/relationships/image" Target="../media/image32.sv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20.svg"/><Relationship Id="rId12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svg"/><Relationship Id="rId5" Type="http://schemas.openxmlformats.org/officeDocument/2006/relationships/image" Target="../media/image46.svg"/><Relationship Id="rId10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image" Target="../media/image20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2.svg"/><Relationship Id="rId7" Type="http://schemas.openxmlformats.org/officeDocument/2006/relationships/image" Target="../media/image5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sv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785" y="3741763"/>
            <a:ext cx="4832693" cy="4252770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1207244" y="-1382312"/>
            <a:ext cx="4209923" cy="4336063"/>
          </a:xfrm>
          <a:custGeom>
            <a:avLst/>
            <a:gdLst/>
            <a:ahLst/>
            <a:cxnLst/>
            <a:rect l="l" t="t" r="r" b="b"/>
            <a:pathLst>
              <a:path w="6314885" h="650409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2990904">
            <a:off x="-1541822" y="3630698"/>
            <a:ext cx="3884454" cy="3346401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6" y="0"/>
                </a:lnTo>
                <a:lnTo>
                  <a:pt x="8259176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12445055" y="4548730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b="1" dirty="0"/>
          </a:p>
        </p:txBody>
      </p:sp>
      <p:sp>
        <p:nvSpPr>
          <p:cNvPr id="7" name="Freeform 7"/>
          <p:cNvSpPr/>
          <p:nvPr/>
        </p:nvSpPr>
        <p:spPr>
          <a:xfrm rot="1839112">
            <a:off x="400262" y="4578068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874021" flipV="1">
            <a:off x="68171" y="-396324"/>
            <a:ext cx="2295312" cy="2364085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A9116E-2744-A8AB-1709-DE9354BC6B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02" y="0"/>
            <a:ext cx="1212598" cy="1212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84D0D-8173-2B8D-8736-2FF1CDB482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8492" y="548422"/>
            <a:ext cx="3267739" cy="1072989"/>
          </a:xfrm>
          <a:prstGeom prst="rect">
            <a:avLst/>
          </a:prstGeom>
        </p:spPr>
      </p:pic>
      <p:pic>
        <p:nvPicPr>
          <p:cNvPr id="13" name="Picture 12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666E1F4F-24DC-1E5C-0E8E-63A007AD80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97" y="717192"/>
            <a:ext cx="7147999" cy="714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27EA49-B35D-6D7B-7F31-ED57DCFFF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299" y="1319029"/>
            <a:ext cx="10979402" cy="10290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95D60-E11E-736F-B5C4-D871D12B451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78138" b="-29951"/>
          <a:stretch/>
        </p:blipFill>
        <p:spPr>
          <a:xfrm>
            <a:off x="2247759" y="2581172"/>
            <a:ext cx="7334831" cy="14769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659B74-6236-D3B3-325F-85C04B9EF4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85886" y="3507082"/>
            <a:ext cx="3505504" cy="13351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11D3C2-56C3-5343-B5D3-A2D9EE01CC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74913" y="5558063"/>
            <a:ext cx="1203760" cy="1461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3082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12258" y="528290"/>
            <a:ext cx="635986" cy="999585"/>
          </a:xfrm>
          <a:custGeom>
            <a:avLst/>
            <a:gdLst/>
            <a:ahLst/>
            <a:cxnLst/>
            <a:rect l="l" t="t" r="r" b="b"/>
            <a:pathLst>
              <a:path w="953979" h="1499377">
                <a:moveTo>
                  <a:pt x="0" y="0"/>
                </a:moveTo>
                <a:lnTo>
                  <a:pt x="953978" y="0"/>
                </a:lnTo>
                <a:lnTo>
                  <a:pt x="953978" y="1499377"/>
                </a:lnTo>
                <a:lnTo>
                  <a:pt x="0" y="149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矩形: 圆角 1">
            <a:extLst>
              <a:ext uri="{FF2B5EF4-FFF2-40B4-BE49-F238E27FC236}">
                <a16:creationId xmlns:a16="http://schemas.microsoft.com/office/drawing/2014/main" id="{352255A3-E4BA-AE17-ACD5-F2E8F36F07E0}"/>
              </a:ext>
            </a:extLst>
          </p:cNvPr>
          <p:cNvSpPr/>
          <p:nvPr/>
        </p:nvSpPr>
        <p:spPr>
          <a:xfrm>
            <a:off x="1209611" y="482650"/>
            <a:ext cx="10274164" cy="112881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93908A-C7E5-606C-53A9-D848D71C731F}"/>
              </a:ext>
            </a:extLst>
          </p:cNvPr>
          <p:cNvSpPr txBox="1"/>
          <p:nvPr/>
        </p:nvSpPr>
        <p:spPr>
          <a:xfrm>
            <a:off x="589436" y="2228393"/>
            <a:ext cx="1101312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ấu thơ có thể chia thành </a:t>
            </a:r>
            <a:r>
              <a:rPr lang="vi-VN" sz="3500" b="1" dirty="0" smtClean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500" b="1" dirty="0" smtClean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 </a:t>
            </a:r>
            <a:r>
              <a:rPr lang="vi-VN" sz="35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nào?</a:t>
            </a:r>
          </a:p>
          <a:p>
            <a:pPr lvl="0"/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3876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D3FBD9-5579-E40C-FA9B-C181A5E0702E}"/>
              </a:ext>
            </a:extLst>
          </p:cNvPr>
          <p:cNvSpPr txBox="1"/>
          <p:nvPr/>
        </p:nvSpPr>
        <p:spPr>
          <a:xfrm>
            <a:off x="589436" y="3215258"/>
            <a:ext cx="12344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sự thay đổi của trẻ </a:t>
            </a:r>
            <a:r>
              <a:rPr lang="vi-VN" sz="3500" b="1" dirty="0" smtClean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35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ấu thơ.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2D26C6-6568-D57A-F061-EADE0FB560B2}"/>
              </a:ext>
            </a:extLst>
          </p:cNvPr>
          <p:cNvSpPr txBox="1"/>
          <p:nvPr/>
        </p:nvSpPr>
        <p:spPr>
          <a:xfrm>
            <a:off x="527236" y="598535"/>
            <a:ext cx="114445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2, đọc thông tin và cho biết:</a:t>
            </a:r>
          </a:p>
          <a:p>
            <a:pPr algn="ctr"/>
            <a:endParaRPr lang="en-SG" dirty="0"/>
          </a:p>
        </p:txBody>
      </p:sp>
      <p:pic>
        <p:nvPicPr>
          <p:cNvPr id="18" name="Picture 17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DCD69EF5-739A-82D4-8E0C-5AD1442D61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300" y="4597395"/>
            <a:ext cx="3280500" cy="2026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B9E99-B5D8-5FAB-9D7D-A5EB311FD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762" y="394046"/>
            <a:ext cx="8449788" cy="1445870"/>
          </a:xfrm>
          <a:prstGeom prst="rect">
            <a:avLst/>
          </a:prstGeom>
        </p:spPr>
      </p:pic>
      <p:pic>
        <p:nvPicPr>
          <p:cNvPr id="13" name="Picture 12" descr="A cartoon of a child and a child standing&#10;&#10;Description automatically generated">
            <a:extLst>
              <a:ext uri="{FF2B5EF4-FFF2-40B4-BE49-F238E27FC236}">
                <a16:creationId xmlns:a16="http://schemas.microsoft.com/office/drawing/2014/main" id="{082C7DAA-B90C-39D4-CB0F-7FA62CEE66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01" y="1408114"/>
            <a:ext cx="9983890" cy="5090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FC02ED-D1FB-873B-DEBF-5F480B0BF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4EB62ED-67C6-C758-36BA-8654ABE8ED1A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06EFD73-84AF-9ED5-62A6-E206D14861DF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4EA7FF2-2EC7-7832-5394-8D1DFB88E33D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E3577AF-E7DD-9C7D-D099-FCE35AE29607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CCC37C1-9B91-7F79-E924-466C600CDB67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9681A0E-8887-10A8-7C27-3903FE5CF8A2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3635C2A-4587-70F3-4746-6257CC748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473" y="127207"/>
            <a:ext cx="6046434" cy="1753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611ABA-9FD6-3642-27C0-2B8366C58EDD}"/>
              </a:ext>
            </a:extLst>
          </p:cNvPr>
          <p:cNvSpPr txBox="1"/>
          <p:nvPr/>
        </p:nvSpPr>
        <p:spPr>
          <a:xfrm>
            <a:off x="918796" y="1449308"/>
            <a:ext cx="8449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thay đổi của trẻ tuổi ấu thơ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cartoon of a child and a child standing&#10;&#10;Description automatically generated">
            <a:extLst>
              <a:ext uri="{FF2B5EF4-FFF2-40B4-BE49-F238E27FC236}">
                <a16:creationId xmlns:a16="http://schemas.microsoft.com/office/drawing/2014/main" id="{E87E936B-E704-9756-7CF7-3B0C74150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7" t="30923" r="80644" b="46241"/>
          <a:stretch/>
        </p:blipFill>
        <p:spPr>
          <a:xfrm>
            <a:off x="8922830" y="3054932"/>
            <a:ext cx="2323440" cy="24013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788D40-E594-65A2-7A0F-C3FD98C024B3}"/>
              </a:ext>
            </a:extLst>
          </p:cNvPr>
          <p:cNvSpPr txBox="1"/>
          <p:nvPr/>
        </p:nvSpPr>
        <p:spPr>
          <a:xfrm>
            <a:off x="582624" y="2447160"/>
            <a:ext cx="78180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u="sng" dirty="0">
                <a:latin typeface="Cambria" panose="02040503050406030204" pitchFamily="18" charset="0"/>
                <a:ea typeface="Cambria" panose="02040503050406030204" pitchFamily="18" charset="0"/>
              </a:rPr>
              <a:t>Dưới 1 tuổi: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Trong khoảng 6 tháng đầu, nguồn dinh dưỡng chính của trẻ là sữa mẹ. Trẻ tăng nhanh về chiều cao, cân nặng. Gần 1 tuổi trẻ có thể đứng vững và bắt đầu tập đi.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C364-7CCF-125E-4E26-7EDED0B1F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B540797-7A1B-A62F-0F97-C31380788B6F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C71BEE-99DF-AC22-53AD-42039153008D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EB73BF1-BB4B-3F9F-4A3E-50E2FD0BD714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073BAC0-5AED-AEF0-6907-41F00B1130E1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02CE134-CA46-817B-D46F-AF5700389EE4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CD4C3F7-1C6D-2666-9CF7-DCF6974A423F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9160C30-FAC0-0E8F-8D80-54204F128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03" y="119339"/>
            <a:ext cx="8449788" cy="2450804"/>
          </a:xfrm>
          <a:prstGeom prst="rect">
            <a:avLst/>
          </a:prstGeom>
        </p:spPr>
      </p:pic>
      <p:pic>
        <p:nvPicPr>
          <p:cNvPr id="8" name="Picture 7" descr="A cartoon of a child and a child standing&#10;&#10;Description automatically generated">
            <a:extLst>
              <a:ext uri="{FF2B5EF4-FFF2-40B4-BE49-F238E27FC236}">
                <a16:creationId xmlns:a16="http://schemas.microsoft.com/office/drawing/2014/main" id="{583B427A-D7DC-339D-AA5F-FBCA1017D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18" t="15464" r="45527" b="47586"/>
          <a:stretch/>
        </p:blipFill>
        <p:spPr>
          <a:xfrm>
            <a:off x="6551181" y="1984768"/>
            <a:ext cx="5339918" cy="3883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DEA8DF-2BC1-C248-2666-20219E33481E}"/>
              </a:ext>
            </a:extLst>
          </p:cNvPr>
          <p:cNvSpPr txBox="1"/>
          <p:nvPr/>
        </p:nvSpPr>
        <p:spPr>
          <a:xfrm>
            <a:off x="846341" y="2112871"/>
            <a:ext cx="61286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u="sng" dirty="0">
                <a:latin typeface="Cambria" panose="02040503050406030204" pitchFamily="18" charset="0"/>
                <a:ea typeface="Cambria" panose="02040503050406030204" pitchFamily="18" charset="0"/>
              </a:rPr>
              <a:t>Từ 1 đến dưới 3 tuổi: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Trẻ mọc đủ răng sữa, có thể ăn thức ăn cứng dần và đa dạng hơn, bắt đầu biết nói, đi vững và chạy nhảy.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567BB-845F-8125-04EC-F1A650EF7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5A6730-714B-04A1-1ABA-B47CB4E4BD07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304A5E3-623C-3853-2558-7C0692AE9A9D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3787661-3E68-1BC8-6754-22BDDF968A0A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D9E20F5-D224-B9A8-4FF7-9767EB93EF74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05F813C-83A8-80B6-6341-FAD735F87EF2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5C57553-8371-1A06-5A46-A1CDCCD2882F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D5278F8-4538-908D-D981-91A8ADA7E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76" y="-155140"/>
            <a:ext cx="8449788" cy="2450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06B7E8-4E33-87BA-6BE9-9CCFC38A3016}"/>
              </a:ext>
            </a:extLst>
          </p:cNvPr>
          <p:cNvSpPr txBox="1"/>
          <p:nvPr/>
        </p:nvSpPr>
        <p:spPr>
          <a:xfrm>
            <a:off x="534909" y="1462432"/>
            <a:ext cx="66717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500" i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3 đến 5 tuổi: </a:t>
            </a:r>
            <a:r>
              <a:rPr lang="vi-VN" sz="4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 ngữ của trẻ phát triển; tham gia được các hoạt động như vẽ, nặn, dán,... Chiều cao, cân nặng tăng chậm hơn.</a:t>
            </a:r>
            <a:endParaRPr kumimoji="0" lang="en-SG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cartoon of a child and a child standing&#10;&#10;Description automatically generated">
            <a:extLst>
              <a:ext uri="{FF2B5EF4-FFF2-40B4-BE49-F238E27FC236}">
                <a16:creationId xmlns:a16="http://schemas.microsoft.com/office/drawing/2014/main" id="{4ABE2EC9-5B1E-6FCE-1842-DEB89D536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21" t="1039" r="19143" b="48086"/>
          <a:stretch/>
        </p:blipFill>
        <p:spPr>
          <a:xfrm>
            <a:off x="7357503" y="2056870"/>
            <a:ext cx="4276380" cy="35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7D8C9-E17A-61B6-03B1-7585953C8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CF8B741-3DFE-7C81-D9F4-EC26C318D1E4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63E0AE0-D52F-1C68-605B-1E9BB84F19B7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CF91816-3984-0F56-247F-2F51DF0A58CD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8CA95D6-AE9D-250D-6ED3-01BCF7FF61B4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5FBF43C-2EDB-ECEC-4298-5E8F981A39C4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4BABD54-1C15-28A1-2770-71DA07F42EFD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E3CA5-3E15-7399-E570-CD4CF0221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667" y="118349"/>
            <a:ext cx="8449788" cy="2450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501735-32B7-6642-4C0A-31C15A7122F4}"/>
              </a:ext>
            </a:extLst>
          </p:cNvPr>
          <p:cNvSpPr txBox="1"/>
          <p:nvPr/>
        </p:nvSpPr>
        <p:spPr>
          <a:xfrm>
            <a:off x="352182" y="2129236"/>
            <a:ext cx="810728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500" i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6 đến 9 tuổi:</a:t>
            </a:r>
            <a:r>
              <a:rPr lang="vi-VN" sz="45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 sữa dần được thay thế bằng răng vĩnh viễn. Trẻ có thể tự làm những việc chăm sóc bản thân. Hoạt động học tập giữ vai trò chủ đạo.</a:t>
            </a:r>
            <a:endParaRPr kumimoji="0" lang="en-SG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 descr="A cartoon of a child and a child standing&#10;&#10;Description automatically generated">
            <a:extLst>
              <a:ext uri="{FF2B5EF4-FFF2-40B4-BE49-F238E27FC236}">
                <a16:creationId xmlns:a16="http://schemas.microsoft.com/office/drawing/2014/main" id="{578A3ABC-5374-2DA3-0896-675397EAC8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80" t="-1361" b="46240"/>
          <a:stretch/>
        </p:blipFill>
        <p:spPr>
          <a:xfrm>
            <a:off x="8417342" y="1760986"/>
            <a:ext cx="3656149" cy="445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95699" y="-2295663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06479" y="197837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285653" y="98945"/>
            <a:ext cx="11422932" cy="1402385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27273" y="221711"/>
            <a:ext cx="11402122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vi-VN" sz="3500" dirty="0">
                <a:latin typeface="Cambria Bold"/>
              </a:rPr>
              <a:t>1.Ghép ô chữ về các giai đoạn phát triển trong tuổi ấu thơ với mô tả đặc điểm phù hợp dưới đây.</a:t>
            </a:r>
            <a:endParaRPr lang="en-US" sz="3500" dirty="0">
              <a:latin typeface="Cambria Bold"/>
            </a:endParaRPr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18F8505D-5A44-99E0-8818-045676A562E4}"/>
              </a:ext>
            </a:extLst>
          </p:cNvPr>
          <p:cNvGrpSpPr/>
          <p:nvPr/>
        </p:nvGrpSpPr>
        <p:grpSpPr>
          <a:xfrm>
            <a:off x="133253" y="1789463"/>
            <a:ext cx="4457760" cy="933957"/>
            <a:chOff x="0" y="0"/>
            <a:chExt cx="4578844" cy="2457010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660A67F-85DC-8302-326E-23018F903FF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DE97E329-D65C-AEDF-FB62-3C1CA5638DC3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9A1792B0-39D0-E35B-2727-13C94875D549}"/>
              </a:ext>
            </a:extLst>
          </p:cNvPr>
          <p:cNvGrpSpPr/>
          <p:nvPr/>
        </p:nvGrpSpPr>
        <p:grpSpPr>
          <a:xfrm>
            <a:off x="133253" y="4163820"/>
            <a:ext cx="4457760" cy="933957"/>
            <a:chOff x="0" y="0"/>
            <a:chExt cx="4578844" cy="245701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73C4EE1-FE8B-3CCB-7494-582802A8FFF3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1C00AEFD-ABCE-A42C-0214-D93F830726E4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Group 5">
            <a:extLst>
              <a:ext uri="{FF2B5EF4-FFF2-40B4-BE49-F238E27FC236}">
                <a16:creationId xmlns:a16="http://schemas.microsoft.com/office/drawing/2014/main" id="{21798D3E-4C75-8B06-5AD3-F3996B851287}"/>
              </a:ext>
            </a:extLst>
          </p:cNvPr>
          <p:cNvGrpSpPr/>
          <p:nvPr/>
        </p:nvGrpSpPr>
        <p:grpSpPr>
          <a:xfrm>
            <a:off x="133253" y="5372444"/>
            <a:ext cx="4457760" cy="933957"/>
            <a:chOff x="0" y="0"/>
            <a:chExt cx="4578844" cy="245701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7C86A873-52F4-7FE0-14E6-8ECF3104C661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A9C9B946-AE06-DE77-B2F7-6DA6A77AF5B5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5">
            <a:extLst>
              <a:ext uri="{FF2B5EF4-FFF2-40B4-BE49-F238E27FC236}">
                <a16:creationId xmlns:a16="http://schemas.microsoft.com/office/drawing/2014/main" id="{C3F794D3-9C96-1C99-576D-6A36717D67E7}"/>
              </a:ext>
            </a:extLst>
          </p:cNvPr>
          <p:cNvGrpSpPr/>
          <p:nvPr/>
        </p:nvGrpSpPr>
        <p:grpSpPr>
          <a:xfrm>
            <a:off x="133253" y="2969679"/>
            <a:ext cx="4457760" cy="933957"/>
            <a:chOff x="0" y="0"/>
            <a:chExt cx="4578844" cy="2457010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DCB768EC-D771-8179-D612-A893DA1DFF01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3DEA2484-5022-B368-AE17-3B0E0B8A1B21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5">
            <a:extLst>
              <a:ext uri="{FF2B5EF4-FFF2-40B4-BE49-F238E27FC236}">
                <a16:creationId xmlns:a16="http://schemas.microsoft.com/office/drawing/2014/main" id="{E853C041-7232-0E62-0B88-FAB8ACF270EC}"/>
              </a:ext>
            </a:extLst>
          </p:cNvPr>
          <p:cNvGrpSpPr/>
          <p:nvPr/>
        </p:nvGrpSpPr>
        <p:grpSpPr>
          <a:xfrm>
            <a:off x="6273858" y="1850430"/>
            <a:ext cx="4457760" cy="933957"/>
            <a:chOff x="0" y="0"/>
            <a:chExt cx="4578844" cy="2457010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2B551C61-20C0-F577-710E-0A1BB842106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 sz="3200"/>
            </a:p>
          </p:txBody>
        </p:sp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D49843AE-BF2D-B4BB-2D9E-0A491CA9AF95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3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DFBE9D2C-AA14-CA57-C848-0A287844B845}"/>
              </a:ext>
            </a:extLst>
          </p:cNvPr>
          <p:cNvGrpSpPr/>
          <p:nvPr/>
        </p:nvGrpSpPr>
        <p:grpSpPr>
          <a:xfrm>
            <a:off x="6273858" y="4224787"/>
            <a:ext cx="5691400" cy="933957"/>
            <a:chOff x="0" y="0"/>
            <a:chExt cx="4578844" cy="2457010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A9F5A149-8ED6-5235-40D2-918DC6D3CDB6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 sz="3200"/>
            </a:p>
          </p:txBody>
        </p: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506DEFDD-5F2F-4640-9043-0F173160B978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3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51FE64C0-A4C5-562E-C9B6-99D26E110D86}"/>
              </a:ext>
            </a:extLst>
          </p:cNvPr>
          <p:cNvGrpSpPr/>
          <p:nvPr/>
        </p:nvGrpSpPr>
        <p:grpSpPr>
          <a:xfrm>
            <a:off x="6273858" y="5433411"/>
            <a:ext cx="5691400" cy="933957"/>
            <a:chOff x="0" y="0"/>
            <a:chExt cx="4578844" cy="2457010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E125C9B1-982B-F13A-3FEC-1A7B2F647815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 sz="3200"/>
            </a:p>
          </p:txBody>
        </p:sp>
        <p:sp>
          <p:nvSpPr>
            <p:cNvPr id="39" name="TextBox 7">
              <a:extLst>
                <a:ext uri="{FF2B5EF4-FFF2-40B4-BE49-F238E27FC236}">
                  <a16:creationId xmlns:a16="http://schemas.microsoft.com/office/drawing/2014/main" id="{10100A16-7B4B-3892-3C6A-AB58CE6C20B8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3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8D3B3F5-426A-42E2-FB5A-161BB1A054DD}"/>
              </a:ext>
            </a:extLst>
          </p:cNvPr>
          <p:cNvGrpSpPr/>
          <p:nvPr/>
        </p:nvGrpSpPr>
        <p:grpSpPr>
          <a:xfrm>
            <a:off x="6273857" y="3030646"/>
            <a:ext cx="5691401" cy="933957"/>
            <a:chOff x="0" y="0"/>
            <a:chExt cx="4578844" cy="2457010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42254972-5BBF-6E7B-1BB1-9697C3E3836B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 sz="3200"/>
            </a:p>
          </p:txBody>
        </p:sp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62DB00DC-8AD7-C93B-4E73-093D2797D393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3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7420A0D-3BA5-73EC-E922-D72249F03D9F}"/>
              </a:ext>
            </a:extLst>
          </p:cNvPr>
          <p:cNvSpPr txBox="1"/>
          <p:nvPr/>
        </p:nvSpPr>
        <p:spPr>
          <a:xfrm>
            <a:off x="327273" y="1973766"/>
            <a:ext cx="36247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Dưới 1 tuổi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5A5DEC-F11C-D70D-031E-9D419119E2EB}"/>
              </a:ext>
            </a:extLst>
          </p:cNvPr>
          <p:cNvSpPr txBox="1"/>
          <p:nvPr/>
        </p:nvSpPr>
        <p:spPr>
          <a:xfrm>
            <a:off x="479673" y="3219414"/>
            <a:ext cx="36247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>
                <a:latin typeface="Cambria" panose="02040503050406030204" pitchFamily="18" charset="0"/>
                <a:ea typeface="Cambria" panose="02040503050406030204" pitchFamily="18" charset="0"/>
              </a:rPr>
              <a:t>Từ 1 đến 3 tuổi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8F3ECD-6E2C-69EE-3B70-311A8570AFB6}"/>
              </a:ext>
            </a:extLst>
          </p:cNvPr>
          <p:cNvSpPr txBox="1"/>
          <p:nvPr/>
        </p:nvSpPr>
        <p:spPr>
          <a:xfrm>
            <a:off x="394199" y="4468261"/>
            <a:ext cx="36247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>
                <a:latin typeface="Cambria" panose="02040503050406030204" pitchFamily="18" charset="0"/>
                <a:ea typeface="Cambria" panose="02040503050406030204" pitchFamily="18" charset="0"/>
              </a:rPr>
              <a:t>Từ 3 đến 5 tuổi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95C234-175F-D5D1-2191-9800BAA788BD}"/>
              </a:ext>
            </a:extLst>
          </p:cNvPr>
          <p:cNvSpPr txBox="1"/>
          <p:nvPr/>
        </p:nvSpPr>
        <p:spPr>
          <a:xfrm>
            <a:off x="549761" y="5601367"/>
            <a:ext cx="36247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Từ 5 đến 9 tuổi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22B613-2775-B456-DACE-D8116763943D}"/>
              </a:ext>
            </a:extLst>
          </p:cNvPr>
          <p:cNvSpPr txBox="1"/>
          <p:nvPr/>
        </p:nvSpPr>
        <p:spPr>
          <a:xfrm>
            <a:off x="6381735" y="1994675"/>
            <a:ext cx="3624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a) Có đủ răng sữa.</a:t>
            </a:r>
            <a:endParaRPr lang="en-SG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95BE54-E804-4DB1-D163-D6D9D1A3204C}"/>
              </a:ext>
            </a:extLst>
          </p:cNvPr>
          <p:cNvSpPr txBox="1"/>
          <p:nvPr/>
        </p:nvSpPr>
        <p:spPr>
          <a:xfrm>
            <a:off x="6257171" y="2928632"/>
            <a:ext cx="5801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b)Răng sữa bắt đầu được thay thế bằng răng vĩnh viễn.</a:t>
            </a:r>
            <a:endParaRPr lang="en-SG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32EA3C-FB5C-904B-B2AA-8134847A91E5}"/>
              </a:ext>
            </a:extLst>
          </p:cNvPr>
          <p:cNvSpPr txBox="1"/>
          <p:nvPr/>
        </p:nvSpPr>
        <p:spPr>
          <a:xfrm>
            <a:off x="6240486" y="4146890"/>
            <a:ext cx="5724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c) Nói rõ, tham gia được các hoạt động như xé, dán, vẽ,...</a:t>
            </a:r>
            <a:endParaRPr lang="en-SG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78A7D6-ED0F-A407-9F45-C14B9C5F36A8}"/>
              </a:ext>
            </a:extLst>
          </p:cNvPr>
          <p:cNvSpPr txBox="1"/>
          <p:nvPr/>
        </p:nvSpPr>
        <p:spPr>
          <a:xfrm>
            <a:off x="6240486" y="5390611"/>
            <a:ext cx="5724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d) Thức ăn chủ yếu là sữa mẹ và các thức ăn mềm.</a:t>
            </a:r>
            <a:endParaRPr lang="en-SG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B469090-6BF2-22A7-0876-61F9B594C8AB}"/>
              </a:ext>
            </a:extLst>
          </p:cNvPr>
          <p:cNvCxnSpPr>
            <a:endCxn id="50" idx="1"/>
          </p:cNvCxnSpPr>
          <p:nvPr/>
        </p:nvCxnSpPr>
        <p:spPr>
          <a:xfrm>
            <a:off x="4591013" y="2429892"/>
            <a:ext cx="1649473" cy="3499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3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4E906ED3-34C4-A6E9-E093-5FD830F16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07216" y="1770566"/>
            <a:ext cx="406400" cy="406400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5F18FBF-F911-5470-14F6-F705E85E219E}"/>
              </a:ext>
            </a:extLst>
          </p:cNvPr>
          <p:cNvCxnSpPr>
            <a:cxnSpLocks/>
            <a:stCxn id="30" idx="3"/>
            <a:endCxn id="33" idx="1"/>
          </p:cNvCxnSpPr>
          <p:nvPr/>
        </p:nvCxnSpPr>
        <p:spPr>
          <a:xfrm flipV="1">
            <a:off x="4591013" y="2310167"/>
            <a:ext cx="1682845" cy="1119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7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52FB57F1-5E02-5F87-95E4-203F1B54D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59616" y="1922966"/>
            <a:ext cx="406400" cy="406400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63C2819-7D59-5751-8FFC-5D36C3EBBD41}"/>
              </a:ext>
            </a:extLst>
          </p:cNvPr>
          <p:cNvCxnSpPr>
            <a:cxnSpLocks/>
            <a:stCxn id="24" idx="3"/>
            <a:endCxn id="49" idx="1"/>
          </p:cNvCxnSpPr>
          <p:nvPr/>
        </p:nvCxnSpPr>
        <p:spPr>
          <a:xfrm>
            <a:off x="4591013" y="4623557"/>
            <a:ext cx="1649473" cy="619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1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EF4045B5-8A09-A968-9C5E-BE8A9502F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12016" y="2075366"/>
            <a:ext cx="406400" cy="4064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B55B582-F3C1-8D9D-30FF-704A8179311E}"/>
              </a:ext>
            </a:extLst>
          </p:cNvPr>
          <p:cNvCxnSpPr>
            <a:cxnSpLocks/>
            <a:stCxn id="27" idx="3"/>
            <a:endCxn id="48" idx="1"/>
          </p:cNvCxnSpPr>
          <p:nvPr/>
        </p:nvCxnSpPr>
        <p:spPr>
          <a:xfrm flipV="1">
            <a:off x="4591013" y="3467241"/>
            <a:ext cx="1666158" cy="23649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8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13C9B9AF-E141-04B9-461D-D5C5B7208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64416" y="222776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08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8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8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8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8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B406CA-F1AF-F115-3221-CA2565E12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CDF755-2526-2DF6-41AF-E2F9B36633DA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FF7AD66-4870-42CF-8349-676A05C5C174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54CB196-62B4-5F7D-9CA5-A7AA6E9E9952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6F63819-E0AF-1A3A-243E-99B97F974DF4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A0FED7B-D2E1-4CD5-8A72-8E959D13B9C2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389BBB3-C47E-2887-D5DE-C57BE42C3950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4773CFA-247B-AC9E-F7DD-A17248686871}"/>
              </a:ext>
            </a:extLst>
          </p:cNvPr>
          <p:cNvSpPr txBox="1"/>
          <p:nvPr/>
        </p:nvSpPr>
        <p:spPr>
          <a:xfrm>
            <a:off x="1117600" y="635001"/>
            <a:ext cx="103377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92B6776D-20B2-F099-DE74-A63E0522408C}"/>
              </a:ext>
            </a:extLst>
          </p:cNvPr>
          <p:cNvGrpSpPr/>
          <p:nvPr/>
        </p:nvGrpSpPr>
        <p:grpSpPr>
          <a:xfrm>
            <a:off x="859307" y="1905119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CCF0C8F-DA20-047D-518B-A4045E8F33A8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G"/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C8023939-D4E9-A87C-50EF-F428868127A1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BDC3776-FD32-73D5-3E6C-BD4CBC93E15A}"/>
              </a:ext>
            </a:extLst>
          </p:cNvPr>
          <p:cNvSpPr txBox="1"/>
          <p:nvPr/>
        </p:nvSpPr>
        <p:spPr>
          <a:xfrm>
            <a:off x="973667" y="2045996"/>
            <a:ext cx="434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SG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2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SG" sz="2500" dirty="0"/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5F240887-739E-5C89-0CDB-24001E50A0FB}"/>
              </a:ext>
            </a:extLst>
          </p:cNvPr>
          <p:cNvGrpSpPr/>
          <p:nvPr/>
        </p:nvGrpSpPr>
        <p:grpSpPr>
          <a:xfrm>
            <a:off x="833361" y="3042477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8767227-BFB1-F8FA-471B-FA92C940CAC3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G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9629C746-A67E-9F57-5F74-4EEDF10EF19E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Calibr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0911F07-2ECE-8713-D75D-1E18EA71CF38}"/>
              </a:ext>
            </a:extLst>
          </p:cNvPr>
          <p:cNvSpPr txBox="1"/>
          <p:nvPr/>
        </p:nvSpPr>
        <p:spPr>
          <a:xfrm>
            <a:off x="884705" y="3097716"/>
            <a:ext cx="434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latin typeface="Cambria" panose="02040503050406030204" pitchFamily="18" charset="0"/>
                <a:ea typeface="Cambria" panose="02040503050406030204" pitchFamily="18" charset="0"/>
              </a:rPr>
              <a:t>Những việc em có thể làm ở độ tuổi trong mỗi ảnh.</a:t>
            </a:r>
            <a:endParaRPr lang="en-SG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74AAD47C-78FE-9238-2AF2-2D8A967DC9E0}"/>
              </a:ext>
            </a:extLst>
          </p:cNvPr>
          <p:cNvGrpSpPr/>
          <p:nvPr/>
        </p:nvGrpSpPr>
        <p:grpSpPr>
          <a:xfrm>
            <a:off x="859307" y="4239531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41531E52-9765-7212-99D1-8BE6D2A7DE52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G"/>
            </a:p>
          </p:txBody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C775CB5C-DBA8-2C00-E8F8-5D0340BA17B2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Calibri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033A351-1CD7-D3A1-F195-343DF953C115}"/>
              </a:ext>
            </a:extLst>
          </p:cNvPr>
          <p:cNvSpPr txBox="1"/>
          <p:nvPr/>
        </p:nvSpPr>
        <p:spPr>
          <a:xfrm>
            <a:off x="745613" y="4247998"/>
            <a:ext cx="4741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latin typeface="Cambria" panose="02040503050406030204" pitchFamily="18" charset="0"/>
                <a:ea typeface="Cambria" panose="02040503050406030204" pitchFamily="18" charset="0"/>
              </a:rPr>
              <a:t>Bố mẹ và người thân đã chăm sóc em lúc đó như thế nào?</a:t>
            </a:r>
            <a:endParaRPr lang="en-SG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20D92940-840F-1222-7672-9929ADDDF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35353" y="5281591"/>
            <a:ext cx="2254250" cy="1267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86A5F3-6190-8B29-4F0B-A4140C087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989603" y="3149254"/>
            <a:ext cx="2534040" cy="33237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8F64AF5-8669-384C-8A5D-3A06411AC7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497697" y="2979093"/>
            <a:ext cx="2647720" cy="3532813"/>
          </a:xfrm>
          <a:prstGeom prst="rect">
            <a:avLst/>
          </a:prstGeom>
        </p:spPr>
      </p:pic>
      <p:pic>
        <p:nvPicPr>
          <p:cNvPr id="31" name="Picture 30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F7C406B-F6FA-ADE7-7DB3-5E900C7722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81855"/>
          <a:stretch/>
        </p:blipFill>
        <p:spPr>
          <a:xfrm>
            <a:off x="5107259" y="2184218"/>
            <a:ext cx="7745200" cy="8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406CA-F1AF-F115-3221-CA2565E12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CDF755-2526-2DF6-41AF-E2F9B36633DA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FF7AD66-4870-42CF-8349-676A05C5C174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54CB196-62B4-5F7D-9CA5-A7AA6E9E9952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6F63819-E0AF-1A3A-243E-99B97F974DF4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A0FED7B-D2E1-4CD5-8A72-8E959D13B9C2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389BBB3-C47E-2887-D5DE-C57BE42C3950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4773CFA-247B-AC9E-F7DD-A17248686871}"/>
              </a:ext>
            </a:extLst>
          </p:cNvPr>
          <p:cNvSpPr txBox="1"/>
          <p:nvPr/>
        </p:nvSpPr>
        <p:spPr>
          <a:xfrm>
            <a:off x="1117600" y="635001"/>
            <a:ext cx="103377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2800" b="1" dirty="0">
                <a:solidFill>
                  <a:srgbClr val="3876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92B6776D-20B2-F099-DE74-A63E0522408C}"/>
              </a:ext>
            </a:extLst>
          </p:cNvPr>
          <p:cNvGrpSpPr/>
          <p:nvPr/>
        </p:nvGrpSpPr>
        <p:grpSpPr>
          <a:xfrm>
            <a:off x="859307" y="1905119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CCF0C8F-DA20-047D-518B-A4045E8F33A8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G"/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C8023939-D4E9-A87C-50EF-F428868127A1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BDC3776-FD32-73D5-3E6C-BD4CBC93E15A}"/>
              </a:ext>
            </a:extLst>
          </p:cNvPr>
          <p:cNvSpPr txBox="1"/>
          <p:nvPr/>
        </p:nvSpPr>
        <p:spPr>
          <a:xfrm>
            <a:off x="973667" y="2045996"/>
            <a:ext cx="434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SG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2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SG" sz="2500" dirty="0"/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5F240887-739E-5C89-0CDB-24001E50A0FB}"/>
              </a:ext>
            </a:extLst>
          </p:cNvPr>
          <p:cNvGrpSpPr/>
          <p:nvPr/>
        </p:nvGrpSpPr>
        <p:grpSpPr>
          <a:xfrm>
            <a:off x="833361" y="3042477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8767227-BFB1-F8FA-471B-FA92C940CAC3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G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9629C746-A67E-9F57-5F74-4EEDF10EF19E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Calibr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0911F07-2ECE-8713-D75D-1E18EA71CF38}"/>
              </a:ext>
            </a:extLst>
          </p:cNvPr>
          <p:cNvSpPr txBox="1"/>
          <p:nvPr/>
        </p:nvSpPr>
        <p:spPr>
          <a:xfrm>
            <a:off x="884705" y="3097716"/>
            <a:ext cx="434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latin typeface="Cambria" panose="02040503050406030204" pitchFamily="18" charset="0"/>
                <a:ea typeface="Cambria" panose="02040503050406030204" pitchFamily="18" charset="0"/>
              </a:rPr>
              <a:t>Những việc em có thể làm ở độ tuổi trong mỗi ảnh.</a:t>
            </a:r>
            <a:endParaRPr lang="en-SG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74AAD47C-78FE-9238-2AF2-2D8A967DC9E0}"/>
              </a:ext>
            </a:extLst>
          </p:cNvPr>
          <p:cNvGrpSpPr/>
          <p:nvPr/>
        </p:nvGrpSpPr>
        <p:grpSpPr>
          <a:xfrm>
            <a:off x="859307" y="4239531"/>
            <a:ext cx="4457760" cy="933957"/>
            <a:chOff x="0" y="0"/>
            <a:chExt cx="4578844" cy="24570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41531E52-9765-7212-99D1-8BE6D2A7DE52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G"/>
            </a:p>
          </p:txBody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C775CB5C-DBA8-2C00-E8F8-5D0340BA17B2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latin typeface="Calibri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033A351-1CD7-D3A1-F195-343DF953C115}"/>
              </a:ext>
            </a:extLst>
          </p:cNvPr>
          <p:cNvSpPr txBox="1"/>
          <p:nvPr/>
        </p:nvSpPr>
        <p:spPr>
          <a:xfrm>
            <a:off x="745613" y="4247998"/>
            <a:ext cx="4741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latin typeface="Cambria" panose="02040503050406030204" pitchFamily="18" charset="0"/>
                <a:ea typeface="Cambria" panose="02040503050406030204" pitchFamily="18" charset="0"/>
              </a:rPr>
              <a:t>Bố mẹ và người thân đã chăm sóc em lúc đó như thế nào?</a:t>
            </a:r>
            <a:endParaRPr lang="en-SG"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DEE710-7870-5D8C-F0AC-FA6B85A1C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2042" y="1658962"/>
            <a:ext cx="6163590" cy="2517866"/>
          </a:xfrm>
          <a:prstGeom prst="rect">
            <a:avLst/>
          </a:prstGeom>
        </p:spPr>
      </p:pic>
      <p:sp>
        <p:nvSpPr>
          <p:cNvPr id="32" name="Freeform 8">
            <a:extLst>
              <a:ext uri="{FF2B5EF4-FFF2-40B4-BE49-F238E27FC236}">
                <a16:creationId xmlns:a16="http://schemas.microsoft.com/office/drawing/2014/main" id="{B96A9D66-9288-DE59-4BD9-70A08E836F54}"/>
              </a:ext>
            </a:extLst>
          </p:cNvPr>
          <p:cNvSpPr/>
          <p:nvPr/>
        </p:nvSpPr>
        <p:spPr>
          <a:xfrm>
            <a:off x="4045036" y="3652398"/>
            <a:ext cx="8183003" cy="3164647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35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282577">
            <a:off x="-1636545" y="-850760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97EFE3-58C4-C2FC-80EF-F73434E149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3000" y="71090"/>
            <a:ext cx="6797629" cy="5883150"/>
          </a:xfrm>
          <a:prstGeom prst="rect">
            <a:avLst/>
          </a:prstGeom>
        </p:spPr>
      </p:pic>
      <p:pic>
        <p:nvPicPr>
          <p:cNvPr id="2" name="Picture 1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BAEB0103-45F5-2886-B2D8-D4C39E8A77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02" y="620580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7EA74-DD80-BF04-B70C-2EFD372573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560" y="842976"/>
            <a:ext cx="6846401" cy="5889246"/>
          </a:xfrm>
          <a:prstGeom prst="rect">
            <a:avLst/>
          </a:prstGeom>
        </p:spPr>
      </p:pic>
      <p:pic>
        <p:nvPicPr>
          <p:cNvPr id="2" name="Picture 1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8D1A24B4-AFC6-A8C7-E03E-1D32E79199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95" y="668791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69334" y="908147"/>
            <a:ext cx="6853866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5000" dirty="0">
                <a:solidFill>
                  <a:srgbClr val="2C663B"/>
                </a:solidFill>
                <a:latin typeface="Cambria Bold"/>
              </a:rPr>
              <a:t>Hãy nhớ lại các em nhỏ xung quanh em, chia sẻ về độ tuổi và các đặc điểm của em bé đó. </a:t>
            </a:r>
            <a:endParaRPr lang="en-US" sz="5000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8" name="Picture 7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FA6467B8-9CB3-B5F2-37AD-F6C9AE2568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97" y="520219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893126" y="-1795437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-364581" y="59071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684169">
            <a:off x="-247852" y="250154"/>
            <a:ext cx="2675126" cy="1447912"/>
          </a:xfrm>
          <a:custGeom>
            <a:avLst/>
            <a:gdLst/>
            <a:ahLst/>
            <a:cxnLst/>
            <a:rect l="l" t="t" r="r" b="b"/>
            <a:pathLst>
              <a:path w="4012689" h="2171868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TextBox 10"/>
          <p:cNvSpPr txBox="1"/>
          <p:nvPr/>
        </p:nvSpPr>
        <p:spPr>
          <a:xfrm>
            <a:off x="476012" y="2774975"/>
            <a:ext cx="7926470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b="1" dirty="0">
                <a:solidFill>
                  <a:srgbClr val="F5F1DD"/>
                </a:solidFill>
                <a:latin typeface="Cambria"/>
              </a:rPr>
              <a:t>Chia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sẻ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học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với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người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thân</a:t>
            </a:r>
            <a:endParaRPr lang="en-US" sz="4314" b="1" dirty="0">
              <a:solidFill>
                <a:srgbClr val="F5F1DD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6012" y="4072106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Chuẩn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bị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b="1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b="1" dirty="0" err="1">
                <a:solidFill>
                  <a:srgbClr val="F5F1DD"/>
                </a:solidFill>
                <a:latin typeface="Cambria"/>
              </a:rPr>
              <a:t>mới</a:t>
            </a:r>
            <a:endParaRPr lang="en-US" sz="4314" b="1" dirty="0">
              <a:solidFill>
                <a:srgbClr val="F5F1DD"/>
              </a:solidFill>
              <a:latin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669CD-FCE4-7B9F-9909-136431D3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0334" y="549893"/>
            <a:ext cx="6312148" cy="2695458"/>
          </a:xfrm>
          <a:prstGeom prst="rect">
            <a:avLst/>
          </a:prstGeom>
        </p:spPr>
      </p:pic>
      <p:pic>
        <p:nvPicPr>
          <p:cNvPr id="9" name="Picture 8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1661D4AD-B7F5-E345-ECC2-DC11132EB6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39" y="765717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9722441" y="-2247313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 rot="693615">
            <a:off x="-1893945" y="5886320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 rot="-351719">
            <a:off x="-2674785" y="-3919484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2453660" flipH="1">
            <a:off x="250164" y="4093459"/>
            <a:ext cx="3623795" cy="3665027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2999803" y="5484229"/>
            <a:ext cx="6282654" cy="254586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E395BE-F141-0C5E-6FDA-AF716AD09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94" y="1126714"/>
            <a:ext cx="9217951" cy="3810330"/>
          </a:xfrm>
          <a:prstGeom prst="rect">
            <a:avLst/>
          </a:prstGeom>
        </p:spPr>
      </p:pic>
      <p:pic>
        <p:nvPicPr>
          <p:cNvPr id="8" name="Picture 7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8C64DE17-66E0-4728-F33E-44162D4F9D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52" y="556859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F4133-55A4-B9DE-F0A4-5F26F8F05CD3}"/>
              </a:ext>
            </a:extLst>
          </p:cNvPr>
          <p:cNvGrpSpPr/>
          <p:nvPr/>
        </p:nvGrpSpPr>
        <p:grpSpPr>
          <a:xfrm>
            <a:off x="3857720" y="299937"/>
            <a:ext cx="7814497" cy="5906947"/>
            <a:chOff x="4076603" y="292599"/>
            <a:chExt cx="7814497" cy="5906947"/>
          </a:xfrm>
        </p:grpSpPr>
        <p:grpSp>
          <p:nvGrpSpPr>
            <p:cNvPr id="5" name="Group 5"/>
            <p:cNvGrpSpPr/>
            <p:nvPr/>
          </p:nvGrpSpPr>
          <p:grpSpPr>
            <a:xfrm>
              <a:off x="4076603" y="292599"/>
              <a:ext cx="7814497" cy="5906947"/>
              <a:chOff x="0" y="0"/>
              <a:chExt cx="4578844" cy="24570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78844" cy="2457010"/>
              </a:xfrm>
              <a:custGeom>
                <a:avLst/>
                <a:gdLst/>
                <a:ahLst/>
                <a:cxnLst/>
                <a:rect l="l" t="t" r="r" b="b"/>
                <a:pathLst>
                  <a:path w="4578844" h="2457010">
                    <a:moveTo>
                      <a:pt x="22711" y="0"/>
                    </a:moveTo>
                    <a:lnTo>
                      <a:pt x="4556133" y="0"/>
                    </a:lnTo>
                    <a:cubicBezTo>
                      <a:pt x="4568676" y="0"/>
                      <a:pt x="4578844" y="10168"/>
                      <a:pt x="4578844" y="22711"/>
                    </a:cubicBezTo>
                    <a:lnTo>
                      <a:pt x="4578844" y="2434299"/>
                    </a:lnTo>
                    <a:cubicBezTo>
                      <a:pt x="4578844" y="2440322"/>
                      <a:pt x="4576451" y="2446099"/>
                      <a:pt x="4572192" y="2450358"/>
                    </a:cubicBezTo>
                    <a:cubicBezTo>
                      <a:pt x="4567933" y="2454617"/>
                      <a:pt x="4562156" y="2457010"/>
                      <a:pt x="4556133" y="2457010"/>
                    </a:cubicBezTo>
                    <a:lnTo>
                      <a:pt x="22711" y="2457010"/>
                    </a:lnTo>
                    <a:cubicBezTo>
                      <a:pt x="10168" y="2457010"/>
                      <a:pt x="0" y="2446842"/>
                      <a:pt x="0" y="2434299"/>
                    </a:cubicBezTo>
                    <a:lnTo>
                      <a:pt x="0" y="22711"/>
                    </a:lnTo>
                    <a:cubicBezTo>
                      <a:pt x="0" y="16688"/>
                      <a:pt x="2393" y="10911"/>
                      <a:pt x="6652" y="6652"/>
                    </a:cubicBezTo>
                    <a:cubicBezTo>
                      <a:pt x="10911" y="2393"/>
                      <a:pt x="16688" y="0"/>
                      <a:pt x="227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78844" cy="24951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6A8298-C4FF-BA93-3FFE-B299EDDF5D64}"/>
                </a:ext>
              </a:extLst>
            </p:cNvPr>
            <p:cNvSpPr txBox="1"/>
            <p:nvPr/>
          </p:nvSpPr>
          <p:spPr>
            <a:xfrm>
              <a:off x="4076603" y="1076615"/>
              <a:ext cx="7464068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Hãy nêu một số đặc điểm về vóc dáng, sức khỏe, độ tuổi của các thành viên trong gia đình em.</a:t>
              </a: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B5D27A63-32B8-D6B3-C1B1-FF1D917A8360}"/>
              </a:ext>
            </a:extLst>
          </p:cNvPr>
          <p:cNvSpPr/>
          <p:nvPr/>
        </p:nvSpPr>
        <p:spPr>
          <a:xfrm>
            <a:off x="817874" y="76063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 rot="-1262327">
            <a:off x="-1583376" y="4222465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" name="Picture 1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0297E4D8-A2BA-638D-C8EA-1877E6FDA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28" y="818792"/>
            <a:ext cx="7147999" cy="714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DCF6E9-0F4E-FE60-BABF-1E5C48D20A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97000" y="0"/>
            <a:ext cx="10879230" cy="6641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319347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54605" y="285485"/>
            <a:ext cx="830980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vi-VN" sz="3519" dirty="0">
                <a:solidFill>
                  <a:srgbClr val="2C663B"/>
                </a:solidFill>
                <a:latin typeface="Cambria Bold"/>
              </a:rPr>
              <a:t>1. Các giai đoạn</a:t>
            </a:r>
            <a:r>
              <a:rPr lang="en-SG" sz="3519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vi-VN" sz="3519" dirty="0">
                <a:solidFill>
                  <a:srgbClr val="2C663B"/>
                </a:solidFill>
                <a:latin typeface="Cambria Bold"/>
              </a:rPr>
              <a:t>phát triển của con người</a:t>
            </a:r>
            <a:endParaRPr lang="en-US" sz="3519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8505" y="1005468"/>
            <a:ext cx="1089498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2200" dirty="0">
                <a:solidFill>
                  <a:srgbClr val="151515"/>
                </a:solidFill>
                <a:latin typeface="Cambria Bold"/>
              </a:rPr>
              <a:t>Quan sát hình 1, đọc thông tin và cho biết sự phát triển của con người chia làm mấy giai đoạn, độ tuổi của mỗi giai đoạn đó.</a:t>
            </a:r>
            <a:endParaRPr lang="en-US" sz="2200" dirty="0">
              <a:solidFill>
                <a:srgbClr val="151515"/>
              </a:solidFill>
              <a:latin typeface="Cambria Bold"/>
            </a:endParaRPr>
          </a:p>
        </p:txBody>
      </p:sp>
      <p:pic>
        <p:nvPicPr>
          <p:cNvPr id="14" name="Picture 13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C1B93591-1488-D603-CFAD-B0AFF4FE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58" y="1863950"/>
            <a:ext cx="9553575" cy="458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898" y="265382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143000" y="3758517"/>
            <a:ext cx="8669612" cy="2652083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TextBox 9"/>
          <p:cNvSpPr txBox="1"/>
          <p:nvPr/>
        </p:nvSpPr>
        <p:spPr>
          <a:xfrm>
            <a:off x="591477" y="1544738"/>
            <a:ext cx="11009043" cy="934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2800" b="1" dirty="0" err="1">
                <a:latin typeface="Cambria Bold"/>
              </a:rPr>
              <a:t>Cùng</a:t>
            </a:r>
            <a:r>
              <a:rPr lang="en-US" sz="2800" b="1" dirty="0">
                <a:latin typeface="Cambria Bold"/>
              </a:rPr>
              <a:t> </a:t>
            </a:r>
            <a:r>
              <a:rPr lang="en-US" sz="2800" b="1" dirty="0" err="1">
                <a:latin typeface="Cambria Bold"/>
              </a:rPr>
              <a:t>thảo</a:t>
            </a:r>
            <a:r>
              <a:rPr lang="en-US" sz="2800" b="1" dirty="0">
                <a:latin typeface="Cambria Bold"/>
              </a:rPr>
              <a:t> </a:t>
            </a:r>
            <a:r>
              <a:rPr lang="en-US" sz="2800" b="1" dirty="0" err="1">
                <a:latin typeface="Cambria Bold"/>
              </a:rPr>
              <a:t>luận</a:t>
            </a:r>
            <a:r>
              <a:rPr lang="en-US" sz="2800" b="1" dirty="0">
                <a:latin typeface="Cambria Bold"/>
              </a:rPr>
              <a:t> </a:t>
            </a:r>
            <a:r>
              <a:rPr lang="en-US" sz="2800" b="1" dirty="0" err="1">
                <a:latin typeface="Cambria Bold"/>
              </a:rPr>
              <a:t>với</a:t>
            </a:r>
            <a:r>
              <a:rPr lang="en-US" sz="2800" b="1" dirty="0">
                <a:latin typeface="Cambria Bold"/>
              </a:rPr>
              <a:t> </a:t>
            </a:r>
            <a:r>
              <a:rPr lang="en-US" sz="2800" b="1" dirty="0" err="1">
                <a:latin typeface="Cambria Bold"/>
              </a:rPr>
              <a:t>các</a:t>
            </a:r>
            <a:r>
              <a:rPr lang="en-US" sz="2800" b="1" dirty="0">
                <a:latin typeface="Cambria Bold"/>
              </a:rPr>
              <a:t> </a:t>
            </a:r>
            <a:r>
              <a:rPr lang="en-US" sz="2800" b="1" dirty="0" err="1">
                <a:latin typeface="Cambria Bold"/>
              </a:rPr>
              <a:t>bạn</a:t>
            </a:r>
            <a:r>
              <a:rPr lang="en-US" sz="2800" b="1" dirty="0">
                <a:latin typeface="Cambria Bold"/>
              </a:rPr>
              <a:t> </a:t>
            </a:r>
            <a:r>
              <a:rPr lang="en-US" sz="2800" b="1" dirty="0" err="1">
                <a:latin typeface="Cambria Bold"/>
              </a:rPr>
              <a:t>trong</a:t>
            </a:r>
            <a:r>
              <a:rPr lang="en-US" sz="2800" b="1" dirty="0">
                <a:latin typeface="Cambria Bold"/>
              </a:rPr>
              <a:t> </a:t>
            </a:r>
            <a:r>
              <a:rPr lang="en-US" sz="2800" b="1" dirty="0" err="1">
                <a:latin typeface="Cambria Bold"/>
              </a:rPr>
              <a:t>nhóm</a:t>
            </a:r>
            <a:r>
              <a:rPr lang="vi-VN" sz="2800" b="1" dirty="0">
                <a:latin typeface="Cambria Bold"/>
              </a:rPr>
              <a:t> để cho biết sự phát triển của con người chia làm mấy giai đoạn, độ tuổi của mỗi giai đoạn đó.</a:t>
            </a:r>
            <a:endParaRPr lang="en-US" sz="2800" b="1" dirty="0">
              <a:latin typeface="Cambria Bol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ACF559-F39C-330C-60A9-0BC87B5B8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98" y="148462"/>
            <a:ext cx="6587203" cy="1798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319347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54605" y="285485"/>
            <a:ext cx="830980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en-US" sz="3519" dirty="0" smtClean="0">
                <a:solidFill>
                  <a:srgbClr val="2C663B"/>
                </a:solidFill>
                <a:latin typeface="Cambria Bold"/>
              </a:rPr>
              <a:t>CHIA SẺ</a:t>
            </a:r>
            <a:endParaRPr lang="en-US" sz="3519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8505" y="1005468"/>
            <a:ext cx="1089498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2200" dirty="0">
                <a:solidFill>
                  <a:srgbClr val="151515"/>
                </a:solidFill>
                <a:latin typeface="Cambria Bold"/>
              </a:rPr>
              <a:t>Quan sát hình 1, đọc thông tin và cho biết sự phát triển của con người chia làm mấy giai đoạn, độ tuổi của mỗi giai đoạn đó.</a:t>
            </a:r>
            <a:endParaRPr lang="en-US" sz="2200" dirty="0">
              <a:solidFill>
                <a:srgbClr val="151515"/>
              </a:solidFill>
              <a:latin typeface="Cambria Bold"/>
            </a:endParaRPr>
          </a:p>
        </p:txBody>
      </p:sp>
      <p:pic>
        <p:nvPicPr>
          <p:cNvPr id="14" name="Picture 13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C1B93591-1488-D603-CFAD-B0AFF4FE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58" y="1863950"/>
            <a:ext cx="9553575" cy="45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140416" y="813718"/>
            <a:ext cx="5330467" cy="2408454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47856" y="1104943"/>
            <a:ext cx="491558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4000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viên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gia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đình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đang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giai</a:t>
            </a:r>
            <a:r>
              <a:rPr lang="en-US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/>
              </a:rPr>
              <a:t>đoạn</a:t>
            </a:r>
            <a:r>
              <a:rPr lang="vi-VN" sz="40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vi-VN" sz="4000" dirty="0" smtClean="0">
                <a:solidFill>
                  <a:srgbClr val="000000"/>
                </a:solidFill>
                <a:latin typeface="Cambria"/>
              </a:rPr>
              <a:t>nào?</a:t>
            </a:r>
            <a:endParaRPr lang="en-US" sz="4000" dirty="0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13" name="Picture 12" descr="A group of people standing in different poses&#10;&#10;Description automatically generated">
            <a:extLst>
              <a:ext uri="{FF2B5EF4-FFF2-40B4-BE49-F238E27FC236}">
                <a16:creationId xmlns:a16="http://schemas.microsoft.com/office/drawing/2014/main" id="{86A03429-8F7D-20F6-0675-C43B0F301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129" y="609600"/>
            <a:ext cx="7147999" cy="714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300901" y="234413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C97D402-44B5-D42C-5820-DC1EB0C45EC7}"/>
              </a:ext>
            </a:extLst>
          </p:cNvPr>
          <p:cNvSpPr txBox="1"/>
          <p:nvPr/>
        </p:nvSpPr>
        <p:spPr>
          <a:xfrm>
            <a:off x="723902" y="330127"/>
            <a:ext cx="1029289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vi-VN" sz="3519" dirty="0">
                <a:solidFill>
                  <a:srgbClr val="2C663B"/>
                </a:solidFill>
                <a:latin typeface="Cambria Bold"/>
              </a:rPr>
              <a:t>2. Tuổi thơ ấu (từ lúc mới sinh đến 9 tuổi)</a:t>
            </a:r>
            <a:endParaRPr lang="en-US" sz="3519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7" name="Picture 16" descr="A cartoon of a child and a child standing&#10;&#10;Description automatically generated">
            <a:extLst>
              <a:ext uri="{FF2B5EF4-FFF2-40B4-BE49-F238E27FC236}">
                <a16:creationId xmlns:a16="http://schemas.microsoft.com/office/drawing/2014/main" id="{082C7DAA-B90C-39D4-CB0F-7FA62CEE6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5" y="800374"/>
            <a:ext cx="9983890" cy="56112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</TotalTime>
  <Words>619</Words>
  <Application>Microsoft Office PowerPoint</Application>
  <PresentationFormat>Widescreen</PresentationFormat>
  <Paragraphs>36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#9Slide07 HoneyCream</vt:lpstr>
      <vt:lpstr>Arial</vt:lpstr>
      <vt:lpstr>Calibri</vt:lpstr>
      <vt:lpstr>Calibri Light</vt:lpstr>
      <vt:lpstr>Cambria</vt:lpstr>
      <vt:lpstr>Cambria Bold</vt:lpstr>
      <vt:lpstr>等线</vt:lpstr>
      <vt:lpstr>SVN-Newton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MANGNONTEAM</cp:keywords>
  <cp:lastModifiedBy>Lenovo</cp:lastModifiedBy>
  <cp:revision>21</cp:revision>
  <dcterms:created xsi:type="dcterms:W3CDTF">2024-02-09T00:53:56Z</dcterms:created>
  <dcterms:modified xsi:type="dcterms:W3CDTF">2025-03-03T03:35:31Z</dcterms:modified>
</cp:coreProperties>
</file>