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7" r:id="rId3"/>
  </p:sldMasterIdLst>
  <p:notesMasterIdLst>
    <p:notesMasterId r:id="rId23"/>
  </p:notesMasterIdLst>
  <p:sldIdLst>
    <p:sldId id="296" r:id="rId4"/>
    <p:sldId id="258" r:id="rId5"/>
    <p:sldId id="261" r:id="rId6"/>
    <p:sldId id="286" r:id="rId7"/>
    <p:sldId id="287" r:id="rId8"/>
    <p:sldId id="288" r:id="rId9"/>
    <p:sldId id="289" r:id="rId10"/>
    <p:sldId id="297" r:id="rId11"/>
    <p:sldId id="298" r:id="rId12"/>
    <p:sldId id="299" r:id="rId13"/>
    <p:sldId id="300" r:id="rId14"/>
    <p:sldId id="290" r:id="rId15"/>
    <p:sldId id="291" r:id="rId16"/>
    <p:sldId id="293" r:id="rId17"/>
    <p:sldId id="294" r:id="rId18"/>
    <p:sldId id="295" r:id="rId19"/>
    <p:sldId id="301" r:id="rId20"/>
    <p:sldId id="302" r:id="rId21"/>
    <p:sldId id="284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00CCFF"/>
    <a:srgbClr val="FBE8E1"/>
    <a:srgbClr val="FDFCF9"/>
    <a:srgbClr val="FCD1CD"/>
    <a:srgbClr val="50ADC0"/>
    <a:srgbClr val="7DC3D0"/>
    <a:srgbClr val="FAC12D"/>
    <a:srgbClr val="B3DDF5"/>
    <a:srgbClr val="F8E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6" autoAdjust="0"/>
    <p:restoredTop sz="94660"/>
  </p:normalViewPr>
  <p:slideViewPr>
    <p:cSldViewPr snapToGrid="0">
      <p:cViewPr>
        <p:scale>
          <a:sx n="66" d="100"/>
          <a:sy n="66" d="100"/>
        </p:scale>
        <p:origin x="466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EDBD3-46CE-46B9-950A-21064AB52B97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C87AD-9F09-4EC7-99B3-077516D9F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3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0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11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2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34D2C-B859-94E6-9F9B-4F4A1B29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BDFAAE-4770-E690-E77B-284856101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B4E464-C06B-D5C6-6D80-C156D8ACC8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9A01AA-CE62-1F5A-1E74-B3E28FFD9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87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AA36A-4824-139B-EA67-1D7AA4F34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D7F21A-5FEE-26A8-024B-490581896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DC264E6-8E84-61B5-177C-D273946E8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EBD276-5DFF-104D-5668-3A3C84D7E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34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71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24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80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A7242-C4EF-56A1-1556-5CEF85D44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5B53FFF-9EBC-791C-1087-3177AFC5C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69E273-89E5-3C33-F549-A952401ED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1854EA-835F-BDB9-21F5-3208F4277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26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67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8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6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3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01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5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64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99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7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52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93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90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9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2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2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42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49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5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4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41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62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62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34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42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06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7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9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9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9C2133-17FF-41E7-A24C-E96B8FBAFC4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98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86DAF82-AA1A-46B2-B3C7-D229B5420F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6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960B256-2FE9-4685-B063-BF41FF033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0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10" y="-263731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5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F34FEF6-7709-467F-AF1C-5458956E86D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24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24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17.jpg"/><Relationship Id="rId9" Type="http://schemas.openxmlformats.org/officeDocument/2006/relationships/image" Target="../media/image19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24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image" Target="../media/image17.jp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13" y="59517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" y="-70798"/>
            <a:ext cx="1347004" cy="1347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D55F6-BB8A-DE9C-6E6D-67E1B673DF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F8214D-2EBB-4842-1AAE-71BFE7E28C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965" y="428451"/>
            <a:ext cx="10650635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7B7F8-529B-BFF8-791D-FFD73DBAF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2B6D5782-D83C-9D68-AD2F-DA6981249BFA}"/>
              </a:ext>
            </a:extLst>
          </p:cNvPr>
          <p:cNvGrpSpPr/>
          <p:nvPr/>
        </p:nvGrpSpPr>
        <p:grpSpPr>
          <a:xfrm>
            <a:off x="368955" y="276373"/>
            <a:ext cx="11478915" cy="630525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3302971F-B194-FF15-9975-3D693AA682F9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24">
              <a:extLst>
                <a:ext uri="{FF2B5EF4-FFF2-40B4-BE49-F238E27FC236}">
                  <a16:creationId xmlns:a16="http://schemas.microsoft.com/office/drawing/2014/main" id="{D57ABD15-1DD1-5C28-3C99-27B00C9CE5F9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F888FCE-9C8E-80C2-9A7F-F58ED42341DE}"/>
              </a:ext>
            </a:extLst>
          </p:cNvPr>
          <p:cNvSpPr txBox="1"/>
          <p:nvPr/>
        </p:nvSpPr>
        <p:spPr>
          <a:xfrm>
            <a:off x="1827812" y="634228"/>
            <a:ext cx="365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96E94D-3A39-ED57-C9E4-6F631423C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14" y="1019022"/>
            <a:ext cx="4409391" cy="378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FCDAE9-71F1-D617-CFB1-D512BBA23531}"/>
              </a:ext>
            </a:extLst>
          </p:cNvPr>
          <p:cNvSpPr txBox="1"/>
          <p:nvPr/>
        </p:nvSpPr>
        <p:spPr>
          <a:xfrm>
            <a:off x="781678" y="1457860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 theo lớp (gồm 4 lớp).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BE46E-7070-CDE9-1DA9-51B7A6254FDA}"/>
              </a:ext>
            </a:extLst>
          </p:cNvPr>
          <p:cNvSpPr txBox="1"/>
          <p:nvPr/>
        </p:nvSpPr>
        <p:spPr>
          <a:xfrm>
            <a:off x="726009" y="2289552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- 1 lớp có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00AE7-71FA-F974-57B9-74C8236220F7}"/>
              </a:ext>
            </a:extLst>
          </p:cNvPr>
          <p:cNvSpPr txBox="1"/>
          <p:nvPr/>
        </p:nvSpPr>
        <p:spPr>
          <a:xfrm>
            <a:off x="544864" y="3227712"/>
            <a:ext cx="7114894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Tổng = 11 × 4 = 44 hình</a:t>
            </a:r>
          </a:p>
        </p:txBody>
      </p:sp>
    </p:spTree>
    <p:extLst>
      <p:ext uri="{BB962C8B-B14F-4D97-AF65-F5344CB8AC3E}">
        <p14:creationId xmlns:p14="http://schemas.microsoft.com/office/powerpoint/2010/main" val="29088682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DEA0E-F69F-B340-443B-1EB5D69A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854F523-0DED-2EC0-32A3-AB04F29FAB37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5174773-DB64-E609-EF24-01DCC06CE24A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221B34FE-1178-C627-4A53-17089A4FE9ED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643C56AE-A853-675B-75B5-10B15DF23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800877" y="5380574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4962BC8-8A38-1D7E-33C3-D8A128145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1116FB0-3C2D-6A3B-A06B-5125B70D1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739600-F2AE-69F5-57FA-D15EEE3D974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1417" b="52859"/>
          <a:stretch/>
        </p:blipFill>
        <p:spPr>
          <a:xfrm>
            <a:off x="269719" y="-2082"/>
            <a:ext cx="3107563" cy="1608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E71EEF-B99F-3B2D-6C1D-DFACFB6D99ED}"/>
              </a:ext>
            </a:extLst>
          </p:cNvPr>
          <p:cNvSpPr txBox="1"/>
          <p:nvPr/>
        </p:nvSpPr>
        <p:spPr>
          <a:xfrm>
            <a:off x="2564005" y="681087"/>
            <a:ext cx="20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CD653A-B346-AE7C-A8F5-4B3420AE327A}"/>
                  </a:ext>
                </a:extLst>
              </p:cNvPr>
              <p:cNvSpPr txBox="1"/>
              <p:nvPr/>
            </p:nvSpPr>
            <p:spPr>
              <a:xfrm>
                <a:off x="1683705" y="1483669"/>
                <a:ext cx="9420055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Rô-bốt đã xếp các hình lập phương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1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4400" b="1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4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thành hình bên.</a:t>
                </a:r>
                <a:endParaRPr kumimoji="0" lang="en-US" sz="4400" b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CD653A-B346-AE7C-A8F5-4B3420AE3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705" y="1483669"/>
                <a:ext cx="9420055" cy="1461875"/>
              </a:xfrm>
              <a:prstGeom prst="rect">
                <a:avLst/>
              </a:prstGeom>
              <a:blipFill>
                <a:blip r:embed="rId8"/>
                <a:stretch>
                  <a:fillRect l="-2589" t="-8333" r="-2654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741FA8C-1E36-2619-E924-F6F5F8185B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421" y="2774659"/>
            <a:ext cx="3962274" cy="340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2CBAF0-F7F5-3CB6-FF7D-64B1BCDB701F}"/>
                  </a:ext>
                </a:extLst>
              </p:cNvPr>
              <p:cNvSpPr txBox="1"/>
              <p:nvPr/>
            </p:nvSpPr>
            <p:spPr>
              <a:xfrm>
                <a:off x="840688" y="3086129"/>
                <a:ext cx="6130384" cy="1524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b="1" kern="0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Thể tích của hình bên là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b="1" i="0" dirty="0" smtClean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4800" b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4800" b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400" b="1" kern="0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.        </a:t>
                </a:r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2CBAF0-F7F5-3CB6-FF7D-64B1BCDB7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88" y="3086129"/>
                <a:ext cx="6130384" cy="15248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A54318-6370-BC32-96F6-3B5517910C95}"/>
              </a:ext>
            </a:extLst>
          </p:cNvPr>
          <p:cNvSpPr/>
          <p:nvPr/>
        </p:nvSpPr>
        <p:spPr>
          <a:xfrm>
            <a:off x="1587528" y="3952379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8296B-15F7-AE66-1074-CC33AF0F5A02}"/>
              </a:ext>
            </a:extLst>
          </p:cNvPr>
          <p:cNvSpPr txBox="1"/>
          <p:nvPr/>
        </p:nvSpPr>
        <p:spPr>
          <a:xfrm>
            <a:off x="884624" y="4594189"/>
            <a:ext cx="5970601" cy="1393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bên có 44 hình lập phương.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B9006B-8CD4-6B2A-C69F-3EEB0C1A4299}"/>
              </a:ext>
            </a:extLst>
          </p:cNvPr>
          <p:cNvSpPr/>
          <p:nvPr/>
        </p:nvSpPr>
        <p:spPr>
          <a:xfrm>
            <a:off x="1475817" y="3897568"/>
            <a:ext cx="847225" cy="6284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44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70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 animBg="1"/>
      <p:bldP spid="6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9" y="382377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84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-0.00232 L 0.11901 -0.01598 L 0.18933 -0.19653 " pathEditMode="relative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358286" y="506708"/>
            <a:ext cx="11660116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F906F4-859F-2F07-E566-45B4B396E999}"/>
              </a:ext>
            </a:extLst>
          </p:cNvPr>
          <p:cNvSpPr txBox="1"/>
          <p:nvPr/>
        </p:nvSpPr>
        <p:spPr>
          <a:xfrm>
            <a:off x="2275645" y="679509"/>
            <a:ext cx="20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7BEC5-E374-6100-1486-8BEC0AA80099}"/>
              </a:ext>
            </a:extLst>
          </p:cNvPr>
          <p:cNvSpPr txBox="1"/>
          <p:nvPr/>
        </p:nvSpPr>
        <p:spPr>
          <a:xfrm>
            <a:off x="667612" y="1723139"/>
            <a:ext cx="10318571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5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r>
              <a:rPr lang="pt-BR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480 d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0,48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31BE90-5472-D30A-EF61-2D8860E0CAC5}"/>
              </a:ext>
            </a:extLst>
          </p:cNvPr>
          <p:cNvGrpSpPr/>
          <p:nvPr/>
        </p:nvGrpSpPr>
        <p:grpSpPr>
          <a:xfrm>
            <a:off x="2796863" y="1962615"/>
            <a:ext cx="1262185" cy="546410"/>
            <a:chOff x="3501483" y="1973766"/>
            <a:chExt cx="1262185" cy="54641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B82954-D807-B35D-BFF9-83B23E1814D7}"/>
                </a:ext>
              </a:extLst>
            </p:cNvPr>
            <p:cNvSpPr/>
            <p:nvPr/>
          </p:nvSpPr>
          <p:spPr>
            <a:xfrm>
              <a:off x="3501483" y="1973766"/>
              <a:ext cx="1262185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7C4C855-CA3C-F8F7-7FCE-48AF153CF9B3}"/>
                </a:ext>
              </a:extLst>
            </p:cNvPr>
            <p:cNvSpPr/>
            <p:nvPr/>
          </p:nvSpPr>
          <p:spPr>
            <a:xfrm>
              <a:off x="3811866" y="2010714"/>
              <a:ext cx="556459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A9DC44-D07F-7E67-212E-A85E4155EA47}"/>
              </a:ext>
            </a:extLst>
          </p:cNvPr>
          <p:cNvGrpSpPr/>
          <p:nvPr/>
        </p:nvGrpSpPr>
        <p:grpSpPr>
          <a:xfrm>
            <a:off x="9018611" y="1988412"/>
            <a:ext cx="970095" cy="546410"/>
            <a:chOff x="3501483" y="1973766"/>
            <a:chExt cx="970095" cy="5464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9169EC-4914-C088-AE96-09C364C94E66}"/>
                </a:ext>
              </a:extLst>
            </p:cNvPr>
            <p:cNvSpPr/>
            <p:nvPr/>
          </p:nvSpPr>
          <p:spPr>
            <a:xfrm>
              <a:off x="3501483" y="1973766"/>
              <a:ext cx="970095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ADFF992-EE41-2CF8-7070-149C309CD00C}"/>
                </a:ext>
              </a:extLst>
            </p:cNvPr>
            <p:cNvSpPr/>
            <p:nvPr/>
          </p:nvSpPr>
          <p:spPr>
            <a:xfrm>
              <a:off x="3733809" y="2010714"/>
              <a:ext cx="556459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19392A-6728-7968-FFC1-95C9EC9E30BA}"/>
              </a:ext>
            </a:extLst>
          </p:cNvPr>
          <p:cNvSpPr txBox="1"/>
          <p:nvPr/>
        </p:nvSpPr>
        <p:spPr>
          <a:xfrm>
            <a:off x="612847" y="2724192"/>
            <a:ext cx="11021223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0,25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250 000</a:t>
            </a:r>
            <a:r>
              <a:rPr lang="pt-BR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c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6F1D48-B25F-3A99-4643-48A443F0F067}"/>
              </a:ext>
            </a:extLst>
          </p:cNvPr>
          <p:cNvGrpSpPr/>
          <p:nvPr/>
        </p:nvGrpSpPr>
        <p:grpSpPr>
          <a:xfrm>
            <a:off x="3321985" y="2918013"/>
            <a:ext cx="1907937" cy="546410"/>
            <a:chOff x="3501483" y="1973766"/>
            <a:chExt cx="1262185" cy="54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E83762-3034-C566-3970-6478939EEEBA}"/>
                </a:ext>
              </a:extLst>
            </p:cNvPr>
            <p:cNvSpPr/>
            <p:nvPr/>
          </p:nvSpPr>
          <p:spPr>
            <a:xfrm>
              <a:off x="3501483" y="1973766"/>
              <a:ext cx="1262185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1A5B58-3DAD-8AC1-CDC6-36FE48171C6B}"/>
                </a:ext>
              </a:extLst>
            </p:cNvPr>
            <p:cNvSpPr/>
            <p:nvPr/>
          </p:nvSpPr>
          <p:spPr>
            <a:xfrm>
              <a:off x="3811866" y="2010714"/>
              <a:ext cx="381818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1E6B3C-CEEC-3DA9-F0EA-A1BD6D6661C1}"/>
              </a:ext>
            </a:extLst>
          </p:cNvPr>
          <p:cNvGrpSpPr/>
          <p:nvPr/>
        </p:nvGrpSpPr>
        <p:grpSpPr>
          <a:xfrm>
            <a:off x="9378105" y="2960939"/>
            <a:ext cx="1249003" cy="546410"/>
            <a:chOff x="3501483" y="1973766"/>
            <a:chExt cx="920771" cy="54641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9C758F1-DE97-2CFA-1C0A-82CEE97C4E15}"/>
                </a:ext>
              </a:extLst>
            </p:cNvPr>
            <p:cNvSpPr/>
            <p:nvPr/>
          </p:nvSpPr>
          <p:spPr>
            <a:xfrm>
              <a:off x="3501483" y="1973766"/>
              <a:ext cx="920771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9945188-B022-8A6D-B9F2-D2D6E7296054}"/>
                </a:ext>
              </a:extLst>
            </p:cNvPr>
            <p:cNvSpPr/>
            <p:nvPr/>
          </p:nvSpPr>
          <p:spPr>
            <a:xfrm>
              <a:off x="3733809" y="2010714"/>
              <a:ext cx="400719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829E51-B321-E808-A498-DF1B91133045}"/>
              </a:ext>
            </a:extLst>
          </p:cNvPr>
          <p:cNvSpPr txBox="1"/>
          <p:nvPr/>
        </p:nvSpPr>
        <p:spPr>
          <a:xfrm>
            <a:off x="623008" y="3713349"/>
            <a:ext cx="10851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1,9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1 900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2 650 c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pt-BR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B828B5-7884-2748-DCC6-C027C0677F3E}"/>
              </a:ext>
            </a:extLst>
          </p:cNvPr>
          <p:cNvGrpSpPr/>
          <p:nvPr/>
        </p:nvGrpSpPr>
        <p:grpSpPr>
          <a:xfrm>
            <a:off x="3370292" y="3981501"/>
            <a:ext cx="1262185" cy="546410"/>
            <a:chOff x="3501483" y="1973766"/>
            <a:chExt cx="1262185" cy="54641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9627BE-7825-1F6B-5E0C-319A269D17B7}"/>
                </a:ext>
              </a:extLst>
            </p:cNvPr>
            <p:cNvSpPr/>
            <p:nvPr/>
          </p:nvSpPr>
          <p:spPr>
            <a:xfrm>
              <a:off x="3501483" y="1973766"/>
              <a:ext cx="1262185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1690E68-A8A5-72FD-AB68-8AD0564C6C6B}"/>
                </a:ext>
              </a:extLst>
            </p:cNvPr>
            <p:cNvSpPr/>
            <p:nvPr/>
          </p:nvSpPr>
          <p:spPr>
            <a:xfrm>
              <a:off x="3811866" y="2010714"/>
              <a:ext cx="556459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0C3C28-8EE5-D926-9589-B8F4167008A9}"/>
              </a:ext>
            </a:extLst>
          </p:cNvPr>
          <p:cNvGrpSpPr/>
          <p:nvPr/>
        </p:nvGrpSpPr>
        <p:grpSpPr>
          <a:xfrm>
            <a:off x="9300172" y="3996147"/>
            <a:ext cx="970095" cy="546410"/>
            <a:chOff x="3501483" y="1973766"/>
            <a:chExt cx="970095" cy="54641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8244C6-F1DB-7BE7-B44C-CC09332672D6}"/>
                </a:ext>
              </a:extLst>
            </p:cNvPr>
            <p:cNvSpPr/>
            <p:nvPr/>
          </p:nvSpPr>
          <p:spPr>
            <a:xfrm>
              <a:off x="3501483" y="1973766"/>
              <a:ext cx="970095" cy="546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7EA1284-1CA8-86DA-F25B-7AB543B33FF7}"/>
                </a:ext>
              </a:extLst>
            </p:cNvPr>
            <p:cNvSpPr/>
            <p:nvPr/>
          </p:nvSpPr>
          <p:spPr>
            <a:xfrm>
              <a:off x="3733809" y="2010714"/>
              <a:ext cx="556459" cy="47251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33" y="213132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96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724 0.0051 L 0.06849 0.075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68349" y="506708"/>
            <a:ext cx="1109873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13FB5C7-B099-E63F-BFD0-F5FB7D8DA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245" y="3323061"/>
            <a:ext cx="4904965" cy="298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F1681F-E716-E9A8-62D3-5A12E6B287E2}"/>
              </a:ext>
            </a:extLst>
          </p:cNvPr>
          <p:cNvSpPr txBox="1"/>
          <p:nvPr/>
        </p:nvSpPr>
        <p:spPr>
          <a:xfrm>
            <a:off x="2095654" y="629385"/>
            <a:ext cx="20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D9225D-B670-8942-7DEC-93FA926E101C}"/>
              </a:ext>
            </a:extLst>
          </p:cNvPr>
          <p:cNvGrpSpPr/>
          <p:nvPr/>
        </p:nvGrpSpPr>
        <p:grpSpPr>
          <a:xfrm>
            <a:off x="818997" y="1325840"/>
            <a:ext cx="10410281" cy="2308324"/>
            <a:chOff x="818997" y="1325840"/>
            <a:chExt cx="10410281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E3675C-72C7-9E40-F33A-3E288D92AAE4}"/>
                </a:ext>
              </a:extLst>
            </p:cNvPr>
            <p:cNvSpPr txBox="1"/>
            <p:nvPr/>
          </p:nvSpPr>
          <p:spPr>
            <a:xfrm>
              <a:off x="818997" y="1325840"/>
              <a:ext cx="104102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Rô-bốt có một cái thùng dạng hình hộp chữ nhật với chiều dài 6 dm, chiều rộng 4 dm, chiều cao 3 dm. Vậy Rô-bốt có thể xếp được      hộp đèn hình lập phương có thể tích 1</a:t>
              </a:r>
              <a:r>
                <a:rPr lang="vi-VN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</a:t>
              </a:r>
              <a:r>
                <a:rPr lang="pt-BR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600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vi-V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để đầy chiếc thùng đó. </a:t>
              </a:r>
              <a:endParaRPr kumimoji="0" lang="en-US" sz="360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088263-5F57-BB5B-C5BC-5E2A6956CADB}"/>
                </a:ext>
              </a:extLst>
            </p:cNvPr>
            <p:cNvSpPr/>
            <p:nvPr/>
          </p:nvSpPr>
          <p:spPr>
            <a:xfrm>
              <a:off x="5561844" y="2553628"/>
              <a:ext cx="523006" cy="398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30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124195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1F36A477-ED73-59C3-1F20-DFD215EC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42" y="2913460"/>
            <a:ext cx="5148858" cy="3513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982FB-CACF-D771-3A8C-AADE2D32CDA3}"/>
              </a:ext>
            </a:extLst>
          </p:cNvPr>
          <p:cNvSpPr txBox="1"/>
          <p:nvPr/>
        </p:nvSpPr>
        <p:spPr>
          <a:xfrm>
            <a:off x="4111068" y="771436"/>
            <a:ext cx="36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5F1D2F-D07B-1F06-E6C0-75193F757B5C}"/>
              </a:ext>
            </a:extLst>
          </p:cNvPr>
          <p:cNvGrpSpPr/>
          <p:nvPr/>
        </p:nvGrpSpPr>
        <p:grpSpPr>
          <a:xfrm>
            <a:off x="872678" y="1440656"/>
            <a:ext cx="10709396" cy="1325180"/>
            <a:chOff x="5670293" y="4638727"/>
            <a:chExt cx="5678842" cy="132518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6752F04-B696-C690-BF18-BB02C25DAD01}"/>
                </a:ext>
              </a:extLst>
            </p:cNvPr>
            <p:cNvSpPr/>
            <p:nvPr/>
          </p:nvSpPr>
          <p:spPr>
            <a:xfrm>
              <a:off x="5670293" y="4638727"/>
              <a:ext cx="5678842" cy="1325180"/>
            </a:xfrm>
            <a:prstGeom prst="roundRect">
              <a:avLst/>
            </a:prstGeom>
            <a:solidFill>
              <a:srgbClr val="A6E8FC"/>
            </a:solidFill>
            <a:ln>
              <a:solidFill>
                <a:srgbClr val="55E4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0D9610-0A8F-2B10-AC83-1300409EF901}"/>
                </a:ext>
              </a:extLst>
            </p:cNvPr>
            <p:cNvSpPr txBox="1"/>
            <p:nvPr/>
          </p:nvSpPr>
          <p:spPr>
            <a:xfrm>
              <a:off x="5792717" y="4686847"/>
              <a:ext cx="5472091" cy="119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vi-VN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Tính số hộp đèn hình lập phương theo chiều dài, chiều rộng và chiều cao của thùng dạng hình hộp chữ nhật.</a:t>
              </a:r>
              <a:endParaRPr lang="en-US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F341FE4-67EE-3F78-189A-8F091B78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081" y="3102898"/>
            <a:ext cx="4904965" cy="298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6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4508A-58CC-1E59-E97F-C507ACC43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9712A6C-4E69-5EC8-A265-4091EAB5845E}"/>
              </a:ext>
            </a:extLst>
          </p:cNvPr>
          <p:cNvGrpSpPr/>
          <p:nvPr/>
        </p:nvGrpSpPr>
        <p:grpSpPr>
          <a:xfrm>
            <a:off x="614762" y="506708"/>
            <a:ext cx="1124195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C8A8497-7169-F6F5-431F-B3970867AFB8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F07554FA-A7B0-A1E7-B397-5B751B4558B0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6BED304-05CE-C6FA-E1B2-935C2DD1BE65}"/>
              </a:ext>
            </a:extLst>
          </p:cNvPr>
          <p:cNvSpPr txBox="1"/>
          <p:nvPr/>
        </p:nvSpPr>
        <p:spPr>
          <a:xfrm>
            <a:off x="4281123" y="710150"/>
            <a:ext cx="36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2031C1-A487-F9D1-F679-F0E46F3A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831" y="4079919"/>
            <a:ext cx="3449924" cy="209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FA8EE-2C26-D3E4-0EC7-233AF5675751}"/>
              </a:ext>
            </a:extLst>
          </p:cNvPr>
          <p:cNvSpPr txBox="1"/>
          <p:nvPr/>
        </p:nvSpPr>
        <p:spPr>
          <a:xfrm>
            <a:off x="893192" y="1222399"/>
            <a:ext cx="10617140" cy="492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Xếp hộp đèn hình lập phương theo chiều dài của thùng ta xếp được 1 hàng gồm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hộp.</a:t>
            </a:r>
          </a:p>
          <a:p>
            <a:pPr algn="just">
              <a:lnSpc>
                <a:spcPct val="110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Vì chiều rộng của thùng là 4 dm nên ta xếp được 4 hàng như thế dưới đáy thùng. Như vậy ta đã xếp được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hộp đèn hình lập phương dưới đáy thùng.</a:t>
            </a:r>
          </a:p>
          <a:p>
            <a:pPr algn="just">
              <a:lnSpc>
                <a:spcPct val="110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Vì chiều cao của thùng là 3 dm nên ta xếp được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hàng, mỗi hàng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hộp đèn hình lập phương.</a:t>
            </a:r>
          </a:p>
          <a:p>
            <a:pPr algn="just">
              <a:lnSpc>
                <a:spcPct val="110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Vậy ta đã xếp được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x 3 = 72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hộp đèn </a:t>
            </a:r>
          </a:p>
          <a:p>
            <a:pPr algn="just">
              <a:lnSpc>
                <a:spcPct val="110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hình lập phương để đầy chiếc thùng.</a:t>
            </a:r>
          </a:p>
        </p:txBody>
      </p:sp>
    </p:spTree>
    <p:extLst>
      <p:ext uri="{BB962C8B-B14F-4D97-AF65-F5344CB8AC3E}">
        <p14:creationId xmlns:p14="http://schemas.microsoft.com/office/powerpoint/2010/main" val="3772682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CDE86-41D8-991F-C78C-61A23ED0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6CCEF02C-769A-18FE-F337-0B0A5DFEC7BE}"/>
              </a:ext>
            </a:extLst>
          </p:cNvPr>
          <p:cNvGrpSpPr/>
          <p:nvPr/>
        </p:nvGrpSpPr>
        <p:grpSpPr>
          <a:xfrm>
            <a:off x="468349" y="506708"/>
            <a:ext cx="1109873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7898AFB3-2954-A7D3-0B18-AF79453D3482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F38E190E-AF48-6BD1-4245-A3566BCC4FAB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A7B9DA99-E4D3-8344-F9D1-9700F45E25D1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9891EAAB-6FB2-3857-3B9E-3D6CAAEC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276E1533-0464-BA8E-6520-2B45C45B663E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Bài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#9Slide07 IcielHelena" pitchFamily="2" charset="0"/>
                  <a:ea typeface="思源黑体 CN Medium" panose="020B0600000000000000" pitchFamily="34" charset="-122"/>
                  <a:cs typeface="+mn-cs"/>
                </a:rPr>
                <a:t> 5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IcielHelena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C57FAA-ECED-BCEC-88B7-B7F89ABE0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175" y="3329221"/>
            <a:ext cx="4904965" cy="2983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68798-2B80-4420-44E3-D80EE90A6773}"/>
              </a:ext>
            </a:extLst>
          </p:cNvPr>
          <p:cNvSpPr txBox="1"/>
          <p:nvPr/>
        </p:nvSpPr>
        <p:spPr>
          <a:xfrm>
            <a:off x="2095654" y="629385"/>
            <a:ext cx="20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852D40-9C93-F963-F3C0-0A0F7FDB169C}"/>
              </a:ext>
            </a:extLst>
          </p:cNvPr>
          <p:cNvGrpSpPr/>
          <p:nvPr/>
        </p:nvGrpSpPr>
        <p:grpSpPr>
          <a:xfrm>
            <a:off x="818997" y="1325840"/>
            <a:ext cx="10410281" cy="2308324"/>
            <a:chOff x="818997" y="1325840"/>
            <a:chExt cx="10410281" cy="23083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A3A515-5790-51CD-98D9-E0145E16D669}"/>
                </a:ext>
              </a:extLst>
            </p:cNvPr>
            <p:cNvSpPr txBox="1"/>
            <p:nvPr/>
          </p:nvSpPr>
          <p:spPr>
            <a:xfrm>
              <a:off x="818997" y="1325840"/>
              <a:ext cx="104102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Rô-bốt có một cái thùng dạng hình hộp chữ nhật với chiều dài 6 dm, chiều rộng 4 dm, chiều cao 3 dm. Vậy Rô-bốt có thể xếp được       hộp đèn hình lập phương có thể tích 1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</a:t>
              </a: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</a:t>
              </a:r>
              <a:r>
                <a:rPr kumimoji="0" lang="vi-VN" sz="3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để đầy chiếc thùng đó. 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A1C7D6A-ADA9-B757-9BE2-79EF63DF6BC0}"/>
                </a:ext>
              </a:extLst>
            </p:cNvPr>
            <p:cNvSpPr/>
            <p:nvPr/>
          </p:nvSpPr>
          <p:spPr>
            <a:xfrm>
              <a:off x="5561844" y="2553628"/>
              <a:ext cx="523006" cy="3988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EB23C6-903F-3591-D8E7-8644BDB07203}"/>
              </a:ext>
            </a:extLst>
          </p:cNvPr>
          <p:cNvSpPr/>
          <p:nvPr/>
        </p:nvSpPr>
        <p:spPr>
          <a:xfrm>
            <a:off x="5483787" y="2516814"/>
            <a:ext cx="680475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72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72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528042" y="2722363"/>
            <a:ext cx="5412153" cy="4202272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0661B2-B5E3-E082-0D50-98E4DE966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51" y="790085"/>
            <a:ext cx="9394750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0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7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9" y="2909794"/>
            <a:ext cx="857250" cy="838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309" y="4485773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882451" y="5597182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779" y="52296"/>
            <a:ext cx="753783" cy="71888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8" y="5523165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rcRect r="72721"/>
          <a:stretch/>
        </p:blipFill>
        <p:spPr>
          <a:xfrm>
            <a:off x="-119587" y="-17658"/>
            <a:ext cx="2236871" cy="1981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FF511-4097-96B8-DF41-E9F0CFCEEB4B}"/>
              </a:ext>
            </a:extLst>
          </p:cNvPr>
          <p:cNvSpPr txBox="1"/>
          <p:nvPr/>
        </p:nvSpPr>
        <p:spPr>
          <a:xfrm>
            <a:off x="1702571" y="654080"/>
            <a:ext cx="585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Hoàn thành bảng sau.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D5814BE7-80C7-D591-C141-42418A0AAE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6394220"/>
                  </p:ext>
                </p:extLst>
              </p:nvPr>
            </p:nvGraphicFramePr>
            <p:xfrm>
              <a:off x="962571" y="1851208"/>
              <a:ext cx="10080502" cy="3522122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7679984">
                      <a:extLst>
                        <a:ext uri="{9D8B030D-6E8A-4147-A177-3AD203B41FA5}">
                          <a16:colId xmlns:a16="http://schemas.microsoft.com/office/drawing/2014/main" val="1895598271"/>
                        </a:ext>
                      </a:extLst>
                    </a:gridCol>
                    <a:gridCol w="2400518">
                      <a:extLst>
                        <a:ext uri="{9D8B030D-6E8A-4147-A177-3AD203B41FA5}">
                          <a16:colId xmlns:a16="http://schemas.microsoft.com/office/drawing/2014/main" val="3009286953"/>
                        </a:ext>
                      </a:extLst>
                    </a:gridCol>
                  </a:tblGrid>
                  <a:tr h="4078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</a:rPr>
                            <a:t>Đọc</a:t>
                          </a:r>
                          <a:endParaRPr lang="en-US" sz="3200" b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CD1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200" b="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</a:rPr>
                            <a:t>Viết  </a:t>
                          </a:r>
                          <a:endParaRPr lang="en-US" sz="3200" b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CD1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7976913"/>
                      </a:ext>
                    </a:extLst>
                  </a:tr>
                  <a:tr h="640535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Mười ba phẩy không năm mét khối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32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0175975"/>
                      </a:ext>
                    </a:extLst>
                  </a:tr>
                  <a:tr h="8428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0,857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0" i="1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3200" b="0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3200" b="0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3200" b="0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6612894"/>
                      </a:ext>
                    </a:extLst>
                  </a:tr>
                  <a:tr h="70134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Tám trăm hai mươi mốt đề-xi-mét khối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32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850243"/>
                      </a:ext>
                    </a:extLst>
                  </a:tr>
                  <a:tr h="7582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100,5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200" b="0" i="1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vi-VN" sz="3200" b="0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sz="3200" b="0" dirty="0" smtClean="0">
                                      <a:ln>
                                        <a:solidFill>
                                          <a:schemeClr val="tx1"/>
                                        </a:solidFill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3200" b="0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2165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D5814BE7-80C7-D591-C141-42418A0AAE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6394220"/>
                  </p:ext>
                </p:extLst>
              </p:nvPr>
            </p:nvGraphicFramePr>
            <p:xfrm>
              <a:off x="962571" y="1851208"/>
              <a:ext cx="10080502" cy="3522122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7679984">
                      <a:extLst>
                        <a:ext uri="{9D8B030D-6E8A-4147-A177-3AD203B41FA5}">
                          <a16:colId xmlns:a16="http://schemas.microsoft.com/office/drawing/2014/main" val="1895598271"/>
                        </a:ext>
                      </a:extLst>
                    </a:gridCol>
                    <a:gridCol w="2400518">
                      <a:extLst>
                        <a:ext uri="{9D8B030D-6E8A-4147-A177-3AD203B41FA5}">
                          <a16:colId xmlns:a16="http://schemas.microsoft.com/office/drawing/2014/main" val="3009286953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</a:rPr>
                            <a:t>Đọc</a:t>
                          </a:r>
                          <a:endParaRPr lang="en-US" sz="3200" b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CD1C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200" b="0" dirty="0">
                              <a:ln>
                                <a:solidFill>
                                  <a:schemeClr val="tx1"/>
                                </a:solidFill>
                              </a:ln>
                              <a:solidFill>
                                <a:schemeClr val="tx1"/>
                              </a:solidFill>
                            </a:rPr>
                            <a:t>Viết  </a:t>
                          </a:r>
                          <a:endParaRPr lang="en-US" sz="3200" b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CD1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7976913"/>
                      </a:ext>
                    </a:extLst>
                  </a:tr>
                  <a:tr h="640535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Mười ba phẩy không năm mét khối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32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0175975"/>
                      </a:ext>
                    </a:extLst>
                  </a:tr>
                  <a:tr h="8428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+mn-lt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20305" t="-144604" r="-508" b="-1848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6612894"/>
                      </a:ext>
                    </a:extLst>
                  </a:tr>
                  <a:tr h="701341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Tám trăm hai mươi mốt đề-xi-mét khối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32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3850243"/>
                      </a:ext>
                    </a:extLst>
                  </a:tr>
                  <a:tr h="7582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b="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?</a:t>
                          </a:r>
                          <a:endParaRPr lang="en-US" sz="2800" b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Cambria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rgbClr val="FBE8E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320305" t="-364000" r="-508" b="-136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02165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B274BD-5669-043B-1EAF-1A47C35DAAAC}"/>
                  </a:ext>
                </a:extLst>
              </p:cNvPr>
              <p:cNvSpPr txBox="1"/>
              <p:nvPr/>
            </p:nvSpPr>
            <p:spPr>
              <a:xfrm>
                <a:off x="8730757" y="2480861"/>
                <a:ext cx="2313991" cy="584775"/>
              </a:xfrm>
              <a:prstGeom prst="rect">
                <a:avLst/>
              </a:prstGeom>
              <a:solidFill>
                <a:srgbClr val="FBE8E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n>
                      <a:solidFill>
                        <a:srgbClr val="00B0F0"/>
                      </a:solidFill>
                    </a:ln>
                    <a:solidFill>
                      <a:srgbClr val="00B0F0"/>
                    </a:solidFill>
                  </a:rPr>
                  <a:t>13,05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dirty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200" dirty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200" dirty="0">
                    <a:ln>
                      <a:solidFill>
                        <a:srgbClr val="00B0F0"/>
                      </a:solidFill>
                    </a:ln>
                    <a:solidFill>
                      <a:srgbClr val="00B0F0"/>
                    </a:solidFill>
                  </a:rPr>
                  <a:t> </a:t>
                </a:r>
                <a:endParaRPr lang="en-US" sz="320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B274BD-5669-043B-1EAF-1A47C35DA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0757" y="2480861"/>
                <a:ext cx="231399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383643-0828-59BE-1BD6-4B6AF806FE32}"/>
              </a:ext>
            </a:extLst>
          </p:cNvPr>
          <p:cNvSpPr txBox="1"/>
          <p:nvPr/>
        </p:nvSpPr>
        <p:spPr>
          <a:xfrm>
            <a:off x="998848" y="3215665"/>
            <a:ext cx="7444464" cy="523220"/>
          </a:xfrm>
          <a:prstGeom prst="rect">
            <a:avLst/>
          </a:prstGeom>
          <a:solidFill>
            <a:srgbClr val="FBE8E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Không phẩy tám trăm năm mươi bảy mét khối</a:t>
            </a:r>
            <a:endParaRPr lang="en-US" sz="2800" dirty="0">
              <a:ln>
                <a:solidFill>
                  <a:srgbClr val="00B0F0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F00C69-16D7-2B8C-29C4-2832F4F2F22C}"/>
                  </a:ext>
                </a:extLst>
              </p:cNvPr>
              <p:cNvSpPr txBox="1"/>
              <p:nvPr/>
            </p:nvSpPr>
            <p:spPr>
              <a:xfrm>
                <a:off x="8704357" y="3959990"/>
                <a:ext cx="2237240" cy="584775"/>
              </a:xfrm>
              <a:prstGeom prst="rect">
                <a:avLst/>
              </a:prstGeom>
              <a:solidFill>
                <a:srgbClr val="FBE8E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n>
                      <a:solidFill>
                        <a:srgbClr val="00B0F0"/>
                      </a:solidFill>
                    </a:ln>
                    <a:solidFill>
                      <a:srgbClr val="00B0F0"/>
                    </a:solidFill>
                  </a:rPr>
                  <a:t>821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3200" b="0" i="0" dirty="0" smtClean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vi-VN" sz="3200" dirty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3200" dirty="0">
                            <a:ln>
                              <a:solidFill>
                                <a:srgbClr val="00B0F0"/>
                              </a:solidFill>
                            </a:ln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200" dirty="0">
                    <a:ln>
                      <a:solidFill>
                        <a:srgbClr val="00B0F0"/>
                      </a:solidFill>
                    </a:ln>
                    <a:solidFill>
                      <a:srgbClr val="00B0F0"/>
                    </a:solidFill>
                  </a:rPr>
                  <a:t> </a:t>
                </a:r>
                <a:endParaRPr lang="en-US" sz="3200" dirty="0">
                  <a:ln>
                    <a:solidFill>
                      <a:srgbClr val="00B0F0"/>
                    </a:solidFill>
                  </a:ln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3F00C69-16D7-2B8C-29C4-2832F4F2F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4357" y="3959990"/>
                <a:ext cx="223724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FE15A7D-4BF0-1486-1237-CC68F3EBE69F}"/>
              </a:ext>
            </a:extLst>
          </p:cNvPr>
          <p:cNvSpPr txBox="1"/>
          <p:nvPr/>
        </p:nvSpPr>
        <p:spPr>
          <a:xfrm>
            <a:off x="989450" y="4722410"/>
            <a:ext cx="7444464" cy="523220"/>
          </a:xfrm>
          <a:prstGeom prst="rect">
            <a:avLst/>
          </a:prstGeom>
          <a:solidFill>
            <a:srgbClr val="FBE8E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5">
                    <a:lumMod val="75000"/>
                  </a:schemeClr>
                </a:solidFill>
              </a:rPr>
              <a:t>Một trăm phẩy năm xăng-ti-mét khối</a:t>
            </a:r>
            <a:endParaRPr lang="en-US" sz="2800" dirty="0">
              <a:ln>
                <a:solidFill>
                  <a:srgbClr val="00B0F0"/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7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91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0.00023 C -0.00235 0.00232 -0.00808 0.00741 -0.01003 0.01181 C -0.01277 0.01736 -0.01133 0.01551 -0.01433 0.01783 C -0.01498 0.01922 -0.01576 0.02107 -0.01641 0.02222 C -0.01706 0.02338 -0.01797 0.02408 -0.01849 0.025 C -0.01915 0.02639 -0.01941 0.02847 -0.02006 0.02986 C -0.02058 0.03102 -0.02149 0.03172 -0.02214 0.03264 C -0.02904 0.04491 -0.02006 0.03009 -0.02566 0.04167 C -0.02631 0.04306 -0.02709 0.04375 -0.02774 0.04468 L -0.03204 0.0581 C -0.03243 0.05972 -0.03282 0.06158 -0.03347 0.06273 L -0.03555 0.06736 C -0.03672 0.07431 -0.0362 0.07246 -0.0392 0.08079 C -0.03933 0.08148 -0.04232 0.08935 -0.04271 0.09121 C -0.04545 0.1044 -0.04232 0.0963 -0.0461 0.10463 C -0.04636 0.10672 -0.04649 0.1088 -0.04688 0.11065 C -0.04727 0.11227 -0.04805 0.11366 -0.04844 0.11505 C -0.0487 0.11736 -0.04844 0.12037 -0.04896 0.12269 C -0.04974 0.12593 -0.05183 0.13172 -0.05183 0.13195 C -0.05365 0.1507 -0.05131 0.13009 -0.05404 0.14375 C -0.05443 0.1456 -0.05443 0.14769 -0.05469 0.14977 C -0.05508 0.15185 -0.05573 0.15371 -0.05612 0.15579 C -0.05652 0.15741 -0.05638 0.15996 -0.05691 0.16158 C -0.05743 0.16366 -0.05821 0.16551 -0.05899 0.16759 L -0.06042 0.17639 C -0.06055 0.17801 -0.06081 0.17963 -0.06107 0.18125 C -0.06316 0.19005 -0.06224 0.18519 -0.06394 0.19607 C -0.0642 0.19746 -0.06459 0.19908 -0.06459 0.2007 L -0.06615 0.21273 C -0.06693 0.23056 -0.0668 0.22153 -0.0668 0.23982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279" y="4456478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 r="74239"/>
          <a:stretch/>
        </p:blipFill>
        <p:spPr>
          <a:xfrm>
            <a:off x="194966" y="207763"/>
            <a:ext cx="2263100" cy="1877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1AE49C-6AE1-589F-7C41-507F2AE6B29C}"/>
              </a:ext>
            </a:extLst>
          </p:cNvPr>
          <p:cNvSpPr txBox="1"/>
          <p:nvPr/>
        </p:nvSpPr>
        <p:spPr>
          <a:xfrm>
            <a:off x="2282675" y="775783"/>
            <a:ext cx="585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vi-VN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câu trả lời đúng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E8B52-50AD-B871-5DD2-569A1301E974}"/>
              </a:ext>
            </a:extLst>
          </p:cNvPr>
          <p:cNvSpPr txBox="1"/>
          <p:nvPr/>
        </p:nvSpPr>
        <p:spPr>
          <a:xfrm>
            <a:off x="1637375" y="1546885"/>
            <a:ext cx="9466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400" b="1" kern="0" dirty="0">
                <a:solidFill>
                  <a:srgbClr val="0070C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Thể tích của khối băng có dạng hình lập phương trong hình vẽ khoảng: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Cartoon children in winter clothes&#10;&#10;Description automatically generated">
            <a:extLst>
              <a:ext uri="{FF2B5EF4-FFF2-40B4-BE49-F238E27FC236}">
                <a16:creationId xmlns:a16="http://schemas.microsoft.com/office/drawing/2014/main" id="{C73691AE-26EA-DEC3-E56F-C39A80AF9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39" y="3065813"/>
            <a:ext cx="5745179" cy="311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28DA84-45E4-E488-2487-36635B6E53F6}"/>
                  </a:ext>
                </a:extLst>
              </p:cNvPr>
              <p:cNvSpPr txBox="1"/>
              <p:nvPr/>
            </p:nvSpPr>
            <p:spPr>
              <a:xfrm>
                <a:off x="1091381" y="3065813"/>
                <a:ext cx="30971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>
                    <a:solidFill>
                      <a:srgbClr val="FF6699"/>
                    </a:solidFill>
                  </a:rPr>
                  <a:t>A. </a:t>
                </a:r>
                <a:r>
                  <a:rPr lang="vi-VN" sz="4400" dirty="0"/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0" i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400" b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4400" b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28DA84-45E4-E488-2487-36635B6E5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381" y="3065813"/>
                <a:ext cx="3097161" cy="769441"/>
              </a:xfrm>
              <a:prstGeom prst="rect">
                <a:avLst/>
              </a:prstGeom>
              <a:blipFill>
                <a:blip r:embed="rId9"/>
                <a:stretch>
                  <a:fillRect l="-7874" t="-19841" b="-3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A2BCA-9DEF-4580-6C80-D82CF6760F53}"/>
                  </a:ext>
                </a:extLst>
              </p:cNvPr>
              <p:cNvSpPr txBox="1"/>
              <p:nvPr/>
            </p:nvSpPr>
            <p:spPr>
              <a:xfrm>
                <a:off x="1071245" y="3887985"/>
                <a:ext cx="30971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>
                    <a:solidFill>
                      <a:srgbClr val="FF6699"/>
                    </a:solidFill>
                  </a:rPr>
                  <a:t>B. </a:t>
                </a:r>
                <a:r>
                  <a:rPr lang="vi-VN" sz="4400" dirty="0"/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0" i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400" b="0" i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US" sz="4400" b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1A2BCA-9DEF-4580-6C80-D82CF6760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245" y="3887985"/>
                <a:ext cx="3097161" cy="769441"/>
              </a:xfrm>
              <a:prstGeom prst="rect">
                <a:avLst/>
              </a:prstGeom>
              <a:blipFill>
                <a:blip r:embed="rId10"/>
                <a:stretch>
                  <a:fillRect l="-8071" t="-19841" b="-3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294F04-55EA-317F-70F4-3C5AE01CCA7F}"/>
                  </a:ext>
                </a:extLst>
              </p:cNvPr>
              <p:cNvSpPr txBox="1"/>
              <p:nvPr/>
            </p:nvSpPr>
            <p:spPr>
              <a:xfrm>
                <a:off x="1029246" y="4672584"/>
                <a:ext cx="309716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dirty="0">
                    <a:solidFill>
                      <a:srgbClr val="FF6699"/>
                    </a:solidFill>
                  </a:rPr>
                  <a:t>C. </a:t>
                </a:r>
                <a:r>
                  <a:rPr lang="vi-VN" sz="4400" dirty="0"/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0" i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4400" b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4400" b="0" dirty="0" smtClean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400" dirty="0"/>
                  <a:t> </a:t>
                </a:r>
                <a:endParaRPr lang="en-US" sz="4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294F04-55EA-317F-70F4-3C5AE01CC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46" y="4672584"/>
                <a:ext cx="3097161" cy="769441"/>
              </a:xfrm>
              <a:prstGeom prst="rect">
                <a:avLst/>
              </a:prstGeom>
              <a:blipFill>
                <a:blip r:embed="rId11"/>
                <a:stretch>
                  <a:fillRect l="-8071" t="-1984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1E307BEC-13D8-137A-6DA6-9578CBF07D4F}"/>
              </a:ext>
            </a:extLst>
          </p:cNvPr>
          <p:cNvSpPr/>
          <p:nvPr/>
        </p:nvSpPr>
        <p:spPr>
          <a:xfrm>
            <a:off x="907754" y="4596101"/>
            <a:ext cx="938018" cy="86325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1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34" y="2148283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1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989 0.14352 L 0.03476 0.19792 L 0.12721 0.272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800877" y="5380574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rcRect r="11417" b="52859"/>
          <a:stretch/>
        </p:blipFill>
        <p:spPr>
          <a:xfrm>
            <a:off x="269719" y="-2082"/>
            <a:ext cx="3107563" cy="1608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8EBA0-6EAD-07CD-7468-77059E162A36}"/>
              </a:ext>
            </a:extLst>
          </p:cNvPr>
          <p:cNvSpPr txBox="1"/>
          <p:nvPr/>
        </p:nvSpPr>
        <p:spPr>
          <a:xfrm>
            <a:off x="2564005" y="681087"/>
            <a:ext cx="209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vi-VN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30D52D-6177-DCAB-A3B7-6CB5322A7BE5}"/>
                  </a:ext>
                </a:extLst>
              </p:cNvPr>
              <p:cNvSpPr txBox="1"/>
              <p:nvPr/>
            </p:nvSpPr>
            <p:spPr>
              <a:xfrm>
                <a:off x="1683705" y="1483669"/>
                <a:ext cx="9420055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Rô-bốt đã xếp các hình lập phương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400" b="1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4400" b="1" i="0" dirty="0">
                            <a:ln>
                              <a:solidFill>
                                <a:schemeClr val="tx1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4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thành hình bên.</a:t>
                </a:r>
                <a:endParaRPr kumimoji="0" lang="en-US" sz="4400" b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30D52D-6177-DCAB-A3B7-6CB5322A7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705" y="1483669"/>
                <a:ext cx="9420055" cy="1461875"/>
              </a:xfrm>
              <a:prstGeom prst="rect">
                <a:avLst/>
              </a:prstGeom>
              <a:blipFill>
                <a:blip r:embed="rId8"/>
                <a:stretch>
                  <a:fillRect l="-2589" t="-8333" r="-38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711A89F-762A-3E6E-AC59-199825C0C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421" y="2774659"/>
            <a:ext cx="3962274" cy="3403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D39E2E-34A5-13B1-06CC-1E9061137CB6}"/>
                  </a:ext>
                </a:extLst>
              </p:cNvPr>
              <p:cNvSpPr txBox="1"/>
              <p:nvPr/>
            </p:nvSpPr>
            <p:spPr>
              <a:xfrm>
                <a:off x="840688" y="3086129"/>
                <a:ext cx="6130384" cy="1524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b="1" kern="0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Thể tích của hình bên là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800" b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US" sz="4800" b="1" dirty="0">
                            <a:ln>
                              <a:solidFill>
                                <a:srgbClr val="0070C0"/>
                              </a:solidFill>
                            </a:ln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4400" b="1" kern="0" dirty="0">
                    <a:ln>
                      <a:solidFill>
                        <a:srgbClr val="0070C0"/>
                      </a:solidFill>
                    </a:ln>
                    <a:solidFill>
                      <a:srgbClr val="0070C0"/>
                    </a:solidFill>
                    <a:latin typeface="Cambria" panose="02040503050406030204" pitchFamily="18" charset="0"/>
                    <a:cs typeface="Arial" panose="020B0604020202020204" pitchFamily="34" charset="0"/>
                  </a:rPr>
                  <a:t>.        </a:t>
                </a:r>
                <a:endParaRPr kumimoji="0" lang="en-US" sz="4400" b="1" i="0" u="none" strike="noStrike" kern="0" cap="none" spc="0" normalizeH="0" baseline="0" noProof="0" dirty="0">
                  <a:ln>
                    <a:solidFill>
                      <a:srgbClr val="0070C0"/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D39E2E-34A5-13B1-06CC-1E9061137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688" y="3086129"/>
                <a:ext cx="6130384" cy="15248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F09391-A1F7-E3D7-B232-B387DFECC7B6}"/>
              </a:ext>
            </a:extLst>
          </p:cNvPr>
          <p:cNvSpPr/>
          <p:nvPr/>
        </p:nvSpPr>
        <p:spPr>
          <a:xfrm>
            <a:off x="1587528" y="3952379"/>
            <a:ext cx="479568" cy="47251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</a:rPr>
              <a:t>?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D4464E15-AD4C-C5C5-6A63-86083CF23FD6}"/>
              </a:ext>
            </a:extLst>
          </p:cNvPr>
          <p:cNvGrpSpPr/>
          <p:nvPr/>
        </p:nvGrpSpPr>
        <p:grpSpPr>
          <a:xfrm>
            <a:off x="368955" y="276373"/>
            <a:ext cx="11478915" cy="630525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A263CCF3-F88A-E2E1-09B8-ABBE3A114F17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24">
              <a:extLst>
                <a:ext uri="{FF2B5EF4-FFF2-40B4-BE49-F238E27FC236}">
                  <a16:creationId xmlns:a16="http://schemas.microsoft.com/office/drawing/2014/main" id="{2142D847-0531-0BC7-9FED-E4AE4D8F315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5" name="Picture 4" descr="A cartoon of kids at desks&#10;&#10;Description automatically generated">
            <a:extLst>
              <a:ext uri="{FF2B5EF4-FFF2-40B4-BE49-F238E27FC236}">
                <a16:creationId xmlns:a16="http://schemas.microsoft.com/office/drawing/2014/main" id="{C1F8FDE6-E4D9-55C4-BAEE-EA8601AD8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5" y="3324685"/>
            <a:ext cx="5675983" cy="2952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FF734-8696-1E40-EDC4-7C719611C238}"/>
              </a:ext>
            </a:extLst>
          </p:cNvPr>
          <p:cNvSpPr txBox="1"/>
          <p:nvPr/>
        </p:nvSpPr>
        <p:spPr>
          <a:xfrm>
            <a:off x="3843439" y="514958"/>
            <a:ext cx="3653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E7EBD-8416-1F8C-E788-BA25985EDD25}"/>
              </a:ext>
            </a:extLst>
          </p:cNvPr>
          <p:cNvGrpSpPr/>
          <p:nvPr/>
        </p:nvGrpSpPr>
        <p:grpSpPr>
          <a:xfrm>
            <a:off x="766988" y="1217631"/>
            <a:ext cx="10709396" cy="1824581"/>
            <a:chOff x="5670293" y="4638726"/>
            <a:chExt cx="5678842" cy="182458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6A81ED-9014-50DD-8A15-5FCBE7351211}"/>
                </a:ext>
              </a:extLst>
            </p:cNvPr>
            <p:cNvSpPr/>
            <p:nvPr/>
          </p:nvSpPr>
          <p:spPr>
            <a:xfrm>
              <a:off x="5670293" y="4638726"/>
              <a:ext cx="5678842" cy="1824581"/>
            </a:xfrm>
            <a:prstGeom prst="roundRect">
              <a:avLst/>
            </a:prstGeom>
            <a:solidFill>
              <a:srgbClr val="A6E8FC"/>
            </a:solidFill>
            <a:ln>
              <a:solidFill>
                <a:srgbClr val="55E4D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1996CA-98F9-14D1-7753-35BF791AF07E}"/>
                </a:ext>
              </a:extLst>
            </p:cNvPr>
            <p:cNvSpPr txBox="1"/>
            <p:nvPr/>
          </p:nvSpPr>
          <p:spPr>
            <a:xfrm>
              <a:off x="5792717" y="4686847"/>
              <a:ext cx="5472091" cy="1774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vi-VN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HS có thể đếm theo tầng (gồm 4 tầng).</a:t>
              </a:r>
            </a:p>
            <a:p>
              <a:pPr algn="just">
                <a:lnSpc>
                  <a:spcPct val="110000"/>
                </a:lnSpc>
              </a:pP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HS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gần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xa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11 </a:t>
              </a:r>
              <a:r>
                <a:rPr lang="en-US" sz="3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vi-VN" sz="3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E95467-0369-0932-6F4B-06373538E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496" y="3123835"/>
            <a:ext cx="3803374" cy="326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112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35469-D98C-C9C9-487D-26EA49B62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D028BE60-1072-1F61-09C2-7BABD59E92AA}"/>
              </a:ext>
            </a:extLst>
          </p:cNvPr>
          <p:cNvGrpSpPr/>
          <p:nvPr/>
        </p:nvGrpSpPr>
        <p:grpSpPr>
          <a:xfrm>
            <a:off x="368955" y="276373"/>
            <a:ext cx="11478915" cy="6305254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3F7D118A-F4D2-B741-50C6-BB3EB4E2C10D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24">
              <a:extLst>
                <a:ext uri="{FF2B5EF4-FFF2-40B4-BE49-F238E27FC236}">
                  <a16:creationId xmlns:a16="http://schemas.microsoft.com/office/drawing/2014/main" id="{2F91185C-BB27-1B51-E3D4-21E3ECA75B17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ECBB8A9-9D51-C50C-B1D0-F652FB999732}"/>
              </a:ext>
            </a:extLst>
          </p:cNvPr>
          <p:cNvSpPr txBox="1"/>
          <p:nvPr/>
        </p:nvSpPr>
        <p:spPr>
          <a:xfrm>
            <a:off x="1827812" y="634228"/>
            <a:ext cx="365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8BF293-4335-63B1-C5F5-907CCB8A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114" y="1019022"/>
            <a:ext cx="4409391" cy="3787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404198-340C-9D0A-48AF-7668FC1618CE}"/>
              </a:ext>
            </a:extLst>
          </p:cNvPr>
          <p:cNvSpPr txBox="1"/>
          <p:nvPr/>
        </p:nvSpPr>
        <p:spPr>
          <a:xfrm>
            <a:off x="781678" y="1457860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 theo tầng (gồm 4 tầng).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A64199-0B3B-8D6C-D1DC-2D96349E60B1}"/>
              </a:ext>
            </a:extLst>
          </p:cNvPr>
          <p:cNvSpPr txBox="1"/>
          <p:nvPr/>
        </p:nvSpPr>
        <p:spPr>
          <a:xfrm>
            <a:off x="726009" y="2289552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Tầng 1: 5 × 4 = 20 hình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5FFAA9-AB6E-A609-F4F2-0962347F924F}"/>
              </a:ext>
            </a:extLst>
          </p:cNvPr>
          <p:cNvSpPr txBox="1"/>
          <p:nvPr/>
        </p:nvSpPr>
        <p:spPr>
          <a:xfrm>
            <a:off x="726009" y="3027226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Tầng 2: 3 × 4 = 12 hình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E3758-AFE1-A2F1-A616-5FE8FACAB4FB}"/>
              </a:ext>
            </a:extLst>
          </p:cNvPr>
          <p:cNvSpPr txBox="1"/>
          <p:nvPr/>
        </p:nvSpPr>
        <p:spPr>
          <a:xfrm>
            <a:off x="712757" y="3768765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Tầng 3: 2 × 4 = 8 hình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3C02E7-B747-D24C-4D9B-AB465DB0F45C}"/>
              </a:ext>
            </a:extLst>
          </p:cNvPr>
          <p:cNvSpPr txBox="1"/>
          <p:nvPr/>
        </p:nvSpPr>
        <p:spPr>
          <a:xfrm>
            <a:off x="712757" y="4516438"/>
            <a:ext cx="665279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Tầng 4: 1 × 4 = 4 hình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C5532-A560-6E69-7E0E-A478915B80A0}"/>
              </a:ext>
            </a:extLst>
          </p:cNvPr>
          <p:cNvSpPr txBox="1"/>
          <p:nvPr/>
        </p:nvSpPr>
        <p:spPr>
          <a:xfrm>
            <a:off x="712756" y="5278281"/>
            <a:ext cx="9650443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Tổng = 20 + 12 + 8 + 4 = 44 hình</a:t>
            </a:r>
          </a:p>
        </p:txBody>
      </p:sp>
    </p:spTree>
    <p:extLst>
      <p:ext uri="{BB962C8B-B14F-4D97-AF65-F5344CB8AC3E}">
        <p14:creationId xmlns:p14="http://schemas.microsoft.com/office/powerpoint/2010/main" val="1206699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692</TotalTime>
  <Words>1862</Words>
  <Application>Microsoft Office PowerPoint</Application>
  <PresentationFormat>Widescreen</PresentationFormat>
  <Paragraphs>124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#9Slide07 IcielHelena</vt:lpstr>
      <vt:lpstr>Arial</vt:lpstr>
      <vt:lpstr>Calibri</vt:lpstr>
      <vt:lpstr>Cambria</vt:lpstr>
      <vt:lpstr>Cambria Math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9Slide</cp:lastModifiedBy>
  <cp:revision>56</cp:revision>
  <dcterms:created xsi:type="dcterms:W3CDTF">2019-09-23T07:56:08Z</dcterms:created>
  <dcterms:modified xsi:type="dcterms:W3CDTF">2025-02-23T14:07:23Z</dcterms:modified>
  <cp:category>9Slide.vn</cp:category>
</cp:coreProperties>
</file>