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66" r:id="rId3"/>
    <p:sldId id="257" r:id="rId4"/>
    <p:sldId id="258" r:id="rId5"/>
    <p:sldId id="290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0" r:id="rId15"/>
    <p:sldId id="277" r:id="rId16"/>
    <p:sldId id="291" r:id="rId17"/>
    <p:sldId id="278" r:id="rId18"/>
    <p:sldId id="279" r:id="rId19"/>
    <p:sldId id="289" r:id="rId20"/>
    <p:sldId id="282" r:id="rId21"/>
    <p:sldId id="283" r:id="rId22"/>
    <p:sldId id="284" r:id="rId23"/>
    <p:sldId id="287" r:id="rId24"/>
    <p:sldId id="276" r:id="rId25"/>
  </p:sldIdLst>
  <p:sldSz cx="18288000" cy="10287000"/>
  <p:notesSz cx="6858000" cy="9144000"/>
  <p:embeddedFontLst>
    <p:embeddedFont>
      <p:font typeface="#9Slide06 SVNDope Script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F29"/>
    <a:srgbClr val="BAE0D9"/>
    <a:srgbClr val="F18969"/>
    <a:srgbClr val="FDE2B7"/>
    <a:srgbClr val="479313"/>
    <a:srgbClr val="EB9292"/>
    <a:srgbClr val="EE7751"/>
    <a:srgbClr val="DB6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22" autoAdjust="0"/>
  </p:normalViewPr>
  <p:slideViewPr>
    <p:cSldViewPr>
      <p:cViewPr>
        <p:scale>
          <a:sx n="25" d="100"/>
          <a:sy n="25" d="100"/>
        </p:scale>
        <p:origin x="1522" y="98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BB366-D8A7-4F13-A444-EBE91E8B07BA}" type="datetimeFigureOut">
              <a:rPr lang="en-GB" smtClean="0"/>
              <a:t>23/02/2025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0F22C-77D2-4BB4-BA63-D46C34B5CD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747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0F22C-77D2-4BB4-BA63-D46C34B5CD0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0F22C-77D2-4BB4-BA63-D46C34B5CD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1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7F6BE7A-CE4E-4FE9-991A-F1DBE5900C2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532" r="-6532"/>
            </a:stretch>
          </a:blipFill>
        </p:spPr>
      </p:sp>
      <p:sp>
        <p:nvSpPr>
          <p:cNvPr id="11" name="TextBox 10"/>
          <p:cNvSpPr txBox="1"/>
          <p:nvPr userDrawn="1"/>
        </p:nvSpPr>
        <p:spPr>
          <a:xfrm>
            <a:off x="16996611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5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7.png"/><Relationship Id="rId5" Type="http://schemas.openxmlformats.org/officeDocument/2006/relationships/image" Target="../media/image53.png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52.png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47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8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5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48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40.png"/><Relationship Id="rId7" Type="http://schemas.openxmlformats.org/officeDocument/2006/relationships/image" Target="../media/image38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1.sv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21" Type="http://schemas.openxmlformats.org/officeDocument/2006/relationships/image" Target="../media/image29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20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8.png"/><Relationship Id="rId4" Type="http://schemas.openxmlformats.org/officeDocument/2006/relationships/image" Target="../media/image9.svg"/><Relationship Id="rId9" Type="http://schemas.openxmlformats.org/officeDocument/2006/relationships/image" Target="../media/image24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648906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5510138" y="-691487"/>
            <a:ext cx="3401485" cy="5200461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038781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602975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247888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140815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237802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7961159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-190500"/>
            <a:ext cx="1786449" cy="1786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75" y="7770531"/>
            <a:ext cx="3292125" cy="3084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75045" y="-5110"/>
            <a:ext cx="13168501" cy="84497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6786919" y="1229640"/>
            <a:ext cx="10763274" cy="3997548"/>
            <a:chOff x="7776576" y="2416435"/>
            <a:chExt cx="8461481" cy="2894649"/>
          </a:xfrm>
        </p:grpSpPr>
        <p:sp>
          <p:nvSpPr>
            <p:cNvPr id="23" name="Freeform 17"/>
            <p:cNvSpPr/>
            <p:nvPr/>
          </p:nvSpPr>
          <p:spPr>
            <a:xfrm>
              <a:off x="7776576" y="2416435"/>
              <a:ext cx="8461481" cy="2894649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218736" y="2737936"/>
              <a:ext cx="7505698" cy="2206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m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gồm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bao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nhiêu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8392175" y="5527874"/>
            <a:ext cx="7848600" cy="3367166"/>
            <a:chOff x="8153400" y="5507736"/>
            <a:chExt cx="7848600" cy="3367166"/>
          </a:xfrm>
        </p:grpSpPr>
        <p:sp>
          <p:nvSpPr>
            <p:cNvPr id="21" name="Freeform 20"/>
            <p:cNvSpPr/>
            <p:nvPr/>
          </p:nvSpPr>
          <p:spPr>
            <a:xfrm>
              <a:off x="8153400" y="5507736"/>
              <a:ext cx="7848600" cy="3367166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Rectangle 26"/>
            <p:cNvSpPr/>
            <p:nvPr/>
          </p:nvSpPr>
          <p:spPr>
            <a:xfrm>
              <a:off x="8772034" y="6012580"/>
              <a:ext cx="659222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Gồm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1 000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dm.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253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19"/>
          <p:cNvSpPr txBox="1"/>
          <p:nvPr/>
        </p:nvSpPr>
        <p:spPr>
          <a:xfrm>
            <a:off x="1371600" y="1075739"/>
            <a:ext cx="15392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thể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tích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người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ta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còn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dùng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đơn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vị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mét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khối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9"/>
              <p:cNvSpPr txBox="1"/>
              <p:nvPr/>
            </p:nvSpPr>
            <p:spPr>
              <a:xfrm>
                <a:off x="1371600" y="2000102"/>
                <a:ext cx="15697200" cy="149406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a)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Mét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khối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là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thể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tích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của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hình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lập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phương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có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cạnh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dài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1 m.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Mét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khối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viết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tắt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:r>
                  <a:rPr lang="en-GB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là</a:t>
                </a:r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(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  <m:r>
                      <a:rPr lang="en-GB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sym typeface="The Seasons Bold"/>
                      </a:rPr>
                      <m:t>)</m:t>
                    </m:r>
                  </m:oMath>
                </a14:m>
                <a:r>
                  <a:rPr lang="en-GB" sz="4800" dirty="0"/>
                  <a:t>.</a:t>
                </a:r>
              </a:p>
            </p:txBody>
          </p:sp>
        </mc:Choice>
        <mc:Fallback xmlns="">
          <p:sp>
            <p:nvSpPr>
              <p:cNvPr id="8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2000102"/>
                <a:ext cx="15697200" cy="1494063"/>
              </a:xfrm>
              <a:prstGeom prst="rect">
                <a:avLst/>
              </a:prstGeom>
              <a:blipFill>
                <a:blip r:embed="rId2"/>
                <a:stretch>
                  <a:fillRect l="-2330" t="-12245" r="-2330" b="-24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9"/>
          <p:cNvSpPr txBox="1"/>
          <p:nvPr/>
        </p:nvSpPr>
        <p:spPr>
          <a:xfrm>
            <a:off x="1336431" y="3608389"/>
            <a:ext cx="15697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b)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Hình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lập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phương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cạnh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m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gồm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1 000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hình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lập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phương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cạnh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1 dm.</a:t>
            </a:r>
            <a:endParaRPr lang="en-GB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9"/>
              <p:cNvSpPr txBox="1"/>
              <p:nvPr/>
            </p:nvSpPr>
            <p:spPr>
              <a:xfrm>
                <a:off x="1371600" y="5301312"/>
                <a:ext cx="15697200" cy="411311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Ta </a:t>
                </a:r>
                <a:r>
                  <a:rPr lang="en-GB" sz="4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có</a:t>
                </a:r>
                <a:r>
                  <a:rPr lang="en-GB" sz="4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The Seasons Bold"/>
                  </a:rPr>
                  <a:t>: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𝒅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1 000 000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𝒄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𝒅𝒎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  <m:r>
                      <a:rPr lang="en-GB" sz="6000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𝒄</m:t>
                        </m:r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i="1">
                            <a:latin typeface="Cambria Math" panose="02040503050406030204" pitchFamily="18" charset="0"/>
                          </a:rPr>
                          <m:t>000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  <m:r>
                      <a:rPr lang="en-GB" sz="6000" b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</m:ctrlPr>
                      </m:sSupPr>
                      <m:e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𝒎</m:t>
                        </m:r>
                      </m:e>
                      <m:sup>
                        <m:r>
                          <a:rPr lang="en-GB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The Seasons Bold"/>
                          </a:rPr>
                          <m:t>𝟑</m:t>
                        </m:r>
                      </m:sup>
                    </m:sSup>
                  </m:oMath>
                </a14:m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GB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301312"/>
                <a:ext cx="15697200" cy="4113114"/>
              </a:xfrm>
              <a:prstGeom prst="rect">
                <a:avLst/>
              </a:prstGeom>
              <a:blipFill>
                <a:blip r:embed="rId3"/>
                <a:stretch>
                  <a:fillRect l="-2330" t="-4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4698892"/>
            <a:ext cx="3886200" cy="43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4818" y="979891"/>
            <a:ext cx="16046063" cy="72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7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7" t="18993" r="63358" b="16721"/>
          <a:stretch/>
        </p:blipFill>
        <p:spPr>
          <a:xfrm>
            <a:off x="1371601" y="2353262"/>
            <a:ext cx="4920145" cy="4810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6642" t="17533" r="32824" b="17225"/>
          <a:stretch/>
        </p:blipFill>
        <p:spPr>
          <a:xfrm>
            <a:off x="6755284" y="2240472"/>
            <a:ext cx="5029493" cy="4990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7098" t="17533" r="1688" b="15961"/>
          <a:stretch/>
        </p:blipFill>
        <p:spPr>
          <a:xfrm>
            <a:off x="12195060" y="2240472"/>
            <a:ext cx="5025166" cy="497278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4000" y="1228139"/>
            <a:ext cx="15392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1.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Đọc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số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thể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tích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của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mỗi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bơi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dưới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đây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6001" y="7585947"/>
            <a:ext cx="3247316" cy="1253111"/>
            <a:chOff x="1371601" y="7048500"/>
            <a:chExt cx="3247316" cy="1253111"/>
          </a:xfrm>
        </p:grpSpPr>
        <p:sp>
          <p:nvSpPr>
            <p:cNvPr id="15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3556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567257" y="7585947"/>
            <a:ext cx="3247316" cy="1253111"/>
            <a:chOff x="1371601" y="7048500"/>
            <a:chExt cx="3247316" cy="1253111"/>
          </a:xfrm>
        </p:grpSpPr>
        <p:sp>
          <p:nvSpPr>
            <p:cNvPr id="21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3083985" y="7585946"/>
            <a:ext cx="3247316" cy="1253111"/>
            <a:chOff x="1371601" y="7048500"/>
            <a:chExt cx="3247316" cy="1253111"/>
          </a:xfrm>
        </p:grpSpPr>
        <p:sp>
          <p:nvSpPr>
            <p:cNvPr id="27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8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03027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83693" y="755428"/>
            <a:ext cx="10916926" cy="772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3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67220" y="342900"/>
            <a:ext cx="10205589" cy="142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9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7" t="18993" r="63358" b="16721"/>
          <a:stretch/>
        </p:blipFill>
        <p:spPr>
          <a:xfrm>
            <a:off x="1371601" y="2353262"/>
            <a:ext cx="4920145" cy="48108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6642" t="17533" r="32824" b="17225"/>
          <a:stretch/>
        </p:blipFill>
        <p:spPr>
          <a:xfrm>
            <a:off x="6755284" y="2240472"/>
            <a:ext cx="5029493" cy="49909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7098" t="17533" r="1688" b="15961"/>
          <a:stretch/>
        </p:blipFill>
        <p:spPr>
          <a:xfrm>
            <a:off x="12195060" y="2240472"/>
            <a:ext cx="5025166" cy="497278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4000" y="1228139"/>
            <a:ext cx="15392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1.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Đọc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số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thể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tích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của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mỗi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bể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bơi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dưới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đây</a:t>
            </a:r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.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46001" y="7585947"/>
            <a:ext cx="3247316" cy="1253111"/>
            <a:chOff x="1371601" y="7048500"/>
            <a:chExt cx="3247316" cy="1253111"/>
          </a:xfrm>
        </p:grpSpPr>
        <p:sp>
          <p:nvSpPr>
            <p:cNvPr id="15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3556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7567257" y="7585947"/>
            <a:ext cx="3247316" cy="1253111"/>
            <a:chOff x="1371601" y="7048500"/>
            <a:chExt cx="3247316" cy="1253111"/>
          </a:xfrm>
        </p:grpSpPr>
        <p:sp>
          <p:nvSpPr>
            <p:cNvPr id="21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3083985" y="7585946"/>
            <a:ext cx="3247316" cy="1253111"/>
            <a:chOff x="1371601" y="7048500"/>
            <a:chExt cx="3247316" cy="1253111"/>
          </a:xfrm>
        </p:grpSpPr>
        <p:sp>
          <p:nvSpPr>
            <p:cNvPr id="27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8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25367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24000" y="1228139"/>
            <a:ext cx="622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2. 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14220" y="987361"/>
            <a:ext cx="1320288" cy="1253111"/>
            <a:chOff x="1371601" y="7048500"/>
            <a:chExt cx="3321037" cy="1253111"/>
          </a:xfrm>
        </p:grpSpPr>
        <p:sp>
          <p:nvSpPr>
            <p:cNvPr id="24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BAE0D9"/>
            </a:solidFill>
          </p:spPr>
        </p:sp>
        <p:sp>
          <p:nvSpPr>
            <p:cNvPr id="25" name="TextBox 19"/>
            <p:cNvSpPr txBox="1"/>
            <p:nvPr/>
          </p:nvSpPr>
          <p:spPr>
            <a:xfrm>
              <a:off x="1949439" y="7289278"/>
              <a:ext cx="2743199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GB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Số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9" name="TextBox 19"/>
          <p:cNvSpPr txBox="1"/>
          <p:nvPr/>
        </p:nvSpPr>
        <p:spPr>
          <a:xfrm>
            <a:off x="3734921" y="1243807"/>
            <a:ext cx="622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? 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42112" y="4324347"/>
            <a:ext cx="4584792" cy="3729809"/>
            <a:chOff x="1835000" y="3086100"/>
            <a:chExt cx="4184800" cy="3505200"/>
          </a:xfrm>
        </p:grpSpPr>
        <p:sp>
          <p:nvSpPr>
            <p:cNvPr id="5" name="Hexagon 4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19"/>
                <p:cNvSpPr txBox="1"/>
                <p:nvPr/>
              </p:nvSpPr>
              <p:spPr>
                <a:xfrm>
                  <a:off x="2341432" y="4150195"/>
                  <a:ext cx="3662643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1432" y="4150195"/>
                  <a:ext cx="3662643" cy="615553"/>
                </a:xfrm>
                <a:prstGeom prst="rect">
                  <a:avLst/>
                </a:prstGeom>
                <a:blipFill>
                  <a:blip r:embed="rId3"/>
                  <a:stretch>
                    <a:fillRect l="-7751" t="-23148" b="-398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3666020" y="4000773"/>
              <a:ext cx="690856" cy="770784"/>
              <a:chOff x="3543951" y="4014973"/>
              <a:chExt cx="868112" cy="886280"/>
            </a:xfrm>
          </p:grpSpPr>
          <p:sp>
            <p:nvSpPr>
              <p:cNvPr id="31" name="Freeform 17"/>
              <p:cNvSpPr/>
              <p:nvPr/>
            </p:nvSpPr>
            <p:spPr>
              <a:xfrm>
                <a:off x="3543951" y="4035193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2" name="TextBox 19"/>
              <p:cNvSpPr txBox="1"/>
              <p:nvPr/>
            </p:nvSpPr>
            <p:spPr>
              <a:xfrm>
                <a:off x="3813010" y="4014973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19"/>
                <p:cNvSpPr txBox="1"/>
                <p:nvPr/>
              </p:nvSpPr>
              <p:spPr>
                <a:xfrm>
                  <a:off x="2123871" y="4967764"/>
                  <a:ext cx="3856532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3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3871" y="4967764"/>
                  <a:ext cx="3856532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7359" t="-24299" b="-401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7" name="Group 36"/>
            <p:cNvGrpSpPr/>
            <p:nvPr/>
          </p:nvGrpSpPr>
          <p:grpSpPr>
            <a:xfrm>
              <a:off x="3865953" y="4812534"/>
              <a:ext cx="690856" cy="770783"/>
              <a:chOff x="3512690" y="4014659"/>
              <a:chExt cx="868112" cy="886279"/>
            </a:xfrm>
          </p:grpSpPr>
          <p:sp>
            <p:nvSpPr>
              <p:cNvPr id="38" name="Freeform 17"/>
              <p:cNvSpPr/>
              <p:nvPr/>
            </p:nvSpPr>
            <p:spPr>
              <a:xfrm>
                <a:off x="3512690" y="4034878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9" name="TextBox 19"/>
              <p:cNvSpPr txBox="1"/>
              <p:nvPr/>
            </p:nvSpPr>
            <p:spPr>
              <a:xfrm>
                <a:off x="3781749" y="4014659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032484" y="2491557"/>
            <a:ext cx="4622320" cy="3605375"/>
            <a:chOff x="1835000" y="3086100"/>
            <a:chExt cx="4291599" cy="3505200"/>
          </a:xfrm>
        </p:grpSpPr>
        <p:sp>
          <p:nvSpPr>
            <p:cNvPr id="41" name="Hexagon 4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19"/>
                <p:cNvSpPr txBox="1"/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2 400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4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6821" t="-24038" b="-451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/>
            <p:cNvGrpSpPr/>
            <p:nvPr/>
          </p:nvGrpSpPr>
          <p:grpSpPr>
            <a:xfrm>
              <a:off x="4533433" y="4445472"/>
              <a:ext cx="690856" cy="753198"/>
              <a:chOff x="4351428" y="3592601"/>
              <a:chExt cx="868112" cy="866060"/>
            </a:xfrm>
          </p:grpSpPr>
          <p:sp>
            <p:nvSpPr>
              <p:cNvPr id="46" name="Freeform 17"/>
              <p:cNvSpPr/>
              <p:nvPr/>
            </p:nvSpPr>
            <p:spPr>
              <a:xfrm>
                <a:off x="4351428" y="3592601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47" name="TextBox 19"/>
              <p:cNvSpPr txBox="1"/>
              <p:nvPr/>
            </p:nvSpPr>
            <p:spPr>
              <a:xfrm>
                <a:off x="4661268" y="3609314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8704264" y="4320298"/>
            <a:ext cx="4912940" cy="3729809"/>
            <a:chOff x="1835000" y="3086100"/>
            <a:chExt cx="4484319" cy="3505200"/>
          </a:xfrm>
        </p:grpSpPr>
        <p:sp>
          <p:nvSpPr>
            <p:cNvPr id="51" name="Hexagon 5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19"/>
                <p:cNvSpPr txBox="1"/>
                <p:nvPr/>
              </p:nvSpPr>
              <p:spPr>
                <a:xfrm>
                  <a:off x="2341432" y="4150195"/>
                  <a:ext cx="3662643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1432" y="4150195"/>
                  <a:ext cx="3662643" cy="578484"/>
                </a:xfrm>
                <a:prstGeom prst="rect">
                  <a:avLst/>
                </a:prstGeom>
                <a:blipFill>
                  <a:blip r:embed="rId6"/>
                  <a:stretch>
                    <a:fillRect l="-7751" t="-24752" b="-495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3" name="Group 52"/>
            <p:cNvGrpSpPr/>
            <p:nvPr/>
          </p:nvGrpSpPr>
          <p:grpSpPr>
            <a:xfrm>
              <a:off x="3959214" y="4000773"/>
              <a:ext cx="690856" cy="770784"/>
              <a:chOff x="3912370" y="4014973"/>
              <a:chExt cx="868112" cy="886280"/>
            </a:xfrm>
          </p:grpSpPr>
          <p:sp>
            <p:nvSpPr>
              <p:cNvPr id="58" name="Freeform 17"/>
              <p:cNvSpPr/>
              <p:nvPr/>
            </p:nvSpPr>
            <p:spPr>
              <a:xfrm>
                <a:off x="3912370" y="4035193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59" name="TextBox 19"/>
              <p:cNvSpPr txBox="1"/>
              <p:nvPr/>
            </p:nvSpPr>
            <p:spPr>
              <a:xfrm>
                <a:off x="4181429" y="4014973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19"/>
                <p:cNvSpPr txBox="1"/>
                <p:nvPr/>
              </p:nvSpPr>
              <p:spPr>
                <a:xfrm>
                  <a:off x="2462787" y="4852909"/>
                  <a:ext cx="3856532" cy="98017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f>
                        <m:fPr>
                          <m:ctrlPr>
                            <a:rPr lang="en-GB" sz="4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fPr>
                        <m:num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1</m:t>
                          </m:r>
                        </m:num>
                        <m:den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2787" y="4852909"/>
                  <a:ext cx="3856532" cy="980170"/>
                </a:xfrm>
                <a:prstGeom prst="rect">
                  <a:avLst/>
                </a:prstGeom>
                <a:blipFill>
                  <a:blip r:embed="rId7"/>
                  <a:stretch>
                    <a:fillRect l="-144" b="-105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5" name="Group 54"/>
            <p:cNvGrpSpPr/>
            <p:nvPr/>
          </p:nvGrpSpPr>
          <p:grpSpPr>
            <a:xfrm>
              <a:off x="3960827" y="4913129"/>
              <a:ext cx="690856" cy="770783"/>
              <a:chOff x="3631906" y="4130327"/>
              <a:chExt cx="868112" cy="886279"/>
            </a:xfrm>
          </p:grpSpPr>
          <p:sp>
            <p:nvSpPr>
              <p:cNvPr id="56" name="Freeform 17"/>
              <p:cNvSpPr/>
              <p:nvPr/>
            </p:nvSpPr>
            <p:spPr>
              <a:xfrm>
                <a:off x="3631906" y="4150546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57" name="TextBox 19"/>
              <p:cNvSpPr txBox="1"/>
              <p:nvPr/>
            </p:nvSpPr>
            <p:spPr>
              <a:xfrm>
                <a:off x="3900966" y="4130327"/>
                <a:ext cx="447490" cy="849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12476390" y="2556034"/>
            <a:ext cx="4507291" cy="3605375"/>
            <a:chOff x="1835000" y="3086100"/>
            <a:chExt cx="4184800" cy="3505200"/>
          </a:xfrm>
        </p:grpSpPr>
        <p:sp>
          <p:nvSpPr>
            <p:cNvPr id="61" name="Hexagon 6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9"/>
                <p:cNvSpPr txBox="1"/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800 000</a:t>
                  </a:r>
                  <a14:m>
                    <m:oMath xmlns:m="http://schemas.openxmlformats.org/officeDocument/2006/math">
                      <m:r>
                        <a:rPr lang="en-GB" sz="4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  <a:blipFill>
                  <a:blip r:embed="rId8"/>
                  <a:stretch>
                    <a:fillRect l="-8961" t="-12935" b="-243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/>
            <p:cNvGrpSpPr/>
            <p:nvPr/>
          </p:nvGrpSpPr>
          <p:grpSpPr>
            <a:xfrm>
              <a:off x="2697462" y="4869970"/>
              <a:ext cx="690856" cy="753198"/>
              <a:chOff x="2044394" y="4080707"/>
              <a:chExt cx="868112" cy="866060"/>
            </a:xfrm>
          </p:grpSpPr>
          <p:sp>
            <p:nvSpPr>
              <p:cNvPr id="64" name="Freeform 17"/>
              <p:cNvSpPr/>
              <p:nvPr/>
            </p:nvSpPr>
            <p:spPr>
              <a:xfrm>
                <a:off x="2044394" y="4080707"/>
                <a:ext cx="868112" cy="8660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65" name="TextBox 19"/>
              <p:cNvSpPr txBox="1"/>
              <p:nvPr/>
            </p:nvSpPr>
            <p:spPr>
              <a:xfrm>
                <a:off x="2354235" y="4097421"/>
                <a:ext cx="447489" cy="8493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/>
                <a:r>
                  <a:rPr lang="en-GB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rPr>
                  <a:t>? </a:t>
                </a:r>
                <a:endPara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4" r="95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37" y="2464727"/>
            <a:ext cx="2191012" cy="183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935" l="2000" r="100000">
                        <a14:foregroundMark x1="20000" y1="81301" x2="20000" y2="81301"/>
                        <a14:foregroundMark x1="18000" y1="66667" x2="26000" y2="82927"/>
                        <a14:foregroundMark x1="13000" y1="73984" x2="13000" y2="73984"/>
                        <a14:foregroundMark x1="12000" y1="77236" x2="12000" y2="77236"/>
                        <a14:foregroundMark x1="69000" y1="86179" x2="85000" y2="78049"/>
                        <a14:foregroundMark x1="89000" y1="76423" x2="89000" y2="76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652" y="5998763"/>
            <a:ext cx="1542508" cy="189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41" l="0" r="89529">
                        <a14:foregroundMark x1="72251" y1="62353" x2="72251" y2="62353"/>
                        <a14:backgroundMark x1="9424" y1="8235" x2="9424" y2="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8748" y="6268933"/>
            <a:ext cx="2093090" cy="186296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49" l="0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5485" y="2497976"/>
            <a:ext cx="2146577" cy="19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1294" y="995417"/>
            <a:ext cx="10904787" cy="772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13616" y="419100"/>
            <a:ext cx="10205589" cy="142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5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59082" y="541912"/>
            <a:ext cx="16033870" cy="78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1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42112" y="4324347"/>
            <a:ext cx="5385810" cy="3729809"/>
            <a:chOff x="1835000" y="3086100"/>
            <a:chExt cx="4915935" cy="3505200"/>
          </a:xfrm>
        </p:grpSpPr>
        <p:sp>
          <p:nvSpPr>
            <p:cNvPr id="5" name="Hexagon 4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19"/>
                <p:cNvSpPr txBox="1"/>
                <p:nvPr/>
              </p:nvSpPr>
              <p:spPr>
                <a:xfrm>
                  <a:off x="2211983" y="4199752"/>
                  <a:ext cx="3662643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3 000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983" y="4199752"/>
                  <a:ext cx="3662643" cy="578484"/>
                </a:xfrm>
                <a:prstGeom prst="rect">
                  <a:avLst/>
                </a:prstGeom>
                <a:blipFill>
                  <a:blip r:embed="rId3"/>
                  <a:stretch>
                    <a:fillRect l="-7751" t="-25743" b="-485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19"/>
            <p:cNvSpPr txBox="1"/>
            <p:nvPr/>
          </p:nvSpPr>
          <p:spPr>
            <a:xfrm>
              <a:off x="3880141" y="4000771"/>
              <a:ext cx="356119" cy="6941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GB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19"/>
                <p:cNvSpPr txBox="1"/>
                <p:nvPr/>
              </p:nvSpPr>
              <p:spPr>
                <a:xfrm>
                  <a:off x="2008786" y="4833308"/>
                  <a:ext cx="4742149" cy="57848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1,7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1 700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3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8786" y="4833308"/>
                  <a:ext cx="4742149" cy="578484"/>
                </a:xfrm>
                <a:prstGeom prst="rect">
                  <a:avLst/>
                </a:prstGeom>
                <a:blipFill>
                  <a:blip r:embed="rId4"/>
                  <a:stretch>
                    <a:fillRect l="-5986" t="-24752" b="-495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5032484" y="2491557"/>
            <a:ext cx="4622320" cy="3605375"/>
            <a:chOff x="1835000" y="3086100"/>
            <a:chExt cx="4291599" cy="3505200"/>
          </a:xfrm>
        </p:grpSpPr>
        <p:sp>
          <p:nvSpPr>
            <p:cNvPr id="41" name="Hexagon 4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19"/>
                <p:cNvSpPr txBox="1"/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2 400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2,4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4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022" y="4583117"/>
                  <a:ext cx="4146577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6821" t="-24038" b="-4519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8704264" y="4320298"/>
            <a:ext cx="4937558" cy="3729809"/>
            <a:chOff x="1835000" y="3086100"/>
            <a:chExt cx="4506790" cy="3505200"/>
          </a:xfrm>
        </p:grpSpPr>
        <p:sp>
          <p:nvSpPr>
            <p:cNvPr id="51" name="Hexagon 5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19"/>
                <p:cNvSpPr txBox="1"/>
                <p:nvPr/>
              </p:nvSpPr>
              <p:spPr>
                <a:xfrm>
                  <a:off x="2099756" y="3784810"/>
                  <a:ext cx="3610131" cy="115696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</a:t>
                  </a:r>
                  <a14:m>
                    <m:oMath xmlns:m="http://schemas.openxmlformats.org/officeDocument/2006/math">
                      <m:r>
                        <a:rPr lang="en-GB" sz="4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25 000 000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56" y="3784810"/>
                  <a:ext cx="3610131" cy="1156969"/>
                </a:xfrm>
                <a:prstGeom prst="rect">
                  <a:avLst/>
                </a:prstGeom>
                <a:blipFill>
                  <a:blip r:embed="rId6"/>
                  <a:stretch>
                    <a:fillRect l="-5393" t="-12871" b="-23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19"/>
                <p:cNvSpPr txBox="1"/>
                <p:nvPr/>
              </p:nvSpPr>
              <p:spPr>
                <a:xfrm>
                  <a:off x="2485258" y="4953210"/>
                  <a:ext cx="3856532" cy="98017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f>
                        <m:fPr>
                          <m:ctrlPr>
                            <a:rPr lang="en-GB" sz="4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fPr>
                        <m:num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1</m:t>
                          </m:r>
                        </m:num>
                        <m:den>
                          <m:r>
                            <a:rPr lang="en-GB" sz="48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250</a:t>
                  </a:r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𝑑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5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5258" y="4953210"/>
                  <a:ext cx="3856532" cy="980170"/>
                </a:xfrm>
                <a:prstGeom prst="rect">
                  <a:avLst/>
                </a:prstGeom>
                <a:blipFill>
                  <a:blip r:embed="rId7"/>
                  <a:stretch>
                    <a:fillRect l="-144" b="-99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12476390" y="2556034"/>
            <a:ext cx="4507291" cy="3605375"/>
            <a:chOff x="1835000" y="3086100"/>
            <a:chExt cx="4184800" cy="3505200"/>
          </a:xfrm>
        </p:grpSpPr>
        <p:sp>
          <p:nvSpPr>
            <p:cNvPr id="61" name="Hexagon 60"/>
            <p:cNvSpPr/>
            <p:nvPr/>
          </p:nvSpPr>
          <p:spPr>
            <a:xfrm>
              <a:off x="1835000" y="3086100"/>
              <a:ext cx="4184800" cy="3505200"/>
            </a:xfrm>
            <a:prstGeom prst="hexagon">
              <a:avLst/>
            </a:prstGeom>
            <a:solidFill>
              <a:srgbClr val="FBB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19"/>
                <p:cNvSpPr txBox="1"/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800 000</a:t>
                  </a:r>
                  <a14:m>
                    <m:oMath xmlns:m="http://schemas.openxmlformats.org/officeDocument/2006/math">
                      <m:r>
                        <a:rPr lang="en-GB" sz="4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sym typeface="The Seasons Bold"/>
                        </a:rPr>
                        <m:t> </m:t>
                      </m:r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𝑐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</a:p>
                <a:p>
                  <a:pPr algn="ctr"/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= </a:t>
                  </a:r>
                  <a:r>
                    <a:rPr lang="en-GB" sz="40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0,8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 </m:t>
                          </m:r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GB" sz="4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  </a:t>
                  </a:r>
                  <a:endParaRPr lang="en-US" sz="40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5998" y="4290494"/>
                  <a:ext cx="3156105" cy="1196900"/>
                </a:xfrm>
                <a:prstGeom prst="rect">
                  <a:avLst/>
                </a:prstGeom>
                <a:blipFill>
                  <a:blip r:embed="rId8"/>
                  <a:stretch>
                    <a:fillRect l="-358" t="-12935" b="-243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4" r="95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937" y="2464727"/>
            <a:ext cx="2191012" cy="183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935" l="2000" r="100000">
                        <a14:foregroundMark x1="20000" y1="81301" x2="20000" y2="81301"/>
                        <a14:foregroundMark x1="18000" y1="66667" x2="26000" y2="82927"/>
                        <a14:foregroundMark x1="13000" y1="73984" x2="13000" y2="73984"/>
                        <a14:foregroundMark x1="12000" y1="77236" x2="12000" y2="77236"/>
                        <a14:foregroundMark x1="69000" y1="86179" x2="85000" y2="78049"/>
                        <a14:foregroundMark x1="89000" y1="76423" x2="89000" y2="764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652" y="5998763"/>
            <a:ext cx="1542508" cy="1897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941" l="0" r="89529">
                        <a14:foregroundMark x1="72251" y1="62353" x2="72251" y2="62353"/>
                        <a14:backgroundMark x1="9424" y1="8235" x2="9424" y2="8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88748" y="6268933"/>
            <a:ext cx="2093090" cy="186296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5349" l="0" r="965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75485" y="2497976"/>
            <a:ext cx="2146577" cy="19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3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2059" y="491486"/>
            <a:ext cx="16100931" cy="77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3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89233" y="526351"/>
            <a:ext cx="10260947" cy="6755427"/>
            <a:chOff x="7630480" y="2042527"/>
            <a:chExt cx="8452416" cy="4891645"/>
          </a:xfrm>
        </p:grpSpPr>
        <p:sp>
          <p:nvSpPr>
            <p:cNvPr id="23" name="Freeform 17"/>
            <p:cNvSpPr/>
            <p:nvPr/>
          </p:nvSpPr>
          <p:spPr>
            <a:xfrm>
              <a:off x="7630480" y="2042527"/>
              <a:ext cx="8452416" cy="4891645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8100388" y="2472933"/>
                  <a:ext cx="7512598" cy="401153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3.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tải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có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GB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là</a:t>
                  </a:r>
                  <a:r>
                    <a:rPr lang="en-GB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33,2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6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,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lượng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hàng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hóa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trên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chiếm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80%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của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.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Tính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thể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tích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phần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còn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trống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trong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thùng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60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xe</a:t>
                  </a:r>
                  <a:r>
                    <a:rPr lang="en-US" sz="60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388" y="2472933"/>
                  <a:ext cx="7512598" cy="4011531"/>
                </a:xfrm>
                <a:prstGeom prst="rect">
                  <a:avLst/>
                </a:prstGeom>
                <a:blipFill>
                  <a:blip r:embed="rId23"/>
                  <a:stretch>
                    <a:fillRect l="-5080" t="-4070" r="-5013" b="-73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0162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600" y="388973"/>
            <a:ext cx="15966808" cy="729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01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7" t="18993" r="63358" b="16721"/>
          <a:stretch/>
        </p:blipFill>
        <p:spPr>
          <a:xfrm>
            <a:off x="1575214" y="1787724"/>
            <a:ext cx="2179108" cy="2130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6642" t="17533" r="32824" b="17225"/>
          <a:stretch/>
        </p:blipFill>
        <p:spPr>
          <a:xfrm>
            <a:off x="1555819" y="4234628"/>
            <a:ext cx="2217897" cy="2200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7098" t="17533" r="1688" b="15961"/>
          <a:stretch/>
        </p:blipFill>
        <p:spPr>
          <a:xfrm>
            <a:off x="1575214" y="6714377"/>
            <a:ext cx="2201953" cy="21790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149909" y="2289045"/>
            <a:ext cx="3247316" cy="1253111"/>
            <a:chOff x="1371601" y="7048500"/>
            <a:chExt cx="3247316" cy="1253111"/>
          </a:xfrm>
        </p:grpSpPr>
        <p:sp>
          <p:nvSpPr>
            <p:cNvPr id="15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6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3"/>
                  <a:stretch>
                    <a:fillRect l="-13333" t="-24793" b="-495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4132323" y="4797760"/>
            <a:ext cx="3247316" cy="1253111"/>
            <a:chOff x="1371601" y="7048500"/>
            <a:chExt cx="3247316" cy="1253111"/>
          </a:xfrm>
        </p:grpSpPr>
        <p:sp>
          <p:nvSpPr>
            <p:cNvPr id="21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2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4"/>
                  <a:stretch>
                    <a:fillRect l="-13556" t="-25620" b="-487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4177179" y="7108867"/>
            <a:ext cx="3247316" cy="1253111"/>
            <a:chOff x="1371601" y="7048500"/>
            <a:chExt cx="3247316" cy="1253111"/>
          </a:xfrm>
        </p:grpSpPr>
        <p:sp>
          <p:nvSpPr>
            <p:cNvPr id="27" name="Freeform 17"/>
            <p:cNvSpPr/>
            <p:nvPr/>
          </p:nvSpPr>
          <p:spPr>
            <a:xfrm>
              <a:off x="1371601" y="7048500"/>
              <a:ext cx="3247316" cy="1253111"/>
            </a:xfrm>
            <a:prstGeom prst="roundRect">
              <a:avLst/>
            </a:prstGeom>
            <a:solidFill>
              <a:srgbClr val="FDE2B7"/>
            </a:solid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9"/>
                <p:cNvSpPr txBox="1"/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8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2743200" cy="738664"/>
                </a:xfrm>
                <a:prstGeom prst="rect">
                  <a:avLst/>
                </a:prstGeom>
                <a:blipFill>
                  <a:blip r:embed="rId5"/>
                  <a:stretch>
                    <a:fillRect l="-13556" t="-25620" b="-4876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7239000" y="1790700"/>
            <a:ext cx="9652411" cy="1949062"/>
            <a:chOff x="1371600" y="7048500"/>
            <a:chExt cx="9652411" cy="1949062"/>
          </a:xfrm>
        </p:grpSpPr>
        <p:sp>
          <p:nvSpPr>
            <p:cNvPr id="24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19"/>
                <p:cNvSpPr txBox="1"/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1,25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phẩy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hai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mươi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25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  <a:blipFill>
                  <a:blip r:embed="rId6"/>
                  <a:stretch>
                    <a:fillRect l="-4065" t="-12346" r="-4133" b="-2386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7239000" y="4713369"/>
            <a:ext cx="9652411" cy="1421891"/>
            <a:chOff x="1371600" y="7048500"/>
            <a:chExt cx="9652411" cy="1949062"/>
          </a:xfrm>
        </p:grpSpPr>
        <p:sp>
          <p:nvSpPr>
            <p:cNvPr id="30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19"/>
                <p:cNvSpPr txBox="1"/>
                <p:nvPr/>
              </p:nvSpPr>
              <p:spPr>
                <a:xfrm>
                  <a:off x="1811207" y="7539567"/>
                  <a:ext cx="8995896" cy="73866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300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ba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1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1207" y="7539567"/>
                  <a:ext cx="8995896" cy="738663"/>
                </a:xfrm>
                <a:prstGeom prst="rect">
                  <a:avLst/>
                </a:prstGeom>
                <a:blipFill>
                  <a:blip r:embed="rId7"/>
                  <a:stretch>
                    <a:fillRect l="-4136" t="-35227" b="-10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7239000" y="6714377"/>
            <a:ext cx="9652411" cy="1949062"/>
            <a:chOff x="1371600" y="7048500"/>
            <a:chExt cx="9652411" cy="1949062"/>
          </a:xfrm>
        </p:grpSpPr>
        <p:sp>
          <p:nvSpPr>
            <p:cNvPr id="33" name="Freeform 17"/>
            <p:cNvSpPr/>
            <p:nvPr/>
          </p:nvSpPr>
          <p:spPr>
            <a:xfrm>
              <a:off x="1371600" y="7048500"/>
              <a:ext cx="9652411" cy="19490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18969"/>
              </a:solidFill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19"/>
                <p:cNvSpPr txBox="1"/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/>
                  <a:r>
                    <a:rPr lang="en-GB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1 875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4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</m:ctrlPr>
                        </m:sSupPr>
                        <m:e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𝑚</m:t>
                          </m:r>
                        </m:e>
                        <m:sup>
                          <m:r>
                            <a:rPr lang="en-GB" sz="4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The Seasons Bold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: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một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nghìn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tám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trăm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bảy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mươi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lăm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mét</a:t>
                  </a:r>
                  <a:r>
                    <a:rPr lang="en-US" sz="4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 </a:t>
                  </a:r>
                  <a:r>
                    <a:rPr lang="en-US" sz="4800" dirty="0" err="1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he Seasons Bold"/>
                      <a:sym typeface="The Seasons Bold"/>
                    </a:rPr>
                    <a:t>khối</a:t>
                  </a:r>
                  <a:endPara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he Seasons Bold"/>
                    <a:sym typeface="The Seasons Bold"/>
                  </a:endParaRPr>
                </a:p>
              </p:txBody>
            </p:sp>
          </mc:Choice>
          <mc:Fallback xmlns="">
            <p:sp>
              <p:nvSpPr>
                <p:cNvPr id="34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5716" y="7363508"/>
                  <a:ext cx="8995896" cy="1477328"/>
                </a:xfrm>
                <a:prstGeom prst="rect">
                  <a:avLst/>
                </a:prstGeom>
                <a:blipFill>
                  <a:blip r:embed="rId8"/>
                  <a:stretch>
                    <a:fillRect l="-4065" t="-12397" r="-4133" b="-2438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75830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21453683" cy="12193057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2302541" y="3130284"/>
            <a:ext cx="14253900" cy="6496704"/>
            <a:chOff x="1947846" y="272537"/>
            <a:chExt cx="14253900" cy="6496704"/>
          </a:xfrm>
        </p:grpSpPr>
        <p:grpSp>
          <p:nvGrpSpPr>
            <p:cNvPr id="16" name="Group 16"/>
            <p:cNvGrpSpPr/>
            <p:nvPr/>
          </p:nvGrpSpPr>
          <p:grpSpPr>
            <a:xfrm>
              <a:off x="1947846" y="272537"/>
              <a:ext cx="14253900" cy="6496704"/>
              <a:chOff x="0" y="-38100"/>
              <a:chExt cx="3754114" cy="171106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51244"/>
                <a:ext cx="3754114" cy="1213112"/>
              </a:xfrm>
              <a:custGeom>
                <a:avLst/>
                <a:gdLst/>
                <a:ahLst/>
                <a:cxnLst/>
                <a:rect l="l" t="t" r="r" b="b"/>
                <a:pathLst>
                  <a:path w="3754114" h="1672966">
                    <a:moveTo>
                      <a:pt x="27700" y="0"/>
                    </a:moveTo>
                    <a:lnTo>
                      <a:pt x="3726414" y="0"/>
                    </a:lnTo>
                    <a:cubicBezTo>
                      <a:pt x="3741712" y="0"/>
                      <a:pt x="3754114" y="12402"/>
                      <a:pt x="3754114" y="27700"/>
                    </a:cubicBezTo>
                    <a:lnTo>
                      <a:pt x="3754114" y="1645266"/>
                    </a:lnTo>
                    <a:cubicBezTo>
                      <a:pt x="3754114" y="1652612"/>
                      <a:pt x="3751195" y="1659658"/>
                      <a:pt x="3746001" y="1664853"/>
                    </a:cubicBezTo>
                    <a:cubicBezTo>
                      <a:pt x="3740806" y="1670048"/>
                      <a:pt x="3733760" y="1672966"/>
                      <a:pt x="3726414" y="1672966"/>
                    </a:cubicBezTo>
                    <a:lnTo>
                      <a:pt x="27700" y="1672966"/>
                    </a:lnTo>
                    <a:cubicBezTo>
                      <a:pt x="12402" y="1672966"/>
                      <a:pt x="0" y="1660564"/>
                      <a:pt x="0" y="1645266"/>
                    </a:cubicBezTo>
                    <a:lnTo>
                      <a:pt x="0" y="27700"/>
                    </a:lnTo>
                    <a:cubicBezTo>
                      <a:pt x="0" y="20354"/>
                      <a:pt x="2918" y="13308"/>
                      <a:pt x="8113" y="8113"/>
                    </a:cubicBezTo>
                    <a:cubicBezTo>
                      <a:pt x="13308" y="2918"/>
                      <a:pt x="20354" y="0"/>
                      <a:pt x="27700" y="0"/>
                    </a:cubicBezTo>
                    <a:close/>
                  </a:path>
                </a:pathLst>
              </a:custGeom>
              <a:solidFill>
                <a:srgbClr val="FFFFFF">
                  <a:alpha val="84706"/>
                </a:srgbClr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754114" cy="171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656254" y="1236688"/>
              <a:ext cx="12837084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Một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điều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khiển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lớp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chơi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hô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“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Bắn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bắn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”.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Cả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lớp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hô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“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ai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ai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”. HS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điều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khiển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gọi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tên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bạn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thì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bạn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đó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đứng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dậy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nêu</a:t>
              </a:r>
              <a:r>
                <a:rPr lang="en-US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vi-VN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các đơn vị đo thể tích</a:t>
              </a:r>
              <a:r>
                <a:rPr lang="en-GB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đã</a:t>
              </a:r>
              <a:r>
                <a:rPr lang="en-GB" sz="54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54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học</a:t>
              </a:r>
              <a:r>
                <a:rPr lang="en-GB" sz="5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.</a:t>
              </a:r>
              <a:endPara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6" y="376476"/>
            <a:ext cx="15942422" cy="356646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000875" y="1504188"/>
            <a:ext cx="9209719" cy="4717165"/>
            <a:chOff x="7630481" y="2042527"/>
            <a:chExt cx="7586471" cy="3415728"/>
          </a:xfrm>
        </p:grpSpPr>
        <p:sp>
          <p:nvSpPr>
            <p:cNvPr id="23" name="Freeform 17"/>
            <p:cNvSpPr/>
            <p:nvPr/>
          </p:nvSpPr>
          <p:spPr>
            <a:xfrm>
              <a:off x="7630481" y="2042527"/>
              <a:ext cx="7586471" cy="3415728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7854631" y="2615409"/>
              <a:ext cx="7098439" cy="22063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Nước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sinh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hoạt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trong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gia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em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theo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648906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5510138" y="-691487"/>
            <a:ext cx="3401485" cy="5200461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038781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602975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247888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140815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237802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7961159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-190500"/>
            <a:ext cx="1786449" cy="17864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875" y="7770531"/>
            <a:ext cx="3292125" cy="3084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75045" y="-5110"/>
            <a:ext cx="13168501" cy="84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0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7"/>
          <p:cNvSpPr/>
          <p:nvPr/>
        </p:nvSpPr>
        <p:spPr>
          <a:xfrm>
            <a:off x="-102397" y="7271168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/>
          <p:cNvSpPr/>
          <p:nvPr/>
        </p:nvSpPr>
        <p:spPr>
          <a:xfrm>
            <a:off x="7289173" y="639678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 rot="1879880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5"/>
          <p:cNvSpPr/>
          <p:nvPr/>
        </p:nvSpPr>
        <p:spPr>
          <a:xfrm>
            <a:off x="288596" y="7661298"/>
            <a:ext cx="3291840" cy="3086100"/>
          </a:xfrm>
          <a:custGeom>
            <a:avLst/>
            <a:gdLst/>
            <a:ahLst/>
            <a:cxnLst/>
            <a:rect l="l" t="t" r="r" b="b"/>
            <a:pathLst>
              <a:path w="3291840" h="3086100">
                <a:moveTo>
                  <a:pt x="0" y="0"/>
                </a:moveTo>
                <a:lnTo>
                  <a:pt x="3291840" y="0"/>
                </a:lnTo>
                <a:lnTo>
                  <a:pt x="329184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6"/>
          <p:cNvSpPr/>
          <p:nvPr/>
        </p:nvSpPr>
        <p:spPr>
          <a:xfrm rot="19078523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600" y="1166037"/>
            <a:ext cx="15966808" cy="72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05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14400" y="723900"/>
            <a:ext cx="16553031" cy="9013846"/>
            <a:chOff x="-336531" y="-701051"/>
            <a:chExt cx="4359646" cy="2374017"/>
          </a:xfrm>
        </p:grpSpPr>
        <p:sp>
          <p:nvSpPr>
            <p:cNvPr id="17" name="Freeform 17"/>
            <p:cNvSpPr/>
            <p:nvPr/>
          </p:nvSpPr>
          <p:spPr>
            <a:xfrm>
              <a:off x="-336531" y="-701051"/>
              <a:ext cx="4359646" cy="2374017"/>
            </a:xfrm>
            <a:custGeom>
              <a:avLst/>
              <a:gdLst/>
              <a:ahLst/>
              <a:cxnLst/>
              <a:rect l="l" t="t" r="r" b="b"/>
              <a:pathLst>
                <a:path w="4023115" h="1672966">
                  <a:moveTo>
                    <a:pt x="25848" y="0"/>
                  </a:moveTo>
                  <a:lnTo>
                    <a:pt x="3997267" y="0"/>
                  </a:lnTo>
                  <a:cubicBezTo>
                    <a:pt x="4011542" y="0"/>
                    <a:pt x="4023115" y="11573"/>
                    <a:pt x="4023115" y="25848"/>
                  </a:cubicBezTo>
                  <a:lnTo>
                    <a:pt x="4023115" y="1647118"/>
                  </a:lnTo>
                  <a:cubicBezTo>
                    <a:pt x="4023115" y="1661394"/>
                    <a:pt x="4011542" y="1672966"/>
                    <a:pt x="3997267" y="1672966"/>
                  </a:cubicBezTo>
                  <a:lnTo>
                    <a:pt x="25848" y="1672966"/>
                  </a:lnTo>
                  <a:cubicBezTo>
                    <a:pt x="11573" y="1672966"/>
                    <a:pt x="0" y="1661394"/>
                    <a:pt x="0" y="1647118"/>
                  </a:cubicBezTo>
                  <a:lnTo>
                    <a:pt x="0" y="25848"/>
                  </a:lnTo>
                  <a:cubicBezTo>
                    <a:pt x="0" y="11573"/>
                    <a:pt x="11573" y="0"/>
                    <a:pt x="25848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023115" cy="17110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95604"/>
            <a:ext cx="12491176" cy="767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19"/>
          <p:cNvSpPr txBox="1"/>
          <p:nvPr/>
        </p:nvSpPr>
        <p:spPr>
          <a:xfrm>
            <a:off x="14153667" y="1906835"/>
            <a:ext cx="2936251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Đoán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xem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lượng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nước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cần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dùng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cho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mỗi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lần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sử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dụng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là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bao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 </a:t>
            </a:r>
            <a:r>
              <a:rPr lang="en-GB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nhiêu</a:t>
            </a:r>
            <a:r>
              <a:rPr lang="en-GB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rPr>
              <a:t>?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he Seasons Bold"/>
              <a:sym typeface="The Seasons Bold"/>
            </a:endParaRPr>
          </a:p>
        </p:txBody>
      </p:sp>
    </p:spTree>
    <p:extLst>
      <p:ext uri="{BB962C8B-B14F-4D97-AF65-F5344CB8AC3E}">
        <p14:creationId xmlns:p14="http://schemas.microsoft.com/office/powerpoint/2010/main" val="2546360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89234" y="526350"/>
            <a:ext cx="9839324" cy="4596588"/>
            <a:chOff x="7630481" y="2042527"/>
            <a:chExt cx="8105106" cy="3328417"/>
          </a:xfrm>
        </p:grpSpPr>
        <p:sp>
          <p:nvSpPr>
            <p:cNvPr id="23" name="Freeform 17"/>
            <p:cNvSpPr/>
            <p:nvPr/>
          </p:nvSpPr>
          <p:spPr>
            <a:xfrm>
              <a:off x="7630481" y="2042527"/>
              <a:ext cx="8105106" cy="332841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100245" y="2305916"/>
              <a:ext cx="7098439" cy="26743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Ngoài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những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diện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đã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học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,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người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ta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còn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dùng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đơn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vị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nào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để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đo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diện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843989" y="5531033"/>
            <a:ext cx="7848600" cy="2307097"/>
            <a:chOff x="8153400" y="5507736"/>
            <a:chExt cx="7848600" cy="2307097"/>
          </a:xfrm>
        </p:grpSpPr>
        <p:sp>
          <p:nvSpPr>
            <p:cNvPr id="18" name="Freeform 17"/>
            <p:cNvSpPr/>
            <p:nvPr/>
          </p:nvSpPr>
          <p:spPr>
            <a:xfrm>
              <a:off x="8153400" y="5507736"/>
              <a:ext cx="7848600" cy="230709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" name="Rectangle 1"/>
            <p:cNvSpPr/>
            <p:nvPr/>
          </p:nvSpPr>
          <p:spPr>
            <a:xfrm>
              <a:off x="8772034" y="6012580"/>
              <a:ext cx="65922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Mét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khối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5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2801195">
            <a:off x="9697412" y="8917082"/>
            <a:ext cx="2384502" cy="2289122"/>
          </a:xfrm>
          <a:custGeom>
            <a:avLst/>
            <a:gdLst/>
            <a:ahLst/>
            <a:cxnLst/>
            <a:rect l="l" t="t" r="r" b="b"/>
            <a:pathLst>
              <a:path w="2384502" h="2289122">
                <a:moveTo>
                  <a:pt x="0" y="0"/>
                </a:moveTo>
                <a:lnTo>
                  <a:pt x="2384502" y="0"/>
                </a:lnTo>
                <a:lnTo>
                  <a:pt x="2384502" y="2289122"/>
                </a:lnTo>
                <a:lnTo>
                  <a:pt x="0" y="228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1799" y="5577905"/>
            <a:ext cx="4452235" cy="4709095"/>
          </a:xfrm>
          <a:custGeom>
            <a:avLst/>
            <a:gdLst/>
            <a:ahLst/>
            <a:cxnLst/>
            <a:rect l="l" t="t" r="r" b="b"/>
            <a:pathLst>
              <a:path w="4452235" h="4709095">
                <a:moveTo>
                  <a:pt x="0" y="0"/>
                </a:moveTo>
                <a:lnTo>
                  <a:pt x="4452235" y="0"/>
                </a:lnTo>
                <a:lnTo>
                  <a:pt x="4452235" y="4709095"/>
                </a:lnTo>
                <a:lnTo>
                  <a:pt x="0" y="4709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521477">
            <a:off x="16283100" y="560297"/>
            <a:ext cx="3167139" cy="4584018"/>
          </a:xfrm>
          <a:custGeom>
            <a:avLst/>
            <a:gdLst/>
            <a:ahLst/>
            <a:cxnLst/>
            <a:rect l="l" t="t" r="r" b="b"/>
            <a:pathLst>
              <a:path w="3167139" h="4584018">
                <a:moveTo>
                  <a:pt x="0" y="0"/>
                </a:moveTo>
                <a:lnTo>
                  <a:pt x="3167140" y="0"/>
                </a:lnTo>
                <a:lnTo>
                  <a:pt x="3167140" y="4584017"/>
                </a:lnTo>
                <a:lnTo>
                  <a:pt x="0" y="4584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69155" y="6695897"/>
            <a:ext cx="3238522" cy="3591103"/>
          </a:xfrm>
          <a:custGeom>
            <a:avLst/>
            <a:gdLst/>
            <a:ahLst/>
            <a:cxnLst/>
            <a:rect l="l" t="t" r="r" b="b"/>
            <a:pathLst>
              <a:path w="3238522" h="3591103">
                <a:moveTo>
                  <a:pt x="0" y="0"/>
                </a:moveTo>
                <a:lnTo>
                  <a:pt x="3238523" y="0"/>
                </a:lnTo>
                <a:lnTo>
                  <a:pt x="3238523" y="3591103"/>
                </a:lnTo>
                <a:lnTo>
                  <a:pt x="0" y="3591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550230" y="8306957"/>
            <a:ext cx="3321302" cy="2548344"/>
          </a:xfrm>
          <a:custGeom>
            <a:avLst/>
            <a:gdLst/>
            <a:ahLst/>
            <a:cxnLst/>
            <a:rect l="l" t="t" r="r" b="b"/>
            <a:pathLst>
              <a:path w="3321302" h="2548344">
                <a:moveTo>
                  <a:pt x="0" y="0"/>
                </a:moveTo>
                <a:lnTo>
                  <a:pt x="3321302" y="0"/>
                </a:lnTo>
                <a:lnTo>
                  <a:pt x="3321302" y="2548345"/>
                </a:lnTo>
                <a:lnTo>
                  <a:pt x="0" y="2548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909502">
            <a:off x="13269991" y="8871151"/>
            <a:ext cx="3771855" cy="2380984"/>
          </a:xfrm>
          <a:custGeom>
            <a:avLst/>
            <a:gdLst/>
            <a:ahLst/>
            <a:cxnLst/>
            <a:rect l="l" t="t" r="r" b="b"/>
            <a:pathLst>
              <a:path w="3771855" h="2380984">
                <a:moveTo>
                  <a:pt x="0" y="0"/>
                </a:moveTo>
                <a:lnTo>
                  <a:pt x="3771856" y="0"/>
                </a:lnTo>
                <a:lnTo>
                  <a:pt x="3771856" y="2380984"/>
                </a:lnTo>
                <a:lnTo>
                  <a:pt x="0" y="23809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5853" y="8516064"/>
            <a:ext cx="2768999" cy="2723689"/>
          </a:xfrm>
          <a:custGeom>
            <a:avLst/>
            <a:gdLst/>
            <a:ahLst/>
            <a:cxnLst/>
            <a:rect l="l" t="t" r="r" b="b"/>
            <a:pathLst>
              <a:path w="2768999" h="2723689">
                <a:moveTo>
                  <a:pt x="0" y="0"/>
                </a:moveTo>
                <a:lnTo>
                  <a:pt x="2769000" y="0"/>
                </a:lnTo>
                <a:lnTo>
                  <a:pt x="2769000" y="2723688"/>
                </a:lnTo>
                <a:lnTo>
                  <a:pt x="0" y="27236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0875" y="8408991"/>
            <a:ext cx="2768999" cy="2830762"/>
          </a:xfrm>
          <a:custGeom>
            <a:avLst/>
            <a:gdLst/>
            <a:ahLst/>
            <a:cxnLst/>
            <a:rect l="l" t="t" r="r" b="b"/>
            <a:pathLst>
              <a:path w="2768999" h="2830762">
                <a:moveTo>
                  <a:pt x="0" y="0"/>
                </a:moveTo>
                <a:lnTo>
                  <a:pt x="2768999" y="0"/>
                </a:lnTo>
                <a:lnTo>
                  <a:pt x="2768999" y="2830761"/>
                </a:lnTo>
                <a:lnTo>
                  <a:pt x="0" y="2830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07659" y="8505978"/>
            <a:ext cx="2607337" cy="2733774"/>
          </a:xfrm>
          <a:custGeom>
            <a:avLst/>
            <a:gdLst/>
            <a:ahLst/>
            <a:cxnLst/>
            <a:rect l="l" t="t" r="r" b="b"/>
            <a:pathLst>
              <a:path w="2607337" h="2733774">
                <a:moveTo>
                  <a:pt x="0" y="0"/>
                </a:moveTo>
                <a:lnTo>
                  <a:pt x="2607337" y="0"/>
                </a:lnTo>
                <a:lnTo>
                  <a:pt x="2607337" y="2733774"/>
                </a:lnTo>
                <a:lnTo>
                  <a:pt x="0" y="27337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16411" y="8229335"/>
            <a:ext cx="1466894" cy="3010418"/>
          </a:xfrm>
          <a:custGeom>
            <a:avLst/>
            <a:gdLst/>
            <a:ahLst/>
            <a:cxnLst/>
            <a:rect l="l" t="t" r="r" b="b"/>
            <a:pathLst>
              <a:path w="1466894" h="3010418">
                <a:moveTo>
                  <a:pt x="0" y="0"/>
                </a:moveTo>
                <a:lnTo>
                  <a:pt x="1466894" y="0"/>
                </a:lnTo>
                <a:lnTo>
                  <a:pt x="1466894" y="3010417"/>
                </a:lnTo>
                <a:lnTo>
                  <a:pt x="0" y="301041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8596" y="1467229"/>
            <a:ext cx="4354523" cy="2324227"/>
          </a:xfrm>
          <a:custGeom>
            <a:avLst/>
            <a:gdLst/>
            <a:ahLst/>
            <a:cxnLst/>
            <a:rect l="l" t="t" r="r" b="b"/>
            <a:pathLst>
              <a:path w="4354523" h="2324227">
                <a:moveTo>
                  <a:pt x="0" y="0"/>
                </a:moveTo>
                <a:lnTo>
                  <a:pt x="4354523" y="0"/>
                </a:lnTo>
                <a:lnTo>
                  <a:pt x="4354523" y="2324227"/>
                </a:lnTo>
                <a:lnTo>
                  <a:pt x="0" y="23242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4" name="TextBox 18"/>
          <p:cNvSpPr txBox="1"/>
          <p:nvPr/>
        </p:nvSpPr>
        <p:spPr>
          <a:xfrm>
            <a:off x="7630481" y="1504191"/>
            <a:ext cx="9819700" cy="64967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26" name="Group 25"/>
          <p:cNvGrpSpPr/>
          <p:nvPr/>
        </p:nvGrpSpPr>
        <p:grpSpPr>
          <a:xfrm>
            <a:off x="7178229" y="1175636"/>
            <a:ext cx="10271952" cy="5112165"/>
            <a:chOff x="7776576" y="2026240"/>
            <a:chExt cx="8461481" cy="3701750"/>
          </a:xfrm>
        </p:grpSpPr>
        <p:sp>
          <p:nvSpPr>
            <p:cNvPr id="23" name="Freeform 17"/>
            <p:cNvSpPr/>
            <p:nvPr/>
          </p:nvSpPr>
          <p:spPr>
            <a:xfrm>
              <a:off x="7776576" y="2026240"/>
              <a:ext cx="8461481" cy="3701750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19"/>
            <p:cNvSpPr txBox="1"/>
            <p:nvPr/>
          </p:nvSpPr>
          <p:spPr>
            <a:xfrm>
              <a:off x="8218736" y="2737936"/>
              <a:ext cx="7505698" cy="2206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Mét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khối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là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thể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tích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của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hình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lập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phương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có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độ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dài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bằng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bao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6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nhiêu</a:t>
              </a:r>
              <a:r>
                <a:rPr lang="en-GB" sz="6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?</a:t>
              </a:r>
              <a:endPara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he Seasons Bold"/>
                <a:sym typeface="The Seasons Bold"/>
              </a:endParaRPr>
            </a:p>
          </p:txBody>
        </p:sp>
      </p:grpSp>
      <p:sp>
        <p:nvSpPr>
          <p:cNvPr id="25" name="Freeform 5"/>
          <p:cNvSpPr/>
          <p:nvPr/>
        </p:nvSpPr>
        <p:spPr>
          <a:xfrm>
            <a:off x="931124" y="2028874"/>
            <a:ext cx="5626989" cy="8229600"/>
          </a:xfrm>
          <a:custGeom>
            <a:avLst/>
            <a:gdLst/>
            <a:ahLst/>
            <a:cxnLst/>
            <a:rect l="l" t="t" r="r" b="b"/>
            <a:pathLst>
              <a:path w="5626989" h="8229600">
                <a:moveTo>
                  <a:pt x="0" y="0"/>
                </a:moveTo>
                <a:lnTo>
                  <a:pt x="5626989" y="0"/>
                </a:lnTo>
                <a:lnTo>
                  <a:pt x="5626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8262046" y="6463836"/>
            <a:ext cx="7848600" cy="2307097"/>
            <a:chOff x="8153400" y="5507736"/>
            <a:chExt cx="7848600" cy="2307097"/>
          </a:xfrm>
        </p:grpSpPr>
        <p:sp>
          <p:nvSpPr>
            <p:cNvPr id="21" name="Freeform 20"/>
            <p:cNvSpPr/>
            <p:nvPr/>
          </p:nvSpPr>
          <p:spPr>
            <a:xfrm>
              <a:off x="8153400" y="5507736"/>
              <a:ext cx="7848600" cy="2307097"/>
            </a:xfrm>
            <a:custGeom>
              <a:avLst/>
              <a:gdLst/>
              <a:ahLst/>
              <a:cxnLst/>
              <a:rect l="l" t="t" r="r" b="b"/>
              <a:pathLst>
                <a:path w="3754114" h="1672966">
                  <a:moveTo>
                    <a:pt x="27700" y="0"/>
                  </a:moveTo>
                  <a:lnTo>
                    <a:pt x="3726414" y="0"/>
                  </a:lnTo>
                  <a:cubicBezTo>
                    <a:pt x="3741712" y="0"/>
                    <a:pt x="3754114" y="12402"/>
                    <a:pt x="3754114" y="27700"/>
                  </a:cubicBezTo>
                  <a:lnTo>
                    <a:pt x="3754114" y="1645266"/>
                  </a:lnTo>
                  <a:cubicBezTo>
                    <a:pt x="3754114" y="1652612"/>
                    <a:pt x="3751195" y="1659658"/>
                    <a:pt x="3746001" y="1664853"/>
                  </a:cubicBezTo>
                  <a:cubicBezTo>
                    <a:pt x="3740806" y="1670048"/>
                    <a:pt x="3733760" y="1672966"/>
                    <a:pt x="3726414" y="1672966"/>
                  </a:cubicBezTo>
                  <a:lnTo>
                    <a:pt x="27700" y="1672966"/>
                  </a:lnTo>
                  <a:cubicBezTo>
                    <a:pt x="12402" y="1672966"/>
                    <a:pt x="0" y="1660564"/>
                    <a:pt x="0" y="1645266"/>
                  </a:cubicBezTo>
                  <a:lnTo>
                    <a:pt x="0" y="27700"/>
                  </a:lnTo>
                  <a:cubicBezTo>
                    <a:pt x="0" y="20354"/>
                    <a:pt x="2918" y="13308"/>
                    <a:pt x="8113" y="8113"/>
                  </a:cubicBezTo>
                  <a:cubicBezTo>
                    <a:pt x="13308" y="2918"/>
                    <a:pt x="20354" y="0"/>
                    <a:pt x="277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Rectangle 26"/>
            <p:cNvSpPr/>
            <p:nvPr/>
          </p:nvSpPr>
          <p:spPr>
            <a:xfrm>
              <a:off x="8772034" y="6012580"/>
              <a:ext cx="65922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Cạnh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</a:t>
              </a:r>
              <a:r>
                <a:rPr lang="en-GB" sz="6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dài</a:t>
              </a:r>
              <a:r>
                <a:rPr lang="en-GB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he Seasons Bold"/>
                  <a:sym typeface="The Seasons Bold"/>
                </a:rPr>
                <a:t> 1 m</a:t>
              </a:r>
              <a:endPara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619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408</Words>
  <Application>Microsoft Office PowerPoint</Application>
  <PresentationFormat>Custom</PresentationFormat>
  <Paragraphs>57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Cambria Math</vt:lpstr>
      <vt:lpstr>Times New Roman</vt:lpstr>
      <vt:lpstr>Cambria</vt:lpstr>
      <vt:lpstr>#9Slide06 SVNDope Script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khoi</dc:title>
  <dc:subject>9Slide.vn</dc:subject>
  <dc:creator>Admin</dc:creator>
  <dc:description>9Slide.vn</dc:description>
  <cp:lastModifiedBy>9Slide</cp:lastModifiedBy>
  <cp:revision>29</cp:revision>
  <dcterms:created xsi:type="dcterms:W3CDTF">2006-08-16T00:00:00Z</dcterms:created>
  <dcterms:modified xsi:type="dcterms:W3CDTF">2025-02-23T12:42:10Z</dcterms:modified>
  <cp:category>9Slide.vn</cp:category>
  <dc:identifier>DAGaNEsaYZM</dc:identifier>
</cp:coreProperties>
</file>