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8" r:id="rId5"/>
    <p:sldId id="290" r:id="rId6"/>
    <p:sldId id="269" r:id="rId7"/>
    <p:sldId id="270" r:id="rId8"/>
    <p:sldId id="284" r:id="rId9"/>
    <p:sldId id="273" r:id="rId10"/>
    <p:sldId id="276" r:id="rId11"/>
    <p:sldId id="277" r:id="rId12"/>
    <p:sldId id="289" r:id="rId13"/>
    <p:sldId id="291" r:id="rId14"/>
    <p:sldId id="281" r:id="rId15"/>
    <p:sldId id="282" r:id="rId16"/>
    <p:sldId id="283" r:id="rId17"/>
    <p:sldId id="271" r:id="rId18"/>
    <p:sldId id="285"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14A"/>
    <a:srgbClr val="FCDF87"/>
    <a:srgbClr val="7F7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73" d="100"/>
          <a:sy n="73" d="100"/>
        </p:scale>
        <p:origin x="730"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C5671B-DF3E-9892-3114-77535EB91B8F}"/>
              </a:ext>
            </a:extLst>
          </p:cNvPr>
          <p:cNvSpPr>
            <a:spLocks noGrp="1"/>
          </p:cNvSpPr>
          <p:nvPr>
            <p:ph type="dt" sz="half" idx="10"/>
          </p:nvPr>
        </p:nvSpPr>
        <p:spPr/>
        <p:txBody>
          <a:bodyPr/>
          <a:lstStyle/>
          <a:p>
            <a:fld id="{35E23C03-2445-4C52-9FDC-527A01BDB569}" type="datetimeFigureOut">
              <a:rPr lang="en-US" smtClean="0"/>
              <a:t>3/3/2025</a:t>
            </a:fld>
            <a:endParaRPr lang="en-US"/>
          </a:p>
        </p:txBody>
      </p:sp>
      <p:sp>
        <p:nvSpPr>
          <p:cNvPr id="3" name="Footer Placeholder 2">
            <a:extLst>
              <a:ext uri="{FF2B5EF4-FFF2-40B4-BE49-F238E27FC236}">
                <a16:creationId xmlns:a16="http://schemas.microsoft.com/office/drawing/2014/main" id="{E43C9530-47BA-1F03-C1AC-79B5BA4D47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B24E65-139E-3310-269F-C0EA7942E60F}"/>
              </a:ext>
            </a:extLst>
          </p:cNvPr>
          <p:cNvSpPr>
            <a:spLocks noGrp="1"/>
          </p:cNvSpPr>
          <p:nvPr>
            <p:ph type="sldNum" sz="quarter" idx="12"/>
          </p:nvPr>
        </p:nvSpPr>
        <p:spPr/>
        <p:txBody>
          <a:bodyPr/>
          <a:lstStyle/>
          <a:p>
            <a:fld id="{28BAB2F3-DCE0-49CC-856C-3E1533A2C211}" type="slidenum">
              <a:rPr lang="en-US" smtClean="0"/>
              <a:t>‹#›</a:t>
            </a:fld>
            <a:endParaRPr lang="en-US"/>
          </a:p>
        </p:txBody>
      </p:sp>
    </p:spTree>
    <p:extLst>
      <p:ext uri="{BB962C8B-B14F-4D97-AF65-F5344CB8AC3E}">
        <p14:creationId xmlns:p14="http://schemas.microsoft.com/office/powerpoint/2010/main" val="29562786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EACD7762-47B1-4DAD-A447-22675F53280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4302A78-41A5-DB83-6834-A1E976FEA1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ACDCE7-FB95-C4B7-4285-940F8FFAC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D9D34-312A-6AF6-CED7-1E6A6C2D88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23C03-2445-4C52-9FDC-527A01BDB569}" type="datetimeFigureOut">
              <a:rPr lang="en-US" smtClean="0"/>
              <a:t>3/3/2025</a:t>
            </a:fld>
            <a:endParaRPr lang="en-US"/>
          </a:p>
        </p:txBody>
      </p:sp>
      <p:sp>
        <p:nvSpPr>
          <p:cNvPr id="5" name="Footer Placeholder 4">
            <a:extLst>
              <a:ext uri="{FF2B5EF4-FFF2-40B4-BE49-F238E27FC236}">
                <a16:creationId xmlns:a16="http://schemas.microsoft.com/office/drawing/2014/main" id="{0ED2DC16-B195-D182-D5B1-AC999E57CA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66904D-1E71-69E9-A3D8-57E518BBE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B2F3-DCE0-49CC-856C-3E1533A2C211}" type="slidenum">
              <a:rPr lang="en-US" smtClean="0"/>
              <a:t>‹#›</a:t>
            </a:fld>
            <a:endParaRPr lang="en-US"/>
          </a:p>
        </p:txBody>
      </p:sp>
      <p:pic>
        <p:nvPicPr>
          <p:cNvPr id="9" name="Picture 8">
            <a:extLst>
              <a:ext uri="{FF2B5EF4-FFF2-40B4-BE49-F238E27FC236}">
                <a16:creationId xmlns:a16="http://schemas.microsoft.com/office/drawing/2014/main" id="{0321A22D-2A8D-A1E2-017D-D82392FEB1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3180" y="-7667072"/>
            <a:ext cx="661340" cy="1124620"/>
          </a:xfrm>
          <a:prstGeom prst="rect">
            <a:avLst/>
          </a:prstGeom>
        </p:spPr>
      </p:pic>
      <p:pic>
        <p:nvPicPr>
          <p:cNvPr id="10" name="Picture 9">
            <a:extLst>
              <a:ext uri="{FF2B5EF4-FFF2-40B4-BE49-F238E27FC236}">
                <a16:creationId xmlns:a16="http://schemas.microsoft.com/office/drawing/2014/main" id="{02EBE2C0-5C4A-9FD0-1967-4D7DD5FE49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25218" y="-7667072"/>
            <a:ext cx="661340" cy="1124620"/>
          </a:xfrm>
          <a:prstGeom prst="rect">
            <a:avLst/>
          </a:prstGeom>
        </p:spPr>
      </p:pic>
      <p:pic>
        <p:nvPicPr>
          <p:cNvPr id="11" name="Picture 10">
            <a:extLst>
              <a:ext uri="{FF2B5EF4-FFF2-40B4-BE49-F238E27FC236}">
                <a16:creationId xmlns:a16="http://schemas.microsoft.com/office/drawing/2014/main" id="{1AF94BDF-479F-CC07-C6A6-833E4639AF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324" y="9182844"/>
            <a:ext cx="661340" cy="1124620"/>
          </a:xfrm>
          <a:prstGeom prst="rect">
            <a:avLst/>
          </a:prstGeom>
        </p:spPr>
      </p:pic>
      <p:pic>
        <p:nvPicPr>
          <p:cNvPr id="12" name="Picture 11">
            <a:extLst>
              <a:ext uri="{FF2B5EF4-FFF2-40B4-BE49-F238E27FC236}">
                <a16:creationId xmlns:a16="http://schemas.microsoft.com/office/drawing/2014/main" id="{8C4D6A06-BCC7-335C-A968-8E57F6B29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98027" y="9182844"/>
            <a:ext cx="661340" cy="1124620"/>
          </a:xfrm>
          <a:prstGeom prst="rect">
            <a:avLst/>
          </a:prstGeom>
        </p:spPr>
      </p:pic>
    </p:spTree>
    <p:extLst>
      <p:ext uri="{BB962C8B-B14F-4D97-AF65-F5344CB8AC3E}">
        <p14:creationId xmlns:p14="http://schemas.microsoft.com/office/powerpoint/2010/main" val="194168226"/>
      </p:ext>
    </p:extLst>
  </p:cSld>
  <p:clrMap bg1="lt1" tx1="dk1" bg2="lt2" tx2="dk2" accent1="accent1" accent2="accent2" accent3="accent3" accent4="accent4" accent5="accent5" accent6="accent6" hlink="hlink" folHlink="folHlink"/>
  <p:sldLayoutIdLst>
    <p:sldLayoutId id="2147483655" r:id="rId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5.png"/><Relationship Id="rId7" Type="http://schemas.openxmlformats.org/officeDocument/2006/relationships/image" Target="../media/image46.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26.sv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png"/><Relationship Id="rId7"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svg"/><Relationship Id="rId11" Type="http://schemas.openxmlformats.org/officeDocument/2006/relationships/image" Target="../media/image49.png"/><Relationship Id="rId5" Type="http://schemas.openxmlformats.org/officeDocument/2006/relationships/image" Target="../media/image25.png"/><Relationship Id="rId10" Type="http://schemas.openxmlformats.org/officeDocument/2006/relationships/image" Target="../media/image53.png"/><Relationship Id="rId4" Type="http://schemas.openxmlformats.org/officeDocument/2006/relationships/image" Target="../media/image4.svg"/><Relationship Id="rId9" Type="http://schemas.openxmlformats.org/officeDocument/2006/relationships/image" Target="../media/image52.sv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8.png"/><Relationship Id="rId7" Type="http://schemas.openxmlformats.org/officeDocument/2006/relationships/image" Target="../media/image290.png"/><Relationship Id="rId12" Type="http://schemas.openxmlformats.org/officeDocument/2006/relationships/image" Target="../media/image57.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56.png"/><Relationship Id="rId5" Type="http://schemas.openxmlformats.org/officeDocument/2006/relationships/image" Target="../media/image31.png"/><Relationship Id="rId10" Type="http://schemas.openxmlformats.org/officeDocument/2006/relationships/slide" Target="slide5.xml"/><Relationship Id="rId4" Type="http://schemas.openxmlformats.org/officeDocument/2006/relationships/image" Target="../media/image19.svg"/><Relationship Id="rId9" Type="http://schemas.openxmlformats.org/officeDocument/2006/relationships/image" Target="../media/image55.sv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8.png"/><Relationship Id="rId7" Type="http://schemas.openxmlformats.org/officeDocument/2006/relationships/image" Target="../media/image310.png"/><Relationship Id="rId12" Type="http://schemas.openxmlformats.org/officeDocument/2006/relationships/image" Target="../media/image57.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56.png"/><Relationship Id="rId5" Type="http://schemas.openxmlformats.org/officeDocument/2006/relationships/image" Target="../media/image31.png"/><Relationship Id="rId10" Type="http://schemas.openxmlformats.org/officeDocument/2006/relationships/slide" Target="slide5.xml"/><Relationship Id="rId4" Type="http://schemas.openxmlformats.org/officeDocument/2006/relationships/image" Target="../media/image19.svg"/><Relationship Id="rId9" Type="http://schemas.openxmlformats.org/officeDocument/2006/relationships/image" Target="../media/image55.svg"/></Relationships>
</file>

<file path=ppt/slides/_rels/slide1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8.png"/><Relationship Id="rId7" Type="http://schemas.openxmlformats.org/officeDocument/2006/relationships/image" Target="../media/image350.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57.svg"/><Relationship Id="rId4" Type="http://schemas.openxmlformats.org/officeDocument/2006/relationships/image" Target="../media/image19.sv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8.png"/><Relationship Id="rId7" Type="http://schemas.openxmlformats.org/officeDocument/2006/relationships/slide" Target="slide6.xml"/><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60.png"/><Relationship Id="rId5" Type="http://schemas.openxmlformats.org/officeDocument/2006/relationships/image" Target="../media/image35.png"/><Relationship Id="rId4" Type="http://schemas.openxmlformats.org/officeDocument/2006/relationships/image" Target="../media/image19.svg"/><Relationship Id="rId9" Type="http://schemas.openxmlformats.org/officeDocument/2006/relationships/image" Target="../media/image57.svg"/></Relationships>
</file>

<file path=ppt/slides/_rels/slide1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8.png"/><Relationship Id="rId7"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5.png"/><Relationship Id="rId10" Type="http://schemas.openxmlformats.org/officeDocument/2006/relationships/image" Target="../media/image57.svg"/><Relationship Id="rId4" Type="http://schemas.openxmlformats.org/officeDocument/2006/relationships/image" Target="../media/image19.svg"/><Relationship Id="rId9"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8.png"/><Relationship Id="rId7" Type="http://schemas.openxmlformats.org/officeDocument/2006/relationships/slide" Target="slide7.xml"/><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500.png"/><Relationship Id="rId5" Type="http://schemas.openxmlformats.org/officeDocument/2006/relationships/image" Target="../media/image37.png"/><Relationship Id="rId4" Type="http://schemas.openxmlformats.org/officeDocument/2006/relationships/image" Target="../media/image19.svg"/><Relationship Id="rId9" Type="http://schemas.openxmlformats.org/officeDocument/2006/relationships/image" Target="../media/image57.sv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9.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540.png"/><Relationship Id="rId5" Type="http://schemas.openxmlformats.org/officeDocument/2006/relationships/image" Target="../media/image41.png"/><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57.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56.png"/><Relationship Id="rId5" Type="http://schemas.openxmlformats.org/officeDocument/2006/relationships/image" Target="../media/image16.png"/><Relationship Id="rId10" Type="http://schemas.openxmlformats.org/officeDocument/2006/relationships/slide" Target="slide9.xml"/><Relationship Id="rId4" Type="http://schemas.openxmlformats.org/officeDocument/2006/relationships/image" Target="../media/image15.svg"/><Relationship Id="rId9" Type="http://schemas.openxmlformats.org/officeDocument/2006/relationships/image" Target="../media/image460.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5.pn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svg"/><Relationship Id="rId11" Type="http://schemas.openxmlformats.org/officeDocument/2006/relationships/image" Target="../media/image29.png"/><Relationship Id="rId5" Type="http://schemas.openxmlformats.org/officeDocument/2006/relationships/image" Target="../media/image14.png"/><Relationship Id="rId10" Type="http://schemas.openxmlformats.org/officeDocument/2006/relationships/image" Target="../media/image28.svg"/><Relationship Id="rId4" Type="http://schemas.openxmlformats.org/officeDocument/2006/relationships/image" Target="../media/image17.sv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31.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8.png"/><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31.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35.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8.png"/><Relationship Id="rId7"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image" Target="../media/image37.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4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3.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endParaRPr lang="en-SG"/>
          </a:p>
        </p:txBody>
      </p:sp>
      <p:sp>
        <p:nvSpPr>
          <p:cNvPr id="3" name="Freeform 3"/>
          <p:cNvSpPr/>
          <p:nvPr/>
        </p:nvSpPr>
        <p:spPr>
          <a:xfrm flipV="1">
            <a:off x="878936" y="-2288735"/>
            <a:ext cx="10325605" cy="8660601"/>
          </a:xfrm>
          <a:custGeom>
            <a:avLst/>
            <a:gdLst/>
            <a:ahLst/>
            <a:cxnLst/>
            <a:rect l="l" t="t" r="r" b="b"/>
            <a:pathLst>
              <a:path w="15488408" h="12990902">
                <a:moveTo>
                  <a:pt x="0" y="12990902"/>
                </a:moveTo>
                <a:lnTo>
                  <a:pt x="15488408" y="12990902"/>
                </a:lnTo>
                <a:lnTo>
                  <a:pt x="15488408" y="0"/>
                </a:lnTo>
                <a:lnTo>
                  <a:pt x="0" y="0"/>
                </a:lnTo>
                <a:lnTo>
                  <a:pt x="0" y="1299090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5" name="Freeform 5"/>
          <p:cNvSpPr/>
          <p:nvPr/>
        </p:nvSpPr>
        <p:spPr>
          <a:xfrm rot="465886">
            <a:off x="9151789" y="2091360"/>
            <a:ext cx="1495149" cy="1242333"/>
          </a:xfrm>
          <a:custGeom>
            <a:avLst/>
            <a:gdLst/>
            <a:ahLst/>
            <a:cxnLst/>
            <a:rect l="l" t="t" r="r" b="b"/>
            <a:pathLst>
              <a:path w="2242724" h="1863500">
                <a:moveTo>
                  <a:pt x="0" y="0"/>
                </a:moveTo>
                <a:lnTo>
                  <a:pt x="2242724" y="0"/>
                </a:lnTo>
                <a:lnTo>
                  <a:pt x="2242724" y="1863500"/>
                </a:lnTo>
                <a:lnTo>
                  <a:pt x="0" y="1863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a:p>
        </p:txBody>
      </p:sp>
      <p:sp>
        <p:nvSpPr>
          <p:cNvPr id="6" name="Freeform 6"/>
          <p:cNvSpPr/>
          <p:nvPr/>
        </p:nvSpPr>
        <p:spPr>
          <a:xfrm rot="-547989">
            <a:off x="1348981" y="796587"/>
            <a:ext cx="1495149" cy="1242333"/>
          </a:xfrm>
          <a:custGeom>
            <a:avLst/>
            <a:gdLst/>
            <a:ahLst/>
            <a:cxnLst/>
            <a:rect l="l" t="t" r="r" b="b"/>
            <a:pathLst>
              <a:path w="2242724" h="1863500">
                <a:moveTo>
                  <a:pt x="0" y="0"/>
                </a:moveTo>
                <a:lnTo>
                  <a:pt x="2242724" y="0"/>
                </a:lnTo>
                <a:lnTo>
                  <a:pt x="2242724" y="1863500"/>
                </a:lnTo>
                <a:lnTo>
                  <a:pt x="0" y="1863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a:p>
        </p:txBody>
      </p:sp>
      <p:sp>
        <p:nvSpPr>
          <p:cNvPr id="10" name="Freeform 10"/>
          <p:cNvSpPr/>
          <p:nvPr/>
        </p:nvSpPr>
        <p:spPr>
          <a:xfrm>
            <a:off x="1689027" y="3079138"/>
            <a:ext cx="407528" cy="586755"/>
          </a:xfrm>
          <a:custGeom>
            <a:avLst/>
            <a:gdLst/>
            <a:ahLst/>
            <a:cxnLst/>
            <a:rect l="l" t="t" r="r" b="b"/>
            <a:pathLst>
              <a:path w="611292" h="880133">
                <a:moveTo>
                  <a:pt x="0" y="0"/>
                </a:moveTo>
                <a:lnTo>
                  <a:pt x="611292" y="0"/>
                </a:lnTo>
                <a:lnTo>
                  <a:pt x="611292" y="880132"/>
                </a:lnTo>
                <a:lnTo>
                  <a:pt x="0" y="8801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G"/>
          </a:p>
        </p:txBody>
      </p:sp>
      <p:sp>
        <p:nvSpPr>
          <p:cNvPr id="11" name="Freeform 11"/>
          <p:cNvSpPr/>
          <p:nvPr/>
        </p:nvSpPr>
        <p:spPr>
          <a:xfrm>
            <a:off x="10316593" y="946393"/>
            <a:ext cx="407528" cy="586755"/>
          </a:xfrm>
          <a:custGeom>
            <a:avLst/>
            <a:gdLst/>
            <a:ahLst/>
            <a:cxnLst/>
            <a:rect l="l" t="t" r="r" b="b"/>
            <a:pathLst>
              <a:path w="611292" h="880133">
                <a:moveTo>
                  <a:pt x="0" y="0"/>
                </a:moveTo>
                <a:lnTo>
                  <a:pt x="611292" y="0"/>
                </a:lnTo>
                <a:lnTo>
                  <a:pt x="611292" y="880133"/>
                </a:lnTo>
                <a:lnTo>
                  <a:pt x="0" y="8801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G"/>
          </a:p>
        </p:txBody>
      </p:sp>
      <p:sp>
        <p:nvSpPr>
          <p:cNvPr id="12" name="Freeform 12"/>
          <p:cNvSpPr/>
          <p:nvPr/>
        </p:nvSpPr>
        <p:spPr>
          <a:xfrm>
            <a:off x="2397342" y="3763661"/>
            <a:ext cx="257654" cy="370968"/>
          </a:xfrm>
          <a:custGeom>
            <a:avLst/>
            <a:gdLst/>
            <a:ahLst/>
            <a:cxnLst/>
            <a:rect l="l" t="t" r="r" b="b"/>
            <a:pathLst>
              <a:path w="386481" h="556452">
                <a:moveTo>
                  <a:pt x="0" y="0"/>
                </a:moveTo>
                <a:lnTo>
                  <a:pt x="386482" y="0"/>
                </a:lnTo>
                <a:lnTo>
                  <a:pt x="386482" y="556452"/>
                </a:lnTo>
                <a:lnTo>
                  <a:pt x="0" y="5564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G"/>
          </a:p>
        </p:txBody>
      </p:sp>
      <p:sp>
        <p:nvSpPr>
          <p:cNvPr id="13" name="Freeform 13"/>
          <p:cNvSpPr/>
          <p:nvPr/>
        </p:nvSpPr>
        <p:spPr>
          <a:xfrm>
            <a:off x="9486820" y="422629"/>
            <a:ext cx="257654" cy="370968"/>
          </a:xfrm>
          <a:custGeom>
            <a:avLst/>
            <a:gdLst/>
            <a:ahLst/>
            <a:cxnLst/>
            <a:rect l="l" t="t" r="r" b="b"/>
            <a:pathLst>
              <a:path w="386481" h="556452">
                <a:moveTo>
                  <a:pt x="0" y="0"/>
                </a:moveTo>
                <a:lnTo>
                  <a:pt x="386481" y="0"/>
                </a:lnTo>
                <a:lnTo>
                  <a:pt x="386481" y="556452"/>
                </a:lnTo>
                <a:lnTo>
                  <a:pt x="0" y="5564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G"/>
          </a:p>
        </p:txBody>
      </p:sp>
      <p:pic>
        <p:nvPicPr>
          <p:cNvPr id="18" name="Picture 17">
            <a:extLst>
              <a:ext uri="{FF2B5EF4-FFF2-40B4-BE49-F238E27FC236}">
                <a16:creationId xmlns:a16="http://schemas.microsoft.com/office/drawing/2014/main" id="{F418022D-A8CA-3F1D-492C-F259C0B9021B}"/>
              </a:ext>
            </a:extLst>
          </p:cNvPr>
          <p:cNvPicPr>
            <a:picLocks noChangeAspect="1"/>
          </p:cNvPicPr>
          <p:nvPr/>
        </p:nvPicPr>
        <p:blipFill>
          <a:blip r:embed="rId9"/>
          <a:stretch>
            <a:fillRect/>
          </a:stretch>
        </p:blipFill>
        <p:spPr>
          <a:xfrm>
            <a:off x="2366000" y="41615"/>
            <a:ext cx="6431837" cy="4950381"/>
          </a:xfrm>
          <a:prstGeom prst="rect">
            <a:avLst/>
          </a:prstGeom>
        </p:spPr>
      </p:pic>
      <p:pic>
        <p:nvPicPr>
          <p:cNvPr id="4" name="Picture 3">
            <a:extLst>
              <a:ext uri="{FF2B5EF4-FFF2-40B4-BE49-F238E27FC236}">
                <a16:creationId xmlns:a16="http://schemas.microsoft.com/office/drawing/2014/main" id="{4BDF26E1-C704-3C73-EC9F-24B58437EDA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8749" y="-113442"/>
            <a:ext cx="1297097" cy="1297097"/>
          </a:xfrm>
          <a:prstGeom prst="rect">
            <a:avLst/>
          </a:prstGeom>
        </p:spPr>
      </p:pic>
      <p:pic>
        <p:nvPicPr>
          <p:cNvPr id="16" name="Picture 15">
            <a:extLst>
              <a:ext uri="{FF2B5EF4-FFF2-40B4-BE49-F238E27FC236}">
                <a16:creationId xmlns:a16="http://schemas.microsoft.com/office/drawing/2014/main" id="{6257A2FC-8771-7909-02F9-B0395D618AF3}"/>
              </a:ext>
            </a:extLst>
          </p:cNvPr>
          <p:cNvPicPr>
            <a:picLocks noChangeAspect="1"/>
          </p:cNvPicPr>
          <p:nvPr/>
        </p:nvPicPr>
        <p:blipFill>
          <a:blip r:embed="rId11"/>
          <a:stretch>
            <a:fillRect/>
          </a:stretch>
        </p:blipFill>
        <p:spPr>
          <a:xfrm>
            <a:off x="4164868" y="53533"/>
            <a:ext cx="1953130" cy="892860"/>
          </a:xfrm>
          <a:prstGeom prst="rect">
            <a:avLst/>
          </a:prstGeom>
        </p:spPr>
      </p:pic>
      <p:pic>
        <p:nvPicPr>
          <p:cNvPr id="19" name="Picture 18">
            <a:extLst>
              <a:ext uri="{FF2B5EF4-FFF2-40B4-BE49-F238E27FC236}">
                <a16:creationId xmlns:a16="http://schemas.microsoft.com/office/drawing/2014/main" id="{DFB1AC0D-D335-F565-60A7-E63BAA5B1209}"/>
              </a:ext>
            </a:extLst>
          </p:cNvPr>
          <p:cNvPicPr>
            <a:picLocks noChangeAspect="1"/>
          </p:cNvPicPr>
          <p:nvPr/>
        </p:nvPicPr>
        <p:blipFill>
          <a:blip r:embed="rId12"/>
          <a:stretch>
            <a:fillRect/>
          </a:stretch>
        </p:blipFill>
        <p:spPr>
          <a:xfrm>
            <a:off x="6117998" y="3763661"/>
            <a:ext cx="2791006" cy="641071"/>
          </a:xfrm>
          <a:prstGeom prst="rect">
            <a:avLst/>
          </a:prstGeom>
        </p:spPr>
      </p:pic>
      <p:pic>
        <p:nvPicPr>
          <p:cNvPr id="20" name="Picture 19">
            <a:extLst>
              <a:ext uri="{FF2B5EF4-FFF2-40B4-BE49-F238E27FC236}">
                <a16:creationId xmlns:a16="http://schemas.microsoft.com/office/drawing/2014/main" id="{0B272038-1EE0-C224-66DA-DE52AD972A00}"/>
              </a:ext>
            </a:extLst>
          </p:cNvPr>
          <p:cNvPicPr>
            <a:picLocks noChangeAspect="1"/>
          </p:cNvPicPr>
          <p:nvPr/>
        </p:nvPicPr>
        <p:blipFill>
          <a:blip r:embed="rId13"/>
          <a:stretch>
            <a:fillRect/>
          </a:stretch>
        </p:blipFill>
        <p:spPr>
          <a:xfrm flipH="1">
            <a:off x="799758" y="2149707"/>
            <a:ext cx="3498817" cy="4589169"/>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endParaRPr lang="en-SG"/>
          </a:p>
        </p:txBody>
      </p:sp>
      <p:sp>
        <p:nvSpPr>
          <p:cNvPr id="5" name="Freeform 5"/>
          <p:cNvSpPr/>
          <p:nvPr/>
        </p:nvSpPr>
        <p:spPr>
          <a:xfrm>
            <a:off x="5105065" y="1088601"/>
            <a:ext cx="372617" cy="536491"/>
          </a:xfrm>
          <a:custGeom>
            <a:avLst/>
            <a:gdLst/>
            <a:ahLst/>
            <a:cxnLst/>
            <a:rect l="l" t="t" r="r" b="b"/>
            <a:pathLst>
              <a:path w="558926" h="804737">
                <a:moveTo>
                  <a:pt x="0" y="0"/>
                </a:moveTo>
                <a:lnTo>
                  <a:pt x="558926" y="0"/>
                </a:lnTo>
                <a:lnTo>
                  <a:pt x="558926" y="804737"/>
                </a:lnTo>
                <a:lnTo>
                  <a:pt x="0" y="8047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6" name="Freeform 6"/>
          <p:cNvSpPr/>
          <p:nvPr/>
        </p:nvSpPr>
        <p:spPr>
          <a:xfrm>
            <a:off x="518928" y="1865418"/>
            <a:ext cx="249101" cy="358654"/>
          </a:xfrm>
          <a:custGeom>
            <a:avLst/>
            <a:gdLst/>
            <a:ahLst/>
            <a:cxnLst/>
            <a:rect l="l" t="t" r="r" b="b"/>
            <a:pathLst>
              <a:path w="373652" h="537981">
                <a:moveTo>
                  <a:pt x="0" y="0"/>
                </a:moveTo>
                <a:lnTo>
                  <a:pt x="373652" y="0"/>
                </a:lnTo>
                <a:lnTo>
                  <a:pt x="373652" y="537981"/>
                </a:lnTo>
                <a:lnTo>
                  <a:pt x="0" y="5379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grpSp>
        <p:nvGrpSpPr>
          <p:cNvPr id="13" name="Group 12">
            <a:extLst>
              <a:ext uri="{FF2B5EF4-FFF2-40B4-BE49-F238E27FC236}">
                <a16:creationId xmlns:a16="http://schemas.microsoft.com/office/drawing/2014/main" id="{09D6F681-9FD8-F4EF-8D05-7DB9993F0E73}"/>
              </a:ext>
            </a:extLst>
          </p:cNvPr>
          <p:cNvGrpSpPr/>
          <p:nvPr/>
        </p:nvGrpSpPr>
        <p:grpSpPr>
          <a:xfrm>
            <a:off x="1639930" y="3407756"/>
            <a:ext cx="7675503" cy="931096"/>
            <a:chOff x="2592544" y="3429000"/>
            <a:chExt cx="7675503" cy="931096"/>
          </a:xfrm>
        </p:grpSpPr>
        <p:sp>
          <p:nvSpPr>
            <p:cNvPr id="9" name="Freeform 3">
              <a:extLst>
                <a:ext uri="{FF2B5EF4-FFF2-40B4-BE49-F238E27FC236}">
                  <a16:creationId xmlns:a16="http://schemas.microsoft.com/office/drawing/2014/main" id="{62D2C8C9-85CD-7C30-0FDA-BE6612B8C679}"/>
                </a:ext>
              </a:extLst>
            </p:cNvPr>
            <p:cNvSpPr/>
            <p:nvPr/>
          </p:nvSpPr>
          <p:spPr>
            <a:xfrm flipV="1">
              <a:off x="2592544" y="3429000"/>
              <a:ext cx="7675503" cy="931096"/>
            </a:xfrm>
            <a:custGeom>
              <a:avLst/>
              <a:gdLst/>
              <a:ahLst/>
              <a:cxnLst/>
              <a:rect l="l" t="t" r="r" b="b"/>
              <a:pathLst>
                <a:path w="8096486" h="1396644">
                  <a:moveTo>
                    <a:pt x="0" y="1396644"/>
                  </a:moveTo>
                  <a:lnTo>
                    <a:pt x="8096486" y="1396644"/>
                  </a:lnTo>
                  <a:lnTo>
                    <a:pt x="8096486" y="0"/>
                  </a:lnTo>
                  <a:lnTo>
                    <a:pt x="0" y="0"/>
                  </a:lnTo>
                  <a:lnTo>
                    <a:pt x="0" y="139664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a:p>
          </p:txBody>
        </p:sp>
        <p:sp>
          <p:nvSpPr>
            <p:cNvPr id="11" name="TextBox 16">
              <a:extLst>
                <a:ext uri="{FF2B5EF4-FFF2-40B4-BE49-F238E27FC236}">
                  <a16:creationId xmlns:a16="http://schemas.microsoft.com/office/drawing/2014/main" id="{FC3C0022-4BD0-13D1-27ED-E0C41AEB8ABA}"/>
                </a:ext>
              </a:extLst>
            </p:cNvPr>
            <p:cNvSpPr txBox="1"/>
            <p:nvPr/>
          </p:nvSpPr>
          <p:spPr>
            <a:xfrm>
              <a:off x="2900322" y="3631644"/>
              <a:ext cx="7238491" cy="525785"/>
            </a:xfrm>
            <a:prstGeom prst="rect">
              <a:avLst/>
            </a:prstGeom>
          </p:spPr>
          <p:txBody>
            <a:bodyPr wrap="square" lIns="0" tIns="0" rIns="0" bIns="0" rtlCol="0" anchor="t">
              <a:spAutoFit/>
            </a:bodyPr>
            <a:lstStyle/>
            <a:p>
              <a:pPr algn="ctr">
                <a:lnSpc>
                  <a:spcPts val="4059"/>
                </a:lnSpc>
              </a:pPr>
              <a:r>
                <a:rPr lang="en-US" sz="3600" dirty="0">
                  <a:solidFill>
                    <a:schemeClr val="bg1"/>
                  </a:solidFill>
                  <a:latin typeface="Cambria Bold"/>
                </a:rPr>
                <a:t>Chia </a:t>
              </a:r>
              <a:r>
                <a:rPr lang="en-US" sz="3600" dirty="0" err="1">
                  <a:solidFill>
                    <a:schemeClr val="bg1"/>
                  </a:solidFill>
                  <a:latin typeface="Cambria Bold"/>
                </a:rPr>
                <a:t>sẻ</a:t>
              </a:r>
              <a:r>
                <a:rPr lang="en-US" sz="3600" dirty="0">
                  <a:solidFill>
                    <a:schemeClr val="bg1"/>
                  </a:solidFill>
                  <a:latin typeface="Cambria Bold"/>
                </a:rPr>
                <a:t> </a:t>
              </a:r>
              <a:r>
                <a:rPr lang="en-US" sz="3600" dirty="0" err="1">
                  <a:solidFill>
                    <a:schemeClr val="bg1"/>
                  </a:solidFill>
                  <a:latin typeface="Cambria Bold"/>
                </a:rPr>
                <a:t>bài</a:t>
              </a:r>
              <a:r>
                <a:rPr lang="en-US" sz="3600" dirty="0">
                  <a:solidFill>
                    <a:schemeClr val="bg1"/>
                  </a:solidFill>
                  <a:latin typeface="Cambria Bold"/>
                </a:rPr>
                <a:t> </a:t>
              </a:r>
              <a:r>
                <a:rPr lang="en-US" sz="3600" dirty="0" err="1">
                  <a:solidFill>
                    <a:schemeClr val="bg1"/>
                  </a:solidFill>
                  <a:latin typeface="Cambria Bold"/>
                </a:rPr>
                <a:t>học</a:t>
              </a:r>
              <a:r>
                <a:rPr lang="en-US" sz="3600" dirty="0">
                  <a:solidFill>
                    <a:schemeClr val="bg1"/>
                  </a:solidFill>
                  <a:latin typeface="Cambria Bold"/>
                </a:rPr>
                <a:t> </a:t>
              </a:r>
              <a:r>
                <a:rPr lang="en-US" sz="3600" dirty="0" err="1">
                  <a:solidFill>
                    <a:schemeClr val="bg1"/>
                  </a:solidFill>
                  <a:latin typeface="Cambria Bold"/>
                </a:rPr>
                <a:t>với</a:t>
              </a:r>
              <a:r>
                <a:rPr lang="en-US" sz="3600" dirty="0">
                  <a:solidFill>
                    <a:schemeClr val="bg1"/>
                  </a:solidFill>
                  <a:latin typeface="Cambria Bold"/>
                </a:rPr>
                <a:t> </a:t>
              </a:r>
              <a:r>
                <a:rPr lang="en-US" sz="3600" dirty="0" err="1">
                  <a:solidFill>
                    <a:schemeClr val="bg1"/>
                  </a:solidFill>
                  <a:latin typeface="Cambria Bold"/>
                </a:rPr>
                <a:t>người</a:t>
              </a:r>
              <a:r>
                <a:rPr lang="en-US" sz="3600" dirty="0">
                  <a:solidFill>
                    <a:schemeClr val="bg1"/>
                  </a:solidFill>
                  <a:latin typeface="Cambria Bold"/>
                </a:rPr>
                <a:t> </a:t>
              </a:r>
              <a:r>
                <a:rPr lang="vi-VN" sz="3600" dirty="0">
                  <a:solidFill>
                    <a:schemeClr val="bg1"/>
                  </a:solidFill>
                  <a:latin typeface="Cambria Bold"/>
                </a:rPr>
                <a:t>thân.</a:t>
              </a:r>
              <a:endParaRPr lang="en-US" sz="3600" dirty="0">
                <a:solidFill>
                  <a:schemeClr val="bg1"/>
                </a:solidFill>
                <a:latin typeface="Cambria Bold"/>
              </a:endParaRPr>
            </a:p>
          </p:txBody>
        </p:sp>
      </p:grpSp>
      <p:grpSp>
        <p:nvGrpSpPr>
          <p:cNvPr id="14" name="Group 13">
            <a:extLst>
              <a:ext uri="{FF2B5EF4-FFF2-40B4-BE49-F238E27FC236}">
                <a16:creationId xmlns:a16="http://schemas.microsoft.com/office/drawing/2014/main" id="{0B5A9445-21DC-35D3-DF21-082D6E701352}"/>
              </a:ext>
            </a:extLst>
          </p:cNvPr>
          <p:cNvGrpSpPr/>
          <p:nvPr/>
        </p:nvGrpSpPr>
        <p:grpSpPr>
          <a:xfrm>
            <a:off x="501007" y="4656708"/>
            <a:ext cx="7675503" cy="931096"/>
            <a:chOff x="1453621" y="4677952"/>
            <a:chExt cx="7675503" cy="931096"/>
          </a:xfrm>
        </p:grpSpPr>
        <p:sp>
          <p:nvSpPr>
            <p:cNvPr id="10" name="Freeform 3">
              <a:extLst>
                <a:ext uri="{FF2B5EF4-FFF2-40B4-BE49-F238E27FC236}">
                  <a16:creationId xmlns:a16="http://schemas.microsoft.com/office/drawing/2014/main" id="{BF127C04-9480-BA86-2A3E-1024075B31B2}"/>
                </a:ext>
              </a:extLst>
            </p:cNvPr>
            <p:cNvSpPr/>
            <p:nvPr/>
          </p:nvSpPr>
          <p:spPr>
            <a:xfrm flipV="1">
              <a:off x="1453621" y="4677952"/>
              <a:ext cx="7675503" cy="931096"/>
            </a:xfrm>
            <a:custGeom>
              <a:avLst/>
              <a:gdLst/>
              <a:ahLst/>
              <a:cxnLst/>
              <a:rect l="l" t="t" r="r" b="b"/>
              <a:pathLst>
                <a:path w="8096486" h="1396644">
                  <a:moveTo>
                    <a:pt x="0" y="1396644"/>
                  </a:moveTo>
                  <a:lnTo>
                    <a:pt x="8096486" y="1396644"/>
                  </a:lnTo>
                  <a:lnTo>
                    <a:pt x="8096486" y="0"/>
                  </a:lnTo>
                  <a:lnTo>
                    <a:pt x="0" y="0"/>
                  </a:lnTo>
                  <a:lnTo>
                    <a:pt x="0" y="139664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a:p>
          </p:txBody>
        </p:sp>
        <p:sp>
          <p:nvSpPr>
            <p:cNvPr id="12" name="TextBox 16">
              <a:extLst>
                <a:ext uri="{FF2B5EF4-FFF2-40B4-BE49-F238E27FC236}">
                  <a16:creationId xmlns:a16="http://schemas.microsoft.com/office/drawing/2014/main" id="{64478CFC-7649-801A-F482-491A3F40C1E7}"/>
                </a:ext>
              </a:extLst>
            </p:cNvPr>
            <p:cNvSpPr txBox="1"/>
            <p:nvPr/>
          </p:nvSpPr>
          <p:spPr>
            <a:xfrm>
              <a:off x="1858436" y="4930862"/>
              <a:ext cx="7238491" cy="525785"/>
            </a:xfrm>
            <a:prstGeom prst="rect">
              <a:avLst/>
            </a:prstGeom>
          </p:spPr>
          <p:txBody>
            <a:bodyPr wrap="square" lIns="0" tIns="0" rIns="0" bIns="0" rtlCol="0" anchor="t">
              <a:spAutoFit/>
            </a:bodyPr>
            <a:lstStyle/>
            <a:p>
              <a:pPr algn="ctr">
                <a:lnSpc>
                  <a:spcPts val="4059"/>
                </a:lnSpc>
              </a:pPr>
              <a:r>
                <a:rPr lang="en-US" sz="3600" dirty="0" err="1">
                  <a:solidFill>
                    <a:schemeClr val="bg1"/>
                  </a:solidFill>
                  <a:latin typeface="Cambria Bold"/>
                </a:rPr>
                <a:t>Chuẩn</a:t>
              </a:r>
              <a:r>
                <a:rPr lang="en-US" sz="3600" dirty="0">
                  <a:solidFill>
                    <a:schemeClr val="bg1"/>
                  </a:solidFill>
                  <a:latin typeface="Cambria Bold"/>
                </a:rPr>
                <a:t> </a:t>
              </a:r>
              <a:r>
                <a:rPr lang="en-US" sz="3600" dirty="0" err="1">
                  <a:solidFill>
                    <a:schemeClr val="bg1"/>
                  </a:solidFill>
                  <a:latin typeface="Cambria Bold"/>
                </a:rPr>
                <a:t>bị</a:t>
              </a:r>
              <a:r>
                <a:rPr lang="en-US" sz="3600" dirty="0">
                  <a:solidFill>
                    <a:schemeClr val="bg1"/>
                  </a:solidFill>
                  <a:latin typeface="Cambria Bold"/>
                </a:rPr>
                <a:t> </a:t>
              </a:r>
              <a:r>
                <a:rPr lang="en-US" sz="3600" dirty="0" err="1">
                  <a:solidFill>
                    <a:schemeClr val="bg1"/>
                  </a:solidFill>
                  <a:latin typeface="Cambria Bold"/>
                </a:rPr>
                <a:t>bài</a:t>
              </a:r>
              <a:r>
                <a:rPr lang="en-US" sz="3600" dirty="0">
                  <a:solidFill>
                    <a:schemeClr val="bg1"/>
                  </a:solidFill>
                  <a:latin typeface="Cambria Bold"/>
                </a:rPr>
                <a:t> </a:t>
              </a:r>
              <a:r>
                <a:rPr lang="vi-VN" sz="3600" dirty="0">
                  <a:solidFill>
                    <a:schemeClr val="bg1"/>
                  </a:solidFill>
                  <a:latin typeface="Cambria Bold"/>
                </a:rPr>
                <a:t>mới.</a:t>
              </a:r>
              <a:endParaRPr lang="en-US" sz="3600" dirty="0">
                <a:solidFill>
                  <a:schemeClr val="bg1"/>
                </a:solidFill>
                <a:latin typeface="Cambria Bold"/>
              </a:endParaRPr>
            </a:p>
          </p:txBody>
        </p:sp>
      </p:grpSp>
      <p:grpSp>
        <p:nvGrpSpPr>
          <p:cNvPr id="7" name="Group 6">
            <a:extLst>
              <a:ext uri="{FF2B5EF4-FFF2-40B4-BE49-F238E27FC236}">
                <a16:creationId xmlns:a16="http://schemas.microsoft.com/office/drawing/2014/main" id="{C9BE3D72-B4EF-4632-5E75-8778F0B779B1}"/>
              </a:ext>
            </a:extLst>
          </p:cNvPr>
          <p:cNvGrpSpPr/>
          <p:nvPr/>
        </p:nvGrpSpPr>
        <p:grpSpPr>
          <a:xfrm>
            <a:off x="-1323679" y="742950"/>
            <a:ext cx="7316177" cy="2509033"/>
            <a:chOff x="-1323679" y="742950"/>
            <a:chExt cx="7316177" cy="2509033"/>
          </a:xfrm>
        </p:grpSpPr>
        <p:sp>
          <p:nvSpPr>
            <p:cNvPr id="3" name="Freeform 3"/>
            <p:cNvSpPr/>
            <p:nvPr/>
          </p:nvSpPr>
          <p:spPr>
            <a:xfrm flipH="1">
              <a:off x="-1323679" y="742950"/>
              <a:ext cx="7316177" cy="2310693"/>
            </a:xfrm>
            <a:custGeom>
              <a:avLst/>
              <a:gdLst/>
              <a:ahLst/>
              <a:cxnLst/>
              <a:rect l="l" t="t" r="r" b="b"/>
              <a:pathLst>
                <a:path w="10974266" h="3466039">
                  <a:moveTo>
                    <a:pt x="10974266" y="0"/>
                  </a:moveTo>
                  <a:lnTo>
                    <a:pt x="0" y="0"/>
                  </a:lnTo>
                  <a:lnTo>
                    <a:pt x="0" y="3466039"/>
                  </a:lnTo>
                  <a:lnTo>
                    <a:pt x="10974266" y="3466039"/>
                  </a:lnTo>
                  <a:lnTo>
                    <a:pt x="10974266"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G"/>
            </a:p>
          </p:txBody>
        </p:sp>
        <p:pic>
          <p:nvPicPr>
            <p:cNvPr id="8" name="Picture 7">
              <a:extLst>
                <a:ext uri="{FF2B5EF4-FFF2-40B4-BE49-F238E27FC236}">
                  <a16:creationId xmlns:a16="http://schemas.microsoft.com/office/drawing/2014/main" id="{B0229333-E1F9-30CC-1A15-74E15D212D82}"/>
                </a:ext>
              </a:extLst>
            </p:cNvPr>
            <p:cNvPicPr>
              <a:picLocks noChangeAspect="1"/>
            </p:cNvPicPr>
            <p:nvPr/>
          </p:nvPicPr>
          <p:blipFill>
            <a:blip r:embed="rId9"/>
            <a:stretch>
              <a:fillRect/>
            </a:stretch>
          </p:blipFill>
          <p:spPr>
            <a:xfrm>
              <a:off x="178222" y="898723"/>
              <a:ext cx="5444200" cy="2353260"/>
            </a:xfrm>
            <a:prstGeom prst="rect">
              <a:avLst/>
            </a:prstGeom>
          </p:spPr>
        </p:pic>
      </p:grpSp>
      <p:pic>
        <p:nvPicPr>
          <p:cNvPr id="15" name="Picture 14">
            <a:extLst>
              <a:ext uri="{FF2B5EF4-FFF2-40B4-BE49-F238E27FC236}">
                <a16:creationId xmlns:a16="http://schemas.microsoft.com/office/drawing/2014/main" id="{1AC0AC81-61F5-D715-D72C-3A0F9E5A3512}"/>
              </a:ext>
            </a:extLst>
          </p:cNvPr>
          <p:cNvPicPr>
            <a:picLocks noChangeAspect="1"/>
          </p:cNvPicPr>
          <p:nvPr/>
        </p:nvPicPr>
        <p:blipFill>
          <a:blip r:embed="rId10"/>
          <a:stretch>
            <a:fillRect/>
          </a:stretch>
        </p:blipFill>
        <p:spPr>
          <a:xfrm flipH="1">
            <a:off x="8250505" y="1692748"/>
            <a:ext cx="3987574" cy="532056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endParaRPr lang="en-SG"/>
          </a:p>
        </p:txBody>
      </p:sp>
      <p:sp>
        <p:nvSpPr>
          <p:cNvPr id="3" name="Freeform 3"/>
          <p:cNvSpPr/>
          <p:nvPr/>
        </p:nvSpPr>
        <p:spPr>
          <a:xfrm flipV="1">
            <a:off x="2368990" y="-1429885"/>
            <a:ext cx="9581992" cy="8036895"/>
          </a:xfrm>
          <a:custGeom>
            <a:avLst/>
            <a:gdLst/>
            <a:ahLst/>
            <a:cxnLst/>
            <a:rect l="l" t="t" r="r" b="b"/>
            <a:pathLst>
              <a:path w="14372988" h="12055343">
                <a:moveTo>
                  <a:pt x="0" y="12055343"/>
                </a:moveTo>
                <a:lnTo>
                  <a:pt x="14372987" y="12055343"/>
                </a:lnTo>
                <a:lnTo>
                  <a:pt x="14372987" y="0"/>
                </a:lnTo>
                <a:lnTo>
                  <a:pt x="0" y="0"/>
                </a:lnTo>
                <a:lnTo>
                  <a:pt x="0" y="1205534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11" name="Freeform 11"/>
          <p:cNvSpPr/>
          <p:nvPr/>
        </p:nvSpPr>
        <p:spPr>
          <a:xfrm>
            <a:off x="685800" y="4382482"/>
            <a:ext cx="407528" cy="586755"/>
          </a:xfrm>
          <a:custGeom>
            <a:avLst/>
            <a:gdLst/>
            <a:ahLst/>
            <a:cxnLst/>
            <a:rect l="l" t="t" r="r" b="b"/>
            <a:pathLst>
              <a:path w="611292" h="880133">
                <a:moveTo>
                  <a:pt x="0" y="0"/>
                </a:moveTo>
                <a:lnTo>
                  <a:pt x="611292" y="0"/>
                </a:lnTo>
                <a:lnTo>
                  <a:pt x="611292" y="880133"/>
                </a:lnTo>
                <a:lnTo>
                  <a:pt x="0" y="880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a:p>
        </p:txBody>
      </p:sp>
      <p:sp>
        <p:nvSpPr>
          <p:cNvPr id="12" name="Freeform 12"/>
          <p:cNvSpPr/>
          <p:nvPr/>
        </p:nvSpPr>
        <p:spPr>
          <a:xfrm>
            <a:off x="11302436" y="1397703"/>
            <a:ext cx="407528" cy="586755"/>
          </a:xfrm>
          <a:custGeom>
            <a:avLst/>
            <a:gdLst/>
            <a:ahLst/>
            <a:cxnLst/>
            <a:rect l="l" t="t" r="r" b="b"/>
            <a:pathLst>
              <a:path w="611292" h="880133">
                <a:moveTo>
                  <a:pt x="0" y="0"/>
                </a:moveTo>
                <a:lnTo>
                  <a:pt x="611292" y="0"/>
                </a:lnTo>
                <a:lnTo>
                  <a:pt x="611292" y="880133"/>
                </a:lnTo>
                <a:lnTo>
                  <a:pt x="0" y="880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a:p>
        </p:txBody>
      </p:sp>
      <p:sp>
        <p:nvSpPr>
          <p:cNvPr id="13" name="Freeform 13"/>
          <p:cNvSpPr/>
          <p:nvPr/>
        </p:nvSpPr>
        <p:spPr>
          <a:xfrm>
            <a:off x="1323020" y="5707755"/>
            <a:ext cx="257654" cy="370968"/>
          </a:xfrm>
          <a:custGeom>
            <a:avLst/>
            <a:gdLst/>
            <a:ahLst/>
            <a:cxnLst/>
            <a:rect l="l" t="t" r="r" b="b"/>
            <a:pathLst>
              <a:path w="386481" h="556452">
                <a:moveTo>
                  <a:pt x="0" y="0"/>
                </a:moveTo>
                <a:lnTo>
                  <a:pt x="386482" y="0"/>
                </a:lnTo>
                <a:lnTo>
                  <a:pt x="386482" y="556452"/>
                </a:lnTo>
                <a:lnTo>
                  <a:pt x="0" y="5564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a:p>
        </p:txBody>
      </p:sp>
      <p:sp>
        <p:nvSpPr>
          <p:cNvPr id="14" name="Freeform 14"/>
          <p:cNvSpPr/>
          <p:nvPr/>
        </p:nvSpPr>
        <p:spPr>
          <a:xfrm>
            <a:off x="10801584" y="797647"/>
            <a:ext cx="257654" cy="370968"/>
          </a:xfrm>
          <a:custGeom>
            <a:avLst/>
            <a:gdLst/>
            <a:ahLst/>
            <a:cxnLst/>
            <a:rect l="l" t="t" r="r" b="b"/>
            <a:pathLst>
              <a:path w="386481" h="556452">
                <a:moveTo>
                  <a:pt x="0" y="0"/>
                </a:moveTo>
                <a:lnTo>
                  <a:pt x="386482" y="0"/>
                </a:lnTo>
                <a:lnTo>
                  <a:pt x="386482" y="556452"/>
                </a:lnTo>
                <a:lnTo>
                  <a:pt x="0" y="5564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a:p>
        </p:txBody>
      </p:sp>
      <p:pic>
        <p:nvPicPr>
          <p:cNvPr id="8" name="Picture 7">
            <a:extLst>
              <a:ext uri="{FF2B5EF4-FFF2-40B4-BE49-F238E27FC236}">
                <a16:creationId xmlns:a16="http://schemas.microsoft.com/office/drawing/2014/main" id="{AACBEA98-83EA-8FF0-2FB9-A39039A4D619}"/>
              </a:ext>
            </a:extLst>
          </p:cNvPr>
          <p:cNvPicPr>
            <a:picLocks noChangeAspect="1"/>
          </p:cNvPicPr>
          <p:nvPr/>
        </p:nvPicPr>
        <p:blipFill>
          <a:blip r:embed="rId7"/>
          <a:stretch>
            <a:fillRect/>
          </a:stretch>
        </p:blipFill>
        <p:spPr>
          <a:xfrm>
            <a:off x="3790984" y="1110131"/>
            <a:ext cx="8401016" cy="2310584"/>
          </a:xfrm>
          <a:prstGeom prst="rect">
            <a:avLst/>
          </a:prstGeom>
        </p:spPr>
      </p:pic>
      <p:grpSp>
        <p:nvGrpSpPr>
          <p:cNvPr id="7" name="Group 6">
            <a:extLst>
              <a:ext uri="{FF2B5EF4-FFF2-40B4-BE49-F238E27FC236}">
                <a16:creationId xmlns:a16="http://schemas.microsoft.com/office/drawing/2014/main" id="{DAFF8352-CE7A-1830-B961-CCD08DCA74F2}"/>
              </a:ext>
            </a:extLst>
          </p:cNvPr>
          <p:cNvGrpSpPr/>
          <p:nvPr/>
        </p:nvGrpSpPr>
        <p:grpSpPr>
          <a:xfrm>
            <a:off x="4192057" y="2507287"/>
            <a:ext cx="7153879" cy="2595586"/>
            <a:chOff x="3042660" y="2380287"/>
            <a:chExt cx="7153879" cy="2595586"/>
          </a:xfrm>
        </p:grpSpPr>
        <p:sp>
          <p:nvSpPr>
            <p:cNvPr id="6" name="Freeform 6"/>
            <p:cNvSpPr/>
            <p:nvPr/>
          </p:nvSpPr>
          <p:spPr>
            <a:xfrm rot="-115848" flipV="1">
              <a:off x="3042660" y="2380287"/>
              <a:ext cx="7142978" cy="2595586"/>
            </a:xfrm>
            <a:custGeom>
              <a:avLst/>
              <a:gdLst/>
              <a:ahLst/>
              <a:cxnLst/>
              <a:rect l="l" t="t" r="r" b="b"/>
              <a:pathLst>
                <a:path w="12232080" h="3114084">
                  <a:moveTo>
                    <a:pt x="0" y="3114084"/>
                  </a:moveTo>
                  <a:lnTo>
                    <a:pt x="12232079" y="3114084"/>
                  </a:lnTo>
                  <a:lnTo>
                    <a:pt x="12232079" y="0"/>
                  </a:lnTo>
                  <a:lnTo>
                    <a:pt x="0" y="0"/>
                  </a:lnTo>
                  <a:lnTo>
                    <a:pt x="0" y="311408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SG"/>
            </a:p>
          </p:txBody>
        </p:sp>
        <p:pic>
          <p:nvPicPr>
            <p:cNvPr id="15" name="Picture 14">
              <a:extLst>
                <a:ext uri="{FF2B5EF4-FFF2-40B4-BE49-F238E27FC236}">
                  <a16:creationId xmlns:a16="http://schemas.microsoft.com/office/drawing/2014/main" id="{4BE9BF89-C23E-0A58-CF5B-5EC1DE23D381}"/>
                </a:ext>
              </a:extLst>
            </p:cNvPr>
            <p:cNvPicPr>
              <a:picLocks noChangeAspect="1"/>
            </p:cNvPicPr>
            <p:nvPr/>
          </p:nvPicPr>
          <p:blipFill>
            <a:blip r:embed="rId10"/>
            <a:stretch>
              <a:fillRect/>
            </a:stretch>
          </p:blipFill>
          <p:spPr>
            <a:xfrm>
              <a:off x="3136759" y="2489636"/>
              <a:ext cx="7059780" cy="2261812"/>
            </a:xfrm>
            <a:prstGeom prst="rect">
              <a:avLst/>
            </a:prstGeom>
          </p:spPr>
        </p:pic>
      </p:grpSp>
      <p:pic>
        <p:nvPicPr>
          <p:cNvPr id="9" name="Picture 8">
            <a:extLst>
              <a:ext uri="{FF2B5EF4-FFF2-40B4-BE49-F238E27FC236}">
                <a16:creationId xmlns:a16="http://schemas.microsoft.com/office/drawing/2014/main" id="{FC415806-77B8-2BB5-4470-DDF5E60AF7C2}"/>
              </a:ext>
            </a:extLst>
          </p:cNvPr>
          <p:cNvPicPr>
            <a:picLocks noChangeAspect="1"/>
          </p:cNvPicPr>
          <p:nvPr/>
        </p:nvPicPr>
        <p:blipFill>
          <a:blip r:embed="rId11"/>
          <a:stretch>
            <a:fillRect/>
          </a:stretch>
        </p:blipFill>
        <p:spPr>
          <a:xfrm>
            <a:off x="0" y="628222"/>
            <a:ext cx="4620017" cy="62386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endParaRPr lang="en-SG"/>
          </a:p>
        </p:txBody>
      </p:sp>
      <p:grpSp>
        <p:nvGrpSpPr>
          <p:cNvPr id="3" name="Group 3"/>
          <p:cNvGrpSpPr/>
          <p:nvPr/>
        </p:nvGrpSpPr>
        <p:grpSpPr>
          <a:xfrm>
            <a:off x="295122" y="256507"/>
            <a:ext cx="11612291" cy="6344986"/>
            <a:chOff x="0" y="0"/>
            <a:chExt cx="23224582" cy="12689972"/>
          </a:xfrm>
        </p:grpSpPr>
        <p:sp>
          <p:nvSpPr>
            <p:cNvPr id="4" name="Freeform 4"/>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5" name="Freeform 5"/>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grpSp>
          <p:nvGrpSpPr>
            <p:cNvPr id="6" name="Group 6"/>
            <p:cNvGrpSpPr/>
            <p:nvPr/>
          </p:nvGrpSpPr>
          <p:grpSpPr>
            <a:xfrm>
              <a:off x="0" y="0"/>
              <a:ext cx="23224582" cy="12689972"/>
              <a:chOff x="0" y="0"/>
              <a:chExt cx="4587572" cy="2506661"/>
            </a:xfrm>
          </p:grpSpPr>
          <p:sp>
            <p:nvSpPr>
              <p:cNvPr id="7" name="Freeform 7"/>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endParaRPr lang="en-SG"/>
              </a:p>
            </p:txBody>
          </p:sp>
          <p:sp>
            <p:nvSpPr>
              <p:cNvPr id="8" name="TextBox 8"/>
              <p:cNvSpPr txBox="1"/>
              <p:nvPr/>
            </p:nvSpPr>
            <p:spPr>
              <a:xfrm>
                <a:off x="0" y="-38100"/>
                <a:ext cx="4587572" cy="2544761"/>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10" name="Freeform 10"/>
          <p:cNvSpPr/>
          <p:nvPr/>
        </p:nvSpPr>
        <p:spPr>
          <a:xfrm>
            <a:off x="339373" y="322994"/>
            <a:ext cx="477510" cy="840193"/>
          </a:xfrm>
          <a:custGeom>
            <a:avLst/>
            <a:gdLst/>
            <a:ahLst/>
            <a:cxnLst/>
            <a:rect l="l" t="t" r="r" b="b"/>
            <a:pathLst>
              <a:path w="716265" h="1260290">
                <a:moveTo>
                  <a:pt x="0" y="0"/>
                </a:moveTo>
                <a:lnTo>
                  <a:pt x="716265" y="0"/>
                </a:lnTo>
                <a:lnTo>
                  <a:pt x="716265" y="1260290"/>
                </a:lnTo>
                <a:lnTo>
                  <a:pt x="0" y="1260290"/>
                </a:lnTo>
                <a:lnTo>
                  <a:pt x="0" y="0"/>
                </a:lnTo>
                <a:close/>
              </a:path>
            </a:pathLst>
          </a:custGeom>
          <a:blipFill>
            <a:blip r:embed="rId5"/>
            <a:stretch>
              <a:fillRect/>
            </a:stretch>
          </a:blipFill>
        </p:spPr>
        <p:txBody>
          <a:bodyPr/>
          <a:lstStyle/>
          <a:p>
            <a:endParaRPr lang="en-SG"/>
          </a:p>
        </p:txBody>
      </p:sp>
      <p:sp>
        <p:nvSpPr>
          <p:cNvPr id="12" name="TextBox 12"/>
          <p:cNvSpPr txBox="1"/>
          <p:nvPr/>
        </p:nvSpPr>
        <p:spPr>
          <a:xfrm>
            <a:off x="779648" y="381823"/>
            <a:ext cx="11165001" cy="587597"/>
          </a:xfrm>
          <a:prstGeom prst="rect">
            <a:avLst/>
          </a:prstGeom>
        </p:spPr>
        <p:txBody>
          <a:bodyPr wrap="square" lIns="0" tIns="0" rIns="0" bIns="0" rtlCol="0" anchor="t">
            <a:spAutoFit/>
          </a:bodyPr>
          <a:lstStyle/>
          <a:p>
            <a:pPr algn="ctr">
              <a:lnSpc>
                <a:spcPts val="5243"/>
              </a:lnSpc>
              <a:spcBef>
                <a:spcPct val="0"/>
              </a:spcBef>
            </a:pPr>
            <a:r>
              <a:rPr lang="vi-VN" sz="3000" dirty="0">
                <a:solidFill>
                  <a:srgbClr val="3B9C3D"/>
                </a:solidFill>
                <a:latin typeface="Cambria Bold"/>
              </a:rPr>
              <a:t>Tính diện tích xung quanh của mỗi hình hộp chữ nhật dưới đây.</a:t>
            </a:r>
            <a:endParaRPr lang="en-US" sz="3000" dirty="0">
              <a:solidFill>
                <a:srgbClr val="3B9C3D"/>
              </a:solidFill>
              <a:latin typeface="Cambria Bold"/>
            </a:endParaRPr>
          </a:p>
        </p:txBody>
      </p:sp>
      <p:pic>
        <p:nvPicPr>
          <p:cNvPr id="29" name="Picture 28" descr="A blue rectangular object with a blue rectangle&#10;&#10;Description automatically generated with medium confidence">
            <a:extLst>
              <a:ext uri="{FF2B5EF4-FFF2-40B4-BE49-F238E27FC236}">
                <a16:creationId xmlns:a16="http://schemas.microsoft.com/office/drawing/2014/main" id="{DC1BF472-D7FF-3A8F-3BCA-B927EC4ED438}"/>
              </a:ext>
            </a:extLst>
          </p:cNvPr>
          <p:cNvPicPr>
            <a:picLocks noChangeAspect="1"/>
          </p:cNvPicPr>
          <p:nvPr/>
        </p:nvPicPr>
        <p:blipFill rotWithShape="1">
          <a:blip r:embed="rId6">
            <a:extLst>
              <a:ext uri="{28A0092B-C50C-407E-A947-70E740481C1C}">
                <a14:useLocalDpi xmlns:a14="http://schemas.microsoft.com/office/drawing/2010/main" val="0"/>
              </a:ext>
            </a:extLst>
          </a:blip>
          <a:srcRect r="64642"/>
          <a:stretch/>
        </p:blipFill>
        <p:spPr>
          <a:xfrm>
            <a:off x="779648" y="1323253"/>
            <a:ext cx="3471570" cy="4604938"/>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B7B905C-E0D5-20F4-F164-8453A8BF33E9}"/>
                  </a:ext>
                </a:extLst>
              </p:cNvPr>
              <p:cNvSpPr txBox="1"/>
              <p:nvPr/>
            </p:nvSpPr>
            <p:spPr>
              <a:xfrm>
                <a:off x="3791014" y="2050420"/>
                <a:ext cx="8116399" cy="2809615"/>
              </a:xfrm>
              <a:prstGeom prst="rect">
                <a:avLst/>
              </a:prstGeom>
              <a:noFill/>
            </p:spPr>
            <p:txBody>
              <a:bodyPr wrap="square" rtlCol="0">
                <a:spAutoFit/>
              </a:bodyPr>
              <a:lstStyle/>
              <a:p>
                <a:pPr marL="342900" indent="-342900">
                  <a:buAutoNum type="alphaLcParenR"/>
                </a:pPr>
                <a:r>
                  <a:rPr lang="vi-VN" sz="3500" dirty="0">
                    <a:latin typeface="Cambria" panose="02040503050406030204" pitchFamily="18" charset="0"/>
                    <a:ea typeface="Cambria" panose="02040503050406030204" pitchFamily="18" charset="0"/>
                  </a:rPr>
                  <a:t> Diện tích xung quanh của hình hộp chữ nhật là:</a:t>
                </a:r>
              </a:p>
              <a:p>
                <a:r>
                  <a:rPr lang="vi-VN" sz="3500" dirty="0">
                    <a:latin typeface="Cambria" panose="02040503050406030204" pitchFamily="18" charset="0"/>
                    <a:ea typeface="Cambria" panose="02040503050406030204" pitchFamily="18" charset="0"/>
                  </a:rPr>
                  <a:t>    		 (4 + 3) x 2 x 9 = 126 (</a:t>
                </a:r>
                <a14:m>
                  <m:oMath xmlns:m="http://schemas.openxmlformats.org/officeDocument/2006/math">
                    <m:sSup>
                      <m:sSupPr>
                        <m:ctrlPr>
                          <a:rPr lang="vi-VN" sz="3500" i="1" smtClean="0">
                            <a:latin typeface="Cambria Math" panose="02040503050406030204" pitchFamily="18" charset="0"/>
                          </a:rPr>
                        </m:ctrlPr>
                      </m:sSupPr>
                      <m:e>
                        <m:r>
                          <a:rPr lang="vi-VN" sz="3500" b="0" i="1" smtClean="0">
                            <a:latin typeface="Cambria Math" panose="02040503050406030204" pitchFamily="18" charset="0"/>
                          </a:rPr>
                          <m:t>𝑐𝑚</m:t>
                        </m:r>
                      </m:e>
                      <m:sup>
                        <m:r>
                          <a:rPr lang="vi-VN" sz="3500" b="0" i="1" smtClean="0">
                            <a:latin typeface="Cambria Math" panose="02040503050406030204" pitchFamily="18" charset="0"/>
                          </a:rPr>
                          <m:t>2</m:t>
                        </m:r>
                      </m:sup>
                    </m:sSup>
                  </m:oMath>
                </a14:m>
                <a:r>
                  <a:rPr lang="vi-VN" sz="3500" dirty="0">
                    <a:latin typeface="Cambria" panose="02040503050406030204" pitchFamily="18" charset="0"/>
                    <a:ea typeface="Cambria" panose="02040503050406030204" pitchFamily="18" charset="0"/>
                  </a:rPr>
                  <a:t>)</a:t>
                </a:r>
              </a:p>
              <a:p>
                <a:r>
                  <a:rPr lang="vi-VN" sz="3500" dirty="0">
                    <a:latin typeface="Cambria" panose="02040503050406030204" pitchFamily="18" charset="0"/>
                    <a:ea typeface="Cambria" panose="02040503050406030204" pitchFamily="18" charset="0"/>
                  </a:rPr>
                  <a:t>				Đáp số: 126(</a:t>
                </a:r>
                <a14:m>
                  <m:oMath xmlns:m="http://schemas.openxmlformats.org/officeDocument/2006/math">
                    <m:sSup>
                      <m:sSupPr>
                        <m:ctrlPr>
                          <a:rPr lang="vi-VN" sz="3500" i="1" smtClean="0">
                            <a:latin typeface="Cambria Math" panose="02040503050406030204" pitchFamily="18" charset="0"/>
                          </a:rPr>
                        </m:ctrlPr>
                      </m:sSupPr>
                      <m:e>
                        <m:r>
                          <a:rPr lang="vi-VN" sz="3500" b="0" i="1" smtClean="0">
                            <a:latin typeface="Cambria Math" panose="02040503050406030204" pitchFamily="18" charset="0"/>
                          </a:rPr>
                          <m:t>𝑐𝑚</m:t>
                        </m:r>
                      </m:e>
                      <m:sup>
                        <m:r>
                          <a:rPr lang="vi-VN" sz="3500" b="0" i="1" smtClean="0">
                            <a:latin typeface="Cambria Math" panose="02040503050406030204" pitchFamily="18" charset="0"/>
                          </a:rPr>
                          <m:t>2</m:t>
                        </m:r>
                      </m:sup>
                    </m:sSup>
                  </m:oMath>
                </a14:m>
                <a:r>
                  <a:rPr lang="vi-VN" sz="3500" dirty="0">
                    <a:latin typeface="Cambria" panose="02040503050406030204" pitchFamily="18" charset="0"/>
                    <a:ea typeface="Cambria" panose="02040503050406030204" pitchFamily="18" charset="0"/>
                  </a:rPr>
                  <a:t>)</a:t>
                </a:r>
              </a:p>
              <a:p>
                <a:endParaRPr lang="en-SG" sz="3500" dirty="0"/>
              </a:p>
            </p:txBody>
          </p:sp>
        </mc:Choice>
        <mc:Fallback xmlns="">
          <p:sp>
            <p:nvSpPr>
              <p:cNvPr id="14" name="TextBox 13">
                <a:extLst>
                  <a:ext uri="{FF2B5EF4-FFF2-40B4-BE49-F238E27FC236}">
                    <a16:creationId xmlns:a16="http://schemas.microsoft.com/office/drawing/2014/main" id="{4B7B905C-E0D5-20F4-F164-8453A8BF33E9}"/>
                  </a:ext>
                </a:extLst>
              </p:cNvPr>
              <p:cNvSpPr txBox="1">
                <a:spLocks noRot="1" noChangeAspect="1" noMove="1" noResize="1" noEditPoints="1" noAdjustHandles="1" noChangeArrowheads="1" noChangeShapeType="1" noTextEdit="1"/>
              </p:cNvSpPr>
              <p:nvPr/>
            </p:nvSpPr>
            <p:spPr>
              <a:xfrm>
                <a:off x="3791014" y="2050420"/>
                <a:ext cx="8116399" cy="2809615"/>
              </a:xfrm>
              <a:prstGeom prst="rect">
                <a:avLst/>
              </a:prstGeom>
              <a:blipFill>
                <a:blip r:embed="rId7"/>
                <a:stretch>
                  <a:fillRect l="-2104" t="-3254" r="-2479"/>
                </a:stretch>
              </a:blipFill>
            </p:spPr>
            <p:txBody>
              <a:bodyPr/>
              <a:lstStyle/>
              <a:p>
                <a:r>
                  <a:rPr lang="en-US">
                    <a:noFill/>
                  </a:rPr>
                  <a:t> </a:t>
                </a:r>
              </a:p>
            </p:txBody>
          </p:sp>
        </mc:Fallback>
      </mc:AlternateContent>
      <p:sp>
        <p:nvSpPr>
          <p:cNvPr id="15" name="Freeform 9"/>
          <p:cNvSpPr/>
          <p:nvPr/>
        </p:nvSpPr>
        <p:spPr>
          <a:xfrm flipH="1">
            <a:off x="10693593" y="4907497"/>
            <a:ext cx="1437517" cy="2041388"/>
          </a:xfrm>
          <a:custGeom>
            <a:avLst/>
            <a:gdLst/>
            <a:ahLst/>
            <a:cxnLst/>
            <a:rect l="l" t="t" r="r" b="b"/>
            <a:pathLst>
              <a:path w="3646525" h="5813300">
                <a:moveTo>
                  <a:pt x="3646524" y="0"/>
                </a:moveTo>
                <a:lnTo>
                  <a:pt x="0" y="0"/>
                </a:lnTo>
                <a:lnTo>
                  <a:pt x="0" y="5813300"/>
                </a:lnTo>
                <a:lnTo>
                  <a:pt x="3646524" y="5813300"/>
                </a:lnTo>
                <a:lnTo>
                  <a:pt x="364652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SG" dirty="0"/>
          </a:p>
        </p:txBody>
      </p:sp>
      <p:pic>
        <p:nvPicPr>
          <p:cNvPr id="9" name="Graphic 8" descr="Work from home house with solid fill">
            <a:hlinkClick r:id="rId10" action="ppaction://hlinksldjump"/>
            <a:extLst>
              <a:ext uri="{FF2B5EF4-FFF2-40B4-BE49-F238E27FC236}">
                <a16:creationId xmlns:a16="http://schemas.microsoft.com/office/drawing/2014/main" id="{F15F91DF-66D5-A080-7AD6-F7808A332F8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5444359"/>
            <a:ext cx="1459084" cy="1459084"/>
          </a:xfrm>
          <a:prstGeom prst="rect">
            <a:avLst/>
          </a:prstGeom>
        </p:spPr>
      </p:pic>
    </p:spTree>
    <p:extLst>
      <p:ext uri="{BB962C8B-B14F-4D97-AF65-F5344CB8AC3E}">
        <p14:creationId xmlns:p14="http://schemas.microsoft.com/office/powerpoint/2010/main" val="229954927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endParaRPr lang="en-SG"/>
          </a:p>
        </p:txBody>
      </p:sp>
      <p:grpSp>
        <p:nvGrpSpPr>
          <p:cNvPr id="3" name="Group 3"/>
          <p:cNvGrpSpPr/>
          <p:nvPr/>
        </p:nvGrpSpPr>
        <p:grpSpPr>
          <a:xfrm>
            <a:off x="295122" y="256507"/>
            <a:ext cx="11612291" cy="6344986"/>
            <a:chOff x="0" y="0"/>
            <a:chExt cx="23224582" cy="12689972"/>
          </a:xfrm>
        </p:grpSpPr>
        <p:sp>
          <p:nvSpPr>
            <p:cNvPr id="4" name="Freeform 4"/>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5" name="Freeform 5"/>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grpSp>
          <p:nvGrpSpPr>
            <p:cNvPr id="6" name="Group 6"/>
            <p:cNvGrpSpPr/>
            <p:nvPr/>
          </p:nvGrpSpPr>
          <p:grpSpPr>
            <a:xfrm>
              <a:off x="0" y="0"/>
              <a:ext cx="23224582" cy="12689972"/>
              <a:chOff x="0" y="0"/>
              <a:chExt cx="4587572" cy="2506661"/>
            </a:xfrm>
          </p:grpSpPr>
          <p:sp>
            <p:nvSpPr>
              <p:cNvPr id="7" name="Freeform 7"/>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endParaRPr lang="en-SG"/>
              </a:p>
            </p:txBody>
          </p:sp>
          <p:sp>
            <p:nvSpPr>
              <p:cNvPr id="8" name="TextBox 8"/>
              <p:cNvSpPr txBox="1"/>
              <p:nvPr/>
            </p:nvSpPr>
            <p:spPr>
              <a:xfrm>
                <a:off x="0" y="-38100"/>
                <a:ext cx="4587572" cy="2544761"/>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10" name="Freeform 10"/>
          <p:cNvSpPr/>
          <p:nvPr/>
        </p:nvSpPr>
        <p:spPr>
          <a:xfrm>
            <a:off x="339373" y="322994"/>
            <a:ext cx="477510" cy="840193"/>
          </a:xfrm>
          <a:custGeom>
            <a:avLst/>
            <a:gdLst/>
            <a:ahLst/>
            <a:cxnLst/>
            <a:rect l="l" t="t" r="r" b="b"/>
            <a:pathLst>
              <a:path w="716265" h="1260290">
                <a:moveTo>
                  <a:pt x="0" y="0"/>
                </a:moveTo>
                <a:lnTo>
                  <a:pt x="716265" y="0"/>
                </a:lnTo>
                <a:lnTo>
                  <a:pt x="716265" y="1260290"/>
                </a:lnTo>
                <a:lnTo>
                  <a:pt x="0" y="1260290"/>
                </a:lnTo>
                <a:lnTo>
                  <a:pt x="0" y="0"/>
                </a:lnTo>
                <a:close/>
              </a:path>
            </a:pathLst>
          </a:custGeom>
          <a:blipFill>
            <a:blip r:embed="rId5"/>
            <a:stretch>
              <a:fillRect/>
            </a:stretch>
          </a:blipFill>
        </p:spPr>
        <p:txBody>
          <a:bodyPr/>
          <a:lstStyle/>
          <a:p>
            <a:endParaRPr lang="en-SG"/>
          </a:p>
        </p:txBody>
      </p:sp>
      <p:sp>
        <p:nvSpPr>
          <p:cNvPr id="12" name="TextBox 12"/>
          <p:cNvSpPr txBox="1"/>
          <p:nvPr/>
        </p:nvSpPr>
        <p:spPr>
          <a:xfrm>
            <a:off x="779648" y="381823"/>
            <a:ext cx="11165001" cy="587597"/>
          </a:xfrm>
          <a:prstGeom prst="rect">
            <a:avLst/>
          </a:prstGeom>
        </p:spPr>
        <p:txBody>
          <a:bodyPr wrap="square" lIns="0" tIns="0" rIns="0" bIns="0" rtlCol="0" anchor="t">
            <a:spAutoFit/>
          </a:bodyPr>
          <a:lstStyle/>
          <a:p>
            <a:pPr algn="ctr">
              <a:lnSpc>
                <a:spcPts val="5243"/>
              </a:lnSpc>
              <a:spcBef>
                <a:spcPct val="0"/>
              </a:spcBef>
            </a:pPr>
            <a:r>
              <a:rPr lang="vi-VN" sz="3000" dirty="0">
                <a:solidFill>
                  <a:srgbClr val="3B9C3D"/>
                </a:solidFill>
                <a:latin typeface="Cambria Bold"/>
              </a:rPr>
              <a:t>Tính diện tích xung quanh của mỗi hình hộp chữ nhật dưới đây.</a:t>
            </a:r>
            <a:endParaRPr lang="en-US" sz="3000" dirty="0">
              <a:solidFill>
                <a:srgbClr val="3B9C3D"/>
              </a:solidFill>
              <a:latin typeface="Cambria Bold"/>
            </a:endParaRPr>
          </a:p>
        </p:txBody>
      </p:sp>
      <p:pic>
        <p:nvPicPr>
          <p:cNvPr id="29" name="Picture 28" descr="A blue rectangular object with a blue rectangle&#10;&#10;Description automatically generated with medium confidence">
            <a:extLst>
              <a:ext uri="{FF2B5EF4-FFF2-40B4-BE49-F238E27FC236}">
                <a16:creationId xmlns:a16="http://schemas.microsoft.com/office/drawing/2014/main" id="{DC1BF472-D7FF-3A8F-3BCA-B927EC4ED438}"/>
              </a:ext>
            </a:extLst>
          </p:cNvPr>
          <p:cNvPicPr>
            <a:picLocks noChangeAspect="1"/>
          </p:cNvPicPr>
          <p:nvPr/>
        </p:nvPicPr>
        <p:blipFill rotWithShape="1">
          <a:blip r:embed="rId6">
            <a:extLst>
              <a:ext uri="{28A0092B-C50C-407E-A947-70E740481C1C}">
                <a14:useLocalDpi xmlns:a14="http://schemas.microsoft.com/office/drawing/2010/main" val="0"/>
              </a:ext>
            </a:extLst>
          </a:blip>
          <a:srcRect l="61259" r="2077"/>
          <a:stretch/>
        </p:blipFill>
        <p:spPr>
          <a:xfrm>
            <a:off x="486136" y="1384944"/>
            <a:ext cx="3599727" cy="460493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37D6A2A-2EC9-977A-772C-D9DC56FDB3D9}"/>
                  </a:ext>
                </a:extLst>
              </p:cNvPr>
              <p:cNvSpPr txBox="1"/>
              <p:nvPr/>
            </p:nvSpPr>
            <p:spPr>
              <a:xfrm>
                <a:off x="4157667" y="1988090"/>
                <a:ext cx="7677942" cy="2785378"/>
              </a:xfrm>
              <a:prstGeom prst="rect">
                <a:avLst/>
              </a:prstGeom>
              <a:noFill/>
            </p:spPr>
            <p:txBody>
              <a:bodyPr wrap="square" rtlCol="0">
                <a:spAutoFit/>
              </a:bodyPr>
              <a:lstStyle/>
              <a:p>
                <a:r>
                  <a:rPr lang="vi-VN" sz="3500" dirty="0">
                    <a:latin typeface="Cambria" panose="02040503050406030204" pitchFamily="18" charset="0"/>
                    <a:ea typeface="Cambria" panose="02040503050406030204" pitchFamily="18" charset="0"/>
                  </a:rPr>
                  <a:t>b) Diện tích xung quanh của hình hộp chữ nhật là:</a:t>
                </a:r>
              </a:p>
              <a:p>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(5 + 4) x 2 x 7 = 126 (</a:t>
                </a:r>
                <a14:m>
                  <m:oMath xmlns:m="http://schemas.openxmlformats.org/officeDocument/2006/math">
                    <m:sSup>
                      <m:sSupPr>
                        <m:ctrlPr>
                          <a:rPr lang="vi-VN" sz="3500" i="1" smtClean="0">
                            <a:latin typeface="Cambria Math" panose="02040503050406030204" pitchFamily="18" charset="0"/>
                          </a:rPr>
                        </m:ctrlPr>
                      </m:sSupPr>
                      <m:e>
                        <m:r>
                          <a:rPr lang="vi-VN" sz="3500" b="0" i="1" smtClean="0">
                            <a:latin typeface="Cambria Math" panose="02040503050406030204" pitchFamily="18" charset="0"/>
                          </a:rPr>
                          <m:t>𝑐𝑚</m:t>
                        </m:r>
                      </m:e>
                      <m:sup>
                        <m:r>
                          <a:rPr lang="vi-VN" sz="3500" b="0" i="1" smtClean="0">
                            <a:latin typeface="Cambria Math" panose="02040503050406030204" pitchFamily="18" charset="0"/>
                          </a:rPr>
                          <m:t>2</m:t>
                        </m:r>
                      </m:sup>
                    </m:sSup>
                  </m:oMath>
                </a14:m>
                <a:r>
                  <a:rPr lang="vi-VN" sz="3500" dirty="0">
                    <a:latin typeface="Cambria" panose="02040503050406030204" pitchFamily="18" charset="0"/>
                    <a:ea typeface="Cambria" panose="02040503050406030204" pitchFamily="18" charset="0"/>
                  </a:rPr>
                  <a:t>)</a:t>
                </a:r>
              </a:p>
              <a:p>
                <a:r>
                  <a:rPr lang="vi-VN" sz="3500" dirty="0">
                    <a:latin typeface="Cambria" panose="02040503050406030204" pitchFamily="18" charset="0"/>
                    <a:ea typeface="Cambria" panose="02040503050406030204" pitchFamily="18" charset="0"/>
                  </a:rPr>
                  <a:t>		</a:t>
                </a:r>
                <a:r>
                  <a:rPr lang="en-US" sz="3500" dirty="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Đáp số: 126 </a:t>
                </a:r>
                <a14:m>
                  <m:oMath xmlns:m="http://schemas.openxmlformats.org/officeDocument/2006/math">
                    <m:sSup>
                      <m:sSupPr>
                        <m:ctrlPr>
                          <a:rPr lang="vi-VN" sz="3500" i="1" smtClean="0">
                            <a:latin typeface="Cambria Math" panose="02040503050406030204" pitchFamily="18" charset="0"/>
                          </a:rPr>
                        </m:ctrlPr>
                      </m:sSupPr>
                      <m:e>
                        <m:r>
                          <a:rPr lang="vi-VN" sz="3500" b="0" i="1" smtClean="0">
                            <a:latin typeface="Cambria Math" panose="02040503050406030204" pitchFamily="18" charset="0"/>
                          </a:rPr>
                          <m:t>𝑐𝑚</m:t>
                        </m:r>
                      </m:e>
                      <m:sup>
                        <m:r>
                          <a:rPr lang="vi-VN" sz="3500" b="0" i="1" smtClean="0">
                            <a:latin typeface="Cambria Math" panose="02040503050406030204" pitchFamily="18" charset="0"/>
                          </a:rPr>
                          <m:t>2</m:t>
                        </m:r>
                      </m:sup>
                    </m:sSup>
                  </m:oMath>
                </a14:m>
                <a:endParaRPr lang="vi-VN" sz="3500" dirty="0">
                  <a:latin typeface="Cambria" panose="02040503050406030204" pitchFamily="18" charset="0"/>
                  <a:ea typeface="Cambria" panose="02040503050406030204" pitchFamily="18" charset="0"/>
                </a:endParaRPr>
              </a:p>
              <a:p>
                <a:endParaRPr lang="en-SG" sz="3500" dirty="0"/>
              </a:p>
            </p:txBody>
          </p:sp>
        </mc:Choice>
        <mc:Fallback xmlns="">
          <p:sp>
            <p:nvSpPr>
              <p:cNvPr id="13" name="TextBox 12">
                <a:extLst>
                  <a:ext uri="{FF2B5EF4-FFF2-40B4-BE49-F238E27FC236}">
                    <a16:creationId xmlns:a16="http://schemas.microsoft.com/office/drawing/2014/main" id="{137D6A2A-2EC9-977A-772C-D9DC56FDB3D9}"/>
                  </a:ext>
                </a:extLst>
              </p:cNvPr>
              <p:cNvSpPr txBox="1">
                <a:spLocks noRot="1" noChangeAspect="1" noMove="1" noResize="1" noEditPoints="1" noAdjustHandles="1" noChangeArrowheads="1" noChangeShapeType="1" noTextEdit="1"/>
              </p:cNvSpPr>
              <p:nvPr/>
            </p:nvSpPr>
            <p:spPr>
              <a:xfrm>
                <a:off x="4157667" y="1988090"/>
                <a:ext cx="7677942" cy="2785378"/>
              </a:xfrm>
              <a:prstGeom prst="rect">
                <a:avLst/>
              </a:prstGeom>
              <a:blipFill>
                <a:blip r:embed="rId7"/>
                <a:stretch>
                  <a:fillRect l="-2302" t="-3282"/>
                </a:stretch>
              </a:blipFill>
            </p:spPr>
            <p:txBody>
              <a:bodyPr/>
              <a:lstStyle/>
              <a:p>
                <a:r>
                  <a:rPr lang="en-US">
                    <a:noFill/>
                  </a:rPr>
                  <a:t> </a:t>
                </a:r>
              </a:p>
            </p:txBody>
          </p:sp>
        </mc:Fallback>
      </mc:AlternateContent>
      <p:sp>
        <p:nvSpPr>
          <p:cNvPr id="15" name="Freeform 9"/>
          <p:cNvSpPr/>
          <p:nvPr/>
        </p:nvSpPr>
        <p:spPr>
          <a:xfrm flipH="1">
            <a:off x="10566033" y="3994773"/>
            <a:ext cx="1823263" cy="2906650"/>
          </a:xfrm>
          <a:custGeom>
            <a:avLst/>
            <a:gdLst/>
            <a:ahLst/>
            <a:cxnLst/>
            <a:rect l="l" t="t" r="r" b="b"/>
            <a:pathLst>
              <a:path w="3646525" h="5813300">
                <a:moveTo>
                  <a:pt x="3646524" y="0"/>
                </a:moveTo>
                <a:lnTo>
                  <a:pt x="0" y="0"/>
                </a:lnTo>
                <a:lnTo>
                  <a:pt x="0" y="5813300"/>
                </a:lnTo>
                <a:lnTo>
                  <a:pt x="3646524" y="5813300"/>
                </a:lnTo>
                <a:lnTo>
                  <a:pt x="364652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SG" dirty="0"/>
          </a:p>
        </p:txBody>
      </p:sp>
      <p:pic>
        <p:nvPicPr>
          <p:cNvPr id="9" name="Graphic 8" descr="Work from home house with solid fill">
            <a:hlinkClick r:id="rId10" action="ppaction://hlinksldjump"/>
            <a:extLst>
              <a:ext uri="{FF2B5EF4-FFF2-40B4-BE49-F238E27FC236}">
                <a16:creationId xmlns:a16="http://schemas.microsoft.com/office/drawing/2014/main" id="{E4D6C3B2-FDF7-DE45-7CC3-8F29B0CC26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0" y="5444359"/>
            <a:ext cx="1459084" cy="1459084"/>
          </a:xfrm>
          <a:prstGeom prst="rect">
            <a:avLst/>
          </a:prstGeom>
        </p:spPr>
      </p:pic>
    </p:spTree>
    <p:extLst>
      <p:ext uri="{BB962C8B-B14F-4D97-AF65-F5344CB8AC3E}">
        <p14:creationId xmlns:p14="http://schemas.microsoft.com/office/powerpoint/2010/main" val="25990543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983E4-64B5-711A-5E8C-B53FE8C97E8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D6AE9A-B165-81BD-8980-02B15BA0D6E8}"/>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a:extLst>
              <a:ext uri="{FF2B5EF4-FFF2-40B4-BE49-F238E27FC236}">
                <a16:creationId xmlns:a16="http://schemas.microsoft.com/office/drawing/2014/main" id="{F3E324E7-54C9-830B-4053-43C70210630B}"/>
              </a:ext>
            </a:extLst>
          </p:cNvPr>
          <p:cNvGrpSpPr/>
          <p:nvPr/>
        </p:nvGrpSpPr>
        <p:grpSpPr>
          <a:xfrm>
            <a:off x="295122" y="257999"/>
            <a:ext cx="11612291" cy="6344986"/>
            <a:chOff x="0" y="0"/>
            <a:chExt cx="23224582" cy="12689972"/>
          </a:xfrm>
        </p:grpSpPr>
        <p:sp>
          <p:nvSpPr>
            <p:cNvPr id="4" name="Freeform 4">
              <a:extLst>
                <a:ext uri="{FF2B5EF4-FFF2-40B4-BE49-F238E27FC236}">
                  <a16:creationId xmlns:a16="http://schemas.microsoft.com/office/drawing/2014/main" id="{54C6E196-B707-8FF1-BC11-A70787A66D1B}"/>
                </a:ext>
              </a:extLst>
            </p:cNvPr>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a:extLst>
                <a:ext uri="{FF2B5EF4-FFF2-40B4-BE49-F238E27FC236}">
                  <a16:creationId xmlns:a16="http://schemas.microsoft.com/office/drawing/2014/main" id="{5CDCDA81-D2ED-D056-C53C-6E031B37C85F}"/>
                </a:ext>
              </a:extLst>
            </p:cNvPr>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6">
              <a:extLst>
                <a:ext uri="{FF2B5EF4-FFF2-40B4-BE49-F238E27FC236}">
                  <a16:creationId xmlns:a16="http://schemas.microsoft.com/office/drawing/2014/main" id="{B7AC3942-BFCC-AF07-5736-DC045D1AD97D}"/>
                </a:ext>
              </a:extLst>
            </p:cNvPr>
            <p:cNvGrpSpPr/>
            <p:nvPr/>
          </p:nvGrpSpPr>
          <p:grpSpPr>
            <a:xfrm>
              <a:off x="0" y="0"/>
              <a:ext cx="23224582" cy="12689972"/>
              <a:chOff x="0" y="0"/>
              <a:chExt cx="4587572" cy="2506661"/>
            </a:xfrm>
          </p:grpSpPr>
          <p:sp>
            <p:nvSpPr>
              <p:cNvPr id="7" name="Freeform 7">
                <a:extLst>
                  <a:ext uri="{FF2B5EF4-FFF2-40B4-BE49-F238E27FC236}">
                    <a16:creationId xmlns:a16="http://schemas.microsoft.com/office/drawing/2014/main" id="{38DC5E1A-8A9A-E381-376F-B2824E643123}"/>
                  </a:ext>
                </a:extLst>
              </p:cNvPr>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a:extLst>
                  <a:ext uri="{FF2B5EF4-FFF2-40B4-BE49-F238E27FC236}">
                    <a16:creationId xmlns:a16="http://schemas.microsoft.com/office/drawing/2014/main" id="{47468F47-8FBA-F421-949E-2650EAD6C2FD}"/>
                  </a:ext>
                </a:extLst>
              </p:cNvPr>
              <p:cNvSpPr txBox="1"/>
              <p:nvPr/>
            </p:nvSpPr>
            <p:spPr>
              <a:xfrm>
                <a:off x="0" y="-38100"/>
                <a:ext cx="4587572" cy="2544761"/>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0" name="Freeform 10">
            <a:extLst>
              <a:ext uri="{FF2B5EF4-FFF2-40B4-BE49-F238E27FC236}">
                <a16:creationId xmlns:a16="http://schemas.microsoft.com/office/drawing/2014/main" id="{D2969B7A-9A9F-EC53-3638-27ECF628A3BC}"/>
              </a:ext>
            </a:extLst>
          </p:cNvPr>
          <p:cNvSpPr/>
          <p:nvPr/>
        </p:nvSpPr>
        <p:spPr>
          <a:xfrm>
            <a:off x="293077" y="384990"/>
            <a:ext cx="1115358" cy="1101055"/>
          </a:xfrm>
          <a:custGeom>
            <a:avLst/>
            <a:gdLst/>
            <a:ahLst/>
            <a:cxnLst/>
            <a:rect l="l" t="t" r="r" b="b"/>
            <a:pathLst>
              <a:path w="1231805" h="1651582">
                <a:moveTo>
                  <a:pt x="0" y="0"/>
                </a:moveTo>
                <a:lnTo>
                  <a:pt x="1231805" y="0"/>
                </a:lnTo>
                <a:lnTo>
                  <a:pt x="1231805" y="1651582"/>
                </a:lnTo>
                <a:lnTo>
                  <a:pt x="0" y="16515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2">
            <a:extLst>
              <a:ext uri="{FF2B5EF4-FFF2-40B4-BE49-F238E27FC236}">
                <a16:creationId xmlns:a16="http://schemas.microsoft.com/office/drawing/2014/main" id="{2F43B90B-4081-FE9F-06D3-7E7CCDFECDB7}"/>
              </a:ext>
            </a:extLst>
          </p:cNvPr>
          <p:cNvSpPr txBox="1"/>
          <p:nvPr/>
        </p:nvSpPr>
        <p:spPr>
          <a:xfrm>
            <a:off x="1193797" y="268081"/>
            <a:ext cx="10785611" cy="1236942"/>
          </a:xfrm>
          <a:prstGeom prst="rect">
            <a:avLst/>
          </a:prstGeom>
        </p:spPr>
        <p:txBody>
          <a:bodyPr wrap="square" lIns="0" tIns="0" rIns="0" bIns="0" rtlCol="0" anchor="t">
            <a:spAutoFit/>
          </a:bodyPr>
          <a:lstStyle/>
          <a:p>
            <a:pPr marL="0" marR="0" lvl="0" indent="0" algn="ctr" defTabSz="914400" rtl="0" eaLnBrk="1" fontAlgn="auto" latinLnBrk="0" hangingPunct="1">
              <a:lnSpc>
                <a:spcPts val="5243"/>
              </a:lnSpc>
              <a:spcBef>
                <a:spcPct val="0"/>
              </a:spcBef>
              <a:spcAft>
                <a:spcPts val="0"/>
              </a:spcAft>
              <a:buClrTx/>
              <a:buSzTx/>
              <a:buFontTx/>
              <a:buNone/>
              <a:tabLst/>
              <a:defRPr/>
            </a:pPr>
            <a:r>
              <a:rPr kumimoji="0" lang="vi-VN" sz="2400" b="1" i="0" u="none" strike="noStrike" kern="1200" cap="none" spc="0" normalizeH="0" baseline="0" noProof="0" dirty="0">
                <a:ln>
                  <a:noFill/>
                </a:ln>
                <a:solidFill>
                  <a:srgbClr val="3B9C3D"/>
                </a:solidFill>
                <a:effectLst/>
                <a:uLnTx/>
                <a:uFillTx/>
                <a:latin typeface="Cambria" panose="02040503050406030204" pitchFamily="18" charset="0"/>
                <a:ea typeface="Cambria" panose="02040503050406030204" pitchFamily="18" charset="0"/>
                <a:cs typeface="+mn-cs"/>
              </a:rPr>
              <a:t>Các bể cá dưới đây được làm bằng kính và thiết kế dạng hình hộp chữ nhật không có nắp. Hãy tính diện tích kính được sử dụng để làm các bể cá đó.</a:t>
            </a:r>
            <a:endParaRPr kumimoji="0" lang="en-US" sz="2400" b="1" i="0" u="none" strike="noStrike" kern="1200" cap="none" spc="0" normalizeH="0" baseline="0" noProof="0" dirty="0">
              <a:ln>
                <a:noFill/>
              </a:ln>
              <a:solidFill>
                <a:srgbClr val="3B9C3D"/>
              </a:solidFill>
              <a:effectLst/>
              <a:uLnTx/>
              <a:uFillTx/>
              <a:latin typeface="Cambria" panose="02040503050406030204" pitchFamily="18" charset="0"/>
              <a:ea typeface="Cambria" panose="02040503050406030204" pitchFamily="18" charset="0"/>
              <a:cs typeface="+mn-cs"/>
            </a:endParaRPr>
          </a:p>
        </p:txBody>
      </p:sp>
      <p:pic>
        <p:nvPicPr>
          <p:cNvPr id="31" name="Picture 30" descr="A diagram of a fish tank&#10;&#10;Description automatically generated">
            <a:extLst>
              <a:ext uri="{FF2B5EF4-FFF2-40B4-BE49-F238E27FC236}">
                <a16:creationId xmlns:a16="http://schemas.microsoft.com/office/drawing/2014/main" id="{ADB9EC2B-E89E-46AB-C566-4CC8710C2DC3}"/>
              </a:ext>
            </a:extLst>
          </p:cNvPr>
          <p:cNvPicPr>
            <a:picLocks noChangeAspect="1"/>
          </p:cNvPicPr>
          <p:nvPr/>
        </p:nvPicPr>
        <p:blipFill>
          <a:blip r:embed="rId6">
            <a:extLst>
              <a:ext uri="{28A0092B-C50C-407E-A947-70E740481C1C}">
                <a14:useLocalDpi xmlns:a14="http://schemas.microsoft.com/office/drawing/2010/main" val="0"/>
              </a:ext>
            </a:extLst>
          </a:blip>
          <a:srcRect t="32216" r="73815" b="-15871"/>
          <a:stretch/>
        </p:blipFill>
        <p:spPr>
          <a:xfrm>
            <a:off x="7590590" y="1505023"/>
            <a:ext cx="4271078" cy="390857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9FEE82-7FCC-BB23-8F20-80784BBD6AAA}"/>
                  </a:ext>
                </a:extLst>
              </p:cNvPr>
              <p:cNvSpPr txBox="1"/>
              <p:nvPr/>
            </p:nvSpPr>
            <p:spPr>
              <a:xfrm>
                <a:off x="587829" y="1970729"/>
                <a:ext cx="6718174" cy="3442866"/>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Diện tích xung quanh của bể cá là:</a:t>
                </a:r>
              </a:p>
              <a:p>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(2 + 1) x 2 x 1 = 6 (</a:t>
                </a:r>
                <a14:m>
                  <m:oMath xmlns:m="http://schemas.openxmlformats.org/officeDocument/2006/math">
                    <m:sSup>
                      <m:sSupPr>
                        <m:ctrlPr>
                          <a:rPr lang="vi-VN" sz="3200" i="1" smtClean="0">
                            <a:latin typeface="Cambria Math" panose="02040503050406030204" pitchFamily="18" charset="0"/>
                          </a:rPr>
                        </m:ctrlPr>
                      </m:sSupPr>
                      <m:e>
                        <m:r>
                          <m:rPr>
                            <m:sty m:val="p"/>
                          </m:rPr>
                          <a:rPr lang="vi-VN" sz="3200" b="0" i="0" smtClean="0">
                            <a:latin typeface="Cambria Math" panose="02040503050406030204" pitchFamily="18" charset="0"/>
                          </a:rPr>
                          <m:t>cm</m:t>
                        </m:r>
                      </m:e>
                      <m:sup>
                        <m:r>
                          <a:rPr lang="vi-VN" sz="3200" b="0" i="0" smtClean="0">
                            <a:latin typeface="Cambria Math" panose="02040503050406030204" pitchFamily="18" charset="0"/>
                          </a:rPr>
                          <m:t>2</m:t>
                        </m:r>
                      </m:sup>
                    </m:sSup>
                  </m:oMath>
                </a14:m>
                <a:r>
                  <a:rPr lang="vi-VN" sz="3000" dirty="0">
                    <a:latin typeface="Cambria" panose="02040503050406030204" pitchFamily="18" charset="0"/>
                    <a:ea typeface="Cambria" panose="02040503050406030204" pitchFamily="18" charset="0"/>
                  </a:rPr>
                  <a:t>)</a:t>
                </a:r>
              </a:p>
              <a:p>
                <a:r>
                  <a:rPr lang="vi-VN" sz="3000" dirty="0">
                    <a:latin typeface="Cambria" panose="02040503050406030204" pitchFamily="18" charset="0"/>
                    <a:ea typeface="Cambria" panose="02040503050406030204" pitchFamily="18" charset="0"/>
                  </a:rPr>
                  <a:t>Diện tích một mặt đáy của bể cá là:</a:t>
                </a:r>
              </a:p>
              <a:p>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2 x 1 = 2 (</a:t>
                </a:r>
                <a14:m>
                  <m:oMath xmlns:m="http://schemas.openxmlformats.org/officeDocument/2006/math">
                    <m:sSup>
                      <m:sSupPr>
                        <m:ctrlPr>
                          <a:rPr lang="vi-VN" sz="3200" i="1" smtClean="0">
                            <a:latin typeface="Cambria Math" panose="02040503050406030204" pitchFamily="18" charset="0"/>
                          </a:rPr>
                        </m:ctrlPr>
                      </m:sSupPr>
                      <m:e>
                        <m:r>
                          <m:rPr>
                            <m:sty m:val="p"/>
                          </m:rPr>
                          <a:rPr lang="vi-VN" sz="3200" b="0" i="0" smtClean="0">
                            <a:latin typeface="Cambria Math" panose="02040503050406030204" pitchFamily="18" charset="0"/>
                          </a:rPr>
                          <m:t>cm</m:t>
                        </m:r>
                      </m:e>
                      <m:sup>
                        <m:r>
                          <a:rPr lang="vi-VN" sz="3200" b="0" i="0" smtClean="0">
                            <a:latin typeface="Cambria Math" panose="02040503050406030204" pitchFamily="18" charset="0"/>
                          </a:rPr>
                          <m:t>2</m:t>
                        </m:r>
                      </m:sup>
                    </m:sSup>
                  </m:oMath>
                </a14:m>
                <a:r>
                  <a:rPr lang="vi-VN" sz="3000" dirty="0">
                    <a:latin typeface="Cambria" panose="02040503050406030204" pitchFamily="18" charset="0"/>
                    <a:ea typeface="Cambria" panose="02040503050406030204" pitchFamily="18" charset="0"/>
                  </a:rPr>
                  <a:t>)</a:t>
                </a:r>
              </a:p>
              <a:p>
                <a:r>
                  <a:rPr lang="vi-VN" sz="3000" dirty="0">
                    <a:latin typeface="Cambria" panose="02040503050406030204" pitchFamily="18" charset="0"/>
                    <a:ea typeface="Cambria" panose="02040503050406030204" pitchFamily="18" charset="0"/>
                  </a:rPr>
                  <a:t>Diện tích kính được sử dụng làm bể cá là: </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6 + 2 = 8 (</a:t>
                </a:r>
                <a14:m>
                  <m:oMath xmlns:m="http://schemas.openxmlformats.org/officeDocument/2006/math">
                    <m:sSup>
                      <m:sSupPr>
                        <m:ctrlPr>
                          <a:rPr lang="vi-VN" sz="3200" i="1" smtClean="0">
                            <a:latin typeface="Cambria Math" panose="02040503050406030204" pitchFamily="18" charset="0"/>
                          </a:rPr>
                        </m:ctrlPr>
                      </m:sSupPr>
                      <m:e>
                        <m:r>
                          <m:rPr>
                            <m:sty m:val="p"/>
                          </m:rPr>
                          <a:rPr lang="vi-VN" sz="3200" b="0" i="0" smtClean="0">
                            <a:latin typeface="Cambria Math" panose="02040503050406030204" pitchFamily="18" charset="0"/>
                          </a:rPr>
                          <m:t>cm</m:t>
                        </m:r>
                      </m:e>
                      <m:sup>
                        <m:r>
                          <a:rPr lang="vi-VN" sz="3200" b="0" i="0" smtClean="0">
                            <a:latin typeface="Cambria Math" panose="02040503050406030204" pitchFamily="18" charset="0"/>
                          </a:rPr>
                          <m:t>2</m:t>
                        </m:r>
                      </m:sup>
                    </m:sSup>
                  </m:oMath>
                </a14:m>
                <a:r>
                  <a:rPr lang="vi-VN" sz="3000" dirty="0">
                    <a:latin typeface="Cambria" panose="02040503050406030204" pitchFamily="18" charset="0"/>
                    <a:ea typeface="Cambria" panose="02040503050406030204" pitchFamily="18" charset="0"/>
                  </a:rPr>
                  <a:t>)</a:t>
                </a:r>
              </a:p>
              <a:p>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Đáp số: 8</a:t>
                </a:r>
                <a:r>
                  <a:rPr lang="vi-VN" sz="3200" dirty="0"/>
                  <a:t> </a:t>
                </a:r>
                <a14:m>
                  <m:oMath xmlns:m="http://schemas.openxmlformats.org/officeDocument/2006/math">
                    <m:sSup>
                      <m:sSupPr>
                        <m:ctrlPr>
                          <a:rPr lang="vi-VN" sz="3200" i="1" smtClean="0">
                            <a:latin typeface="Cambria Math" panose="02040503050406030204" pitchFamily="18" charset="0"/>
                          </a:rPr>
                        </m:ctrlPr>
                      </m:sSupPr>
                      <m:e>
                        <m:r>
                          <m:rPr>
                            <m:sty m:val="p"/>
                          </m:rPr>
                          <a:rPr lang="vi-VN" sz="3200" b="0" i="0" smtClean="0">
                            <a:latin typeface="Cambria Math" panose="02040503050406030204" pitchFamily="18" charset="0"/>
                          </a:rPr>
                          <m:t>cm</m:t>
                        </m:r>
                      </m:e>
                      <m:sup>
                        <m:r>
                          <a:rPr lang="vi-VN" sz="3200" b="0" i="0" smtClean="0">
                            <a:latin typeface="Cambria Math" panose="02040503050406030204" pitchFamily="18" charset="0"/>
                          </a:rPr>
                          <m:t>2</m:t>
                        </m:r>
                      </m:sup>
                    </m:sSup>
                  </m:oMath>
                </a14:m>
                <a:endParaRPr lang="en-SG" sz="3000" dirty="0">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0C9FEE82-7FCC-BB23-8F20-80784BBD6AAA}"/>
                  </a:ext>
                </a:extLst>
              </p:cNvPr>
              <p:cNvSpPr txBox="1">
                <a:spLocks noRot="1" noChangeAspect="1" noMove="1" noResize="1" noEditPoints="1" noAdjustHandles="1" noChangeArrowheads="1" noChangeShapeType="1" noTextEdit="1"/>
              </p:cNvSpPr>
              <p:nvPr/>
            </p:nvSpPr>
            <p:spPr>
              <a:xfrm>
                <a:off x="587829" y="1970729"/>
                <a:ext cx="6718174" cy="3442866"/>
              </a:xfrm>
              <a:prstGeom prst="rect">
                <a:avLst/>
              </a:prstGeom>
              <a:blipFill>
                <a:blip r:embed="rId7"/>
                <a:stretch>
                  <a:fillRect l="-2087" t="-2301" b="-4248"/>
                </a:stretch>
              </a:blipFill>
            </p:spPr>
            <p:txBody>
              <a:bodyPr/>
              <a:lstStyle/>
              <a:p>
                <a:r>
                  <a:rPr lang="en-US">
                    <a:noFill/>
                  </a:rPr>
                  <a:t> </a:t>
                </a:r>
              </a:p>
            </p:txBody>
          </p:sp>
        </mc:Fallback>
      </mc:AlternateContent>
      <p:pic>
        <p:nvPicPr>
          <p:cNvPr id="13" name="Graphic 12" descr="Work from home house with solid fill">
            <a:hlinkClick r:id="rId8" action="ppaction://hlinksldjump"/>
            <a:extLst>
              <a:ext uri="{FF2B5EF4-FFF2-40B4-BE49-F238E27FC236}">
                <a16:creationId xmlns:a16="http://schemas.microsoft.com/office/drawing/2014/main" id="{2EB3DF0A-4B36-A3AC-1603-9CE33C47FFA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5444359"/>
            <a:ext cx="1459084" cy="1459084"/>
          </a:xfrm>
          <a:prstGeom prst="rect">
            <a:avLst/>
          </a:prstGeom>
        </p:spPr>
      </p:pic>
    </p:spTree>
    <p:extLst>
      <p:ext uri="{BB962C8B-B14F-4D97-AF65-F5344CB8AC3E}">
        <p14:creationId xmlns:p14="http://schemas.microsoft.com/office/powerpoint/2010/main" val="417644023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5C3E6-B7FF-1217-C49B-85004B930F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AC1B46C-07D9-3D1C-0BB4-9BAC335B5C88}"/>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a:extLst>
              <a:ext uri="{FF2B5EF4-FFF2-40B4-BE49-F238E27FC236}">
                <a16:creationId xmlns:a16="http://schemas.microsoft.com/office/drawing/2014/main" id="{25FE3B03-43C8-81C0-669F-1C3B3C39F2CF}"/>
              </a:ext>
            </a:extLst>
          </p:cNvPr>
          <p:cNvGrpSpPr/>
          <p:nvPr/>
        </p:nvGrpSpPr>
        <p:grpSpPr>
          <a:xfrm>
            <a:off x="212592" y="232684"/>
            <a:ext cx="11612291" cy="6344986"/>
            <a:chOff x="0" y="0"/>
            <a:chExt cx="23224582" cy="12689972"/>
          </a:xfrm>
        </p:grpSpPr>
        <p:sp>
          <p:nvSpPr>
            <p:cNvPr id="4" name="Freeform 4">
              <a:extLst>
                <a:ext uri="{FF2B5EF4-FFF2-40B4-BE49-F238E27FC236}">
                  <a16:creationId xmlns:a16="http://schemas.microsoft.com/office/drawing/2014/main" id="{0F3DD5BC-9577-24D7-603B-3EA3E911F6B5}"/>
                </a:ext>
              </a:extLst>
            </p:cNvPr>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a:extLst>
                <a:ext uri="{FF2B5EF4-FFF2-40B4-BE49-F238E27FC236}">
                  <a16:creationId xmlns:a16="http://schemas.microsoft.com/office/drawing/2014/main" id="{FFEF5436-CED1-F9E4-7086-B474B7B9B541}"/>
                </a:ext>
              </a:extLst>
            </p:cNvPr>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6">
              <a:extLst>
                <a:ext uri="{FF2B5EF4-FFF2-40B4-BE49-F238E27FC236}">
                  <a16:creationId xmlns:a16="http://schemas.microsoft.com/office/drawing/2014/main" id="{111B898A-FD2A-F30A-A30A-6E33280B68F5}"/>
                </a:ext>
              </a:extLst>
            </p:cNvPr>
            <p:cNvGrpSpPr/>
            <p:nvPr/>
          </p:nvGrpSpPr>
          <p:grpSpPr>
            <a:xfrm>
              <a:off x="0" y="0"/>
              <a:ext cx="23224582" cy="12689972"/>
              <a:chOff x="0" y="0"/>
              <a:chExt cx="4587572" cy="2506661"/>
            </a:xfrm>
          </p:grpSpPr>
          <p:sp>
            <p:nvSpPr>
              <p:cNvPr id="7" name="Freeform 7">
                <a:extLst>
                  <a:ext uri="{FF2B5EF4-FFF2-40B4-BE49-F238E27FC236}">
                    <a16:creationId xmlns:a16="http://schemas.microsoft.com/office/drawing/2014/main" id="{13D6A216-6E28-2EAC-A0E5-5CF0CAD93B55}"/>
                  </a:ext>
                </a:extLst>
              </p:cNvPr>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a:extLst>
                  <a:ext uri="{FF2B5EF4-FFF2-40B4-BE49-F238E27FC236}">
                    <a16:creationId xmlns:a16="http://schemas.microsoft.com/office/drawing/2014/main" id="{DEFBFDE5-26B0-F368-043A-FFE99082B527}"/>
                  </a:ext>
                </a:extLst>
              </p:cNvPr>
              <p:cNvSpPr txBox="1"/>
              <p:nvPr/>
            </p:nvSpPr>
            <p:spPr>
              <a:xfrm>
                <a:off x="0" y="-38100"/>
                <a:ext cx="4587572" cy="2544761"/>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0" name="Freeform 10">
            <a:extLst>
              <a:ext uri="{FF2B5EF4-FFF2-40B4-BE49-F238E27FC236}">
                <a16:creationId xmlns:a16="http://schemas.microsoft.com/office/drawing/2014/main" id="{243A0D90-C0AA-3FE3-3263-28A5C67932A4}"/>
              </a:ext>
            </a:extLst>
          </p:cNvPr>
          <p:cNvSpPr/>
          <p:nvPr/>
        </p:nvSpPr>
        <p:spPr>
          <a:xfrm>
            <a:off x="293077" y="384990"/>
            <a:ext cx="1115358" cy="1101055"/>
          </a:xfrm>
          <a:custGeom>
            <a:avLst/>
            <a:gdLst/>
            <a:ahLst/>
            <a:cxnLst/>
            <a:rect l="l" t="t" r="r" b="b"/>
            <a:pathLst>
              <a:path w="1231805" h="1651582">
                <a:moveTo>
                  <a:pt x="0" y="0"/>
                </a:moveTo>
                <a:lnTo>
                  <a:pt x="1231805" y="0"/>
                </a:lnTo>
                <a:lnTo>
                  <a:pt x="1231805" y="1651582"/>
                </a:lnTo>
                <a:lnTo>
                  <a:pt x="0" y="16515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2">
            <a:extLst>
              <a:ext uri="{FF2B5EF4-FFF2-40B4-BE49-F238E27FC236}">
                <a16:creationId xmlns:a16="http://schemas.microsoft.com/office/drawing/2014/main" id="{4B89022F-C5FD-4175-02C9-8711FF2FF1F4}"/>
              </a:ext>
            </a:extLst>
          </p:cNvPr>
          <p:cNvSpPr txBox="1"/>
          <p:nvPr/>
        </p:nvSpPr>
        <p:spPr>
          <a:xfrm>
            <a:off x="1193797" y="268081"/>
            <a:ext cx="10785611" cy="1236942"/>
          </a:xfrm>
          <a:prstGeom prst="rect">
            <a:avLst/>
          </a:prstGeom>
        </p:spPr>
        <p:txBody>
          <a:bodyPr wrap="square" lIns="0" tIns="0" rIns="0" bIns="0" rtlCol="0" anchor="t">
            <a:spAutoFit/>
          </a:bodyPr>
          <a:lstStyle/>
          <a:p>
            <a:pPr marL="0" marR="0" lvl="0" indent="0" algn="ctr" defTabSz="914400" rtl="0" eaLnBrk="1" fontAlgn="auto" latinLnBrk="0" hangingPunct="1">
              <a:lnSpc>
                <a:spcPts val="5243"/>
              </a:lnSpc>
              <a:spcBef>
                <a:spcPct val="0"/>
              </a:spcBef>
              <a:spcAft>
                <a:spcPts val="0"/>
              </a:spcAft>
              <a:buClrTx/>
              <a:buSzTx/>
              <a:buFontTx/>
              <a:buNone/>
              <a:tabLst/>
              <a:defRPr/>
            </a:pPr>
            <a:r>
              <a:rPr kumimoji="0" lang="vi-VN" sz="2400" b="1" i="0" u="none" strike="noStrike" kern="1200" cap="none" spc="0" normalizeH="0" baseline="0" noProof="0" dirty="0">
                <a:ln>
                  <a:noFill/>
                </a:ln>
                <a:solidFill>
                  <a:srgbClr val="3B9C3D"/>
                </a:solidFill>
                <a:effectLst/>
                <a:uLnTx/>
                <a:uFillTx/>
                <a:latin typeface="Cambria" panose="02040503050406030204" pitchFamily="18" charset="0"/>
                <a:ea typeface="Cambria" panose="02040503050406030204" pitchFamily="18" charset="0"/>
                <a:cs typeface="+mn-cs"/>
              </a:rPr>
              <a:t>Các bể cá dưới đây được làm bằng kính và thiết kế dạng hình hộp chữ nhật không có nắp. Hãy tính diện tích kính được sử dụng để làm các bể cá đó.</a:t>
            </a:r>
            <a:endParaRPr kumimoji="0" lang="en-US" sz="2400" b="1" i="0" u="none" strike="noStrike" kern="1200" cap="none" spc="0" normalizeH="0" baseline="0" noProof="0" dirty="0">
              <a:ln>
                <a:noFill/>
              </a:ln>
              <a:solidFill>
                <a:srgbClr val="3B9C3D"/>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98DFF38-B0DA-5752-C74D-E5A79ACF2CFE}"/>
                  </a:ext>
                </a:extLst>
              </p:cNvPr>
              <p:cNvSpPr txBox="1"/>
              <p:nvPr/>
            </p:nvSpPr>
            <p:spPr>
              <a:xfrm>
                <a:off x="595083" y="1893983"/>
                <a:ext cx="8050407" cy="3539430"/>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b) Diện tích xung quanh của bể cá là:</a:t>
                </a:r>
              </a:p>
              <a:p>
                <a:pPr lvl="0" algn="just"/>
                <a:r>
                  <a:rPr lang="vi-VN" sz="3200" dirty="0">
                    <a:solidFill>
                      <a:prstClr val="black"/>
                    </a:solidFill>
                    <a:latin typeface="Cambria" panose="02040503050406030204" pitchFamily="18" charset="0"/>
                    <a:ea typeface="Cambria" panose="02040503050406030204" pitchFamily="18" charset="0"/>
                  </a:rPr>
                  <a:t>     (200 + 100) x 2 x 200 = 120 000 (</a:t>
                </a:r>
                <a14:m>
                  <m:oMath xmlns:m="http://schemas.openxmlformats.org/officeDocument/2006/math">
                    <m:sSup>
                      <m:sSupPr>
                        <m:ctrlPr>
                          <a:rPr lang="vi-VN" sz="3200" i="1">
                            <a:latin typeface="Cambria Math" panose="02040503050406030204" pitchFamily="18" charset="0"/>
                          </a:rPr>
                        </m:ctrlPr>
                      </m:sSupPr>
                      <m:e>
                        <m:r>
                          <m:rPr>
                            <m:sty m:val="p"/>
                          </m:rPr>
                          <a:rPr lang="vi-VN" sz="3200">
                            <a:latin typeface="Cambria Math" panose="02040503050406030204" pitchFamily="18" charset="0"/>
                          </a:rPr>
                          <m:t>cm</m:t>
                        </m:r>
                      </m:e>
                      <m:sup>
                        <m:r>
                          <a:rPr lang="vi-VN" sz="3200">
                            <a:latin typeface="Cambria Math" panose="02040503050406030204" pitchFamily="18" charset="0"/>
                          </a:rPr>
                          <m:t>2</m:t>
                        </m:r>
                      </m:sup>
                    </m:sSup>
                  </m:oMath>
                </a14:m>
                <a:r>
                  <a:rPr lang="vi-VN" sz="3200" dirty="0">
                    <a:solidFill>
                      <a:prstClr val="black"/>
                    </a:solidFill>
                    <a:latin typeface="Cambria" panose="02040503050406030204" pitchFamily="18" charset="0"/>
                    <a:ea typeface="Cambria" panose="02040503050406030204" pitchFamily="18" charset="0"/>
                  </a:rPr>
                  <a:t>)</a:t>
                </a:r>
              </a:p>
              <a:p>
                <a:pPr lvl="0" algn="just"/>
                <a:r>
                  <a:rPr lang="vi-VN" sz="3200" dirty="0">
                    <a:solidFill>
                      <a:prstClr val="black"/>
                    </a:solidFill>
                    <a:latin typeface="Cambria" panose="02040503050406030204" pitchFamily="18" charset="0"/>
                    <a:ea typeface="Cambria" panose="02040503050406030204" pitchFamily="18" charset="0"/>
                  </a:rPr>
                  <a:t>Diện tích một mặt đáy của bể cá là:</a:t>
                </a:r>
              </a:p>
              <a:p>
                <a:pPr lvl="0" algn="just"/>
                <a:r>
                  <a:rPr lang="vi-VN" sz="3200" dirty="0">
                    <a:solidFill>
                      <a:prstClr val="black"/>
                    </a:solidFill>
                    <a:latin typeface="Cambria" panose="02040503050406030204" pitchFamily="18" charset="0"/>
                    <a:ea typeface="Cambria" panose="02040503050406030204" pitchFamily="18" charset="0"/>
                  </a:rPr>
                  <a:t>    </a:t>
                </a:r>
                <a:r>
                  <a:rPr lang="en-US"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200 x 100 = 20 000 (</a:t>
                </a:r>
                <a14:m>
                  <m:oMath xmlns:m="http://schemas.openxmlformats.org/officeDocument/2006/math">
                    <m:sSup>
                      <m:sSupPr>
                        <m:ctrlPr>
                          <a:rPr lang="vi-VN" sz="3200" i="1">
                            <a:latin typeface="Cambria Math" panose="02040503050406030204" pitchFamily="18" charset="0"/>
                          </a:rPr>
                        </m:ctrlPr>
                      </m:sSupPr>
                      <m:e>
                        <m:r>
                          <m:rPr>
                            <m:sty m:val="p"/>
                          </m:rPr>
                          <a:rPr lang="vi-VN" sz="3200">
                            <a:latin typeface="Cambria Math" panose="02040503050406030204" pitchFamily="18" charset="0"/>
                          </a:rPr>
                          <m:t>cm</m:t>
                        </m:r>
                      </m:e>
                      <m:sup>
                        <m:r>
                          <a:rPr lang="vi-VN" sz="3200">
                            <a:latin typeface="Cambria Math" panose="02040503050406030204" pitchFamily="18" charset="0"/>
                          </a:rPr>
                          <m:t>2</m:t>
                        </m:r>
                      </m:sup>
                    </m:sSup>
                  </m:oMath>
                </a14:m>
                <a:r>
                  <a:rPr lang="vi-VN" sz="3200" dirty="0">
                    <a:solidFill>
                      <a:prstClr val="black"/>
                    </a:solidFill>
                    <a:latin typeface="Cambria" panose="02040503050406030204" pitchFamily="18" charset="0"/>
                    <a:ea typeface="Cambria" panose="02040503050406030204" pitchFamily="18" charset="0"/>
                  </a:rPr>
                  <a:t>)</a:t>
                </a:r>
              </a:p>
              <a:p>
                <a:pPr lvl="0" algn="just"/>
                <a:r>
                  <a:rPr lang="vi-VN" sz="3200" dirty="0">
                    <a:solidFill>
                      <a:prstClr val="black"/>
                    </a:solidFill>
                    <a:latin typeface="Cambria" panose="02040503050406030204" pitchFamily="18" charset="0"/>
                    <a:ea typeface="Cambria" panose="02040503050406030204" pitchFamily="18" charset="0"/>
                  </a:rPr>
                  <a:t>Diện tích kính được sử dụng làm bể cá là:</a:t>
                </a:r>
              </a:p>
              <a:p>
                <a:pPr lvl="0" algn="just"/>
                <a:r>
                  <a:rPr lang="vi-VN" sz="3200" dirty="0">
                    <a:solidFill>
                      <a:prstClr val="black"/>
                    </a:solidFill>
                    <a:latin typeface="Cambria" panose="02040503050406030204" pitchFamily="18" charset="0"/>
                    <a:ea typeface="Cambria" panose="02040503050406030204" pitchFamily="18" charset="0"/>
                  </a:rPr>
                  <a:t>   </a:t>
                </a:r>
                <a:r>
                  <a:rPr lang="en-US"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120 000 + 20 000 = 140 000 (</a:t>
                </a:r>
                <a14:m>
                  <m:oMath xmlns:m="http://schemas.openxmlformats.org/officeDocument/2006/math">
                    <m:sSup>
                      <m:sSupPr>
                        <m:ctrlPr>
                          <a:rPr lang="vi-VN" sz="3200" i="1">
                            <a:latin typeface="Cambria Math" panose="02040503050406030204" pitchFamily="18" charset="0"/>
                          </a:rPr>
                        </m:ctrlPr>
                      </m:sSupPr>
                      <m:e>
                        <m:r>
                          <m:rPr>
                            <m:sty m:val="p"/>
                          </m:rPr>
                          <a:rPr lang="vi-VN" sz="3200">
                            <a:latin typeface="Cambria Math" panose="02040503050406030204" pitchFamily="18" charset="0"/>
                          </a:rPr>
                          <m:t>cm</m:t>
                        </m:r>
                      </m:e>
                      <m:sup>
                        <m:r>
                          <a:rPr lang="vi-VN" sz="3200">
                            <a:latin typeface="Cambria Math" panose="02040503050406030204" pitchFamily="18" charset="0"/>
                          </a:rPr>
                          <m:t>2</m:t>
                        </m:r>
                      </m:sup>
                    </m:sSup>
                  </m:oMath>
                </a14:m>
                <a:r>
                  <a:rPr lang="vi-VN" sz="3200" dirty="0">
                    <a:solidFill>
                      <a:prstClr val="black"/>
                    </a:solidFill>
                    <a:latin typeface="Cambria" panose="02040503050406030204" pitchFamily="18" charset="0"/>
                    <a:ea typeface="Cambria" panose="02040503050406030204" pitchFamily="18" charset="0"/>
                  </a:rPr>
                  <a:t>)</a:t>
                </a:r>
              </a:p>
              <a:p>
                <a:pPr lvl="0" algn="just"/>
                <a:r>
                  <a:rPr lang="vi-VN" sz="3200" dirty="0">
                    <a:solidFill>
                      <a:prstClr val="black"/>
                    </a:solidFill>
                    <a:latin typeface="Cambria" panose="02040503050406030204" pitchFamily="18" charset="0"/>
                    <a:ea typeface="Cambria" panose="02040503050406030204" pitchFamily="18" charset="0"/>
                  </a:rPr>
                  <a:t>			Đáp số: 140 000 </a:t>
                </a:r>
                <a14:m>
                  <m:oMath xmlns:m="http://schemas.openxmlformats.org/officeDocument/2006/math">
                    <m:sSup>
                      <m:sSupPr>
                        <m:ctrlPr>
                          <a:rPr lang="vi-VN" sz="3200" i="1">
                            <a:latin typeface="Cambria Math" panose="02040503050406030204" pitchFamily="18" charset="0"/>
                          </a:rPr>
                        </m:ctrlPr>
                      </m:sSupPr>
                      <m:e>
                        <m:r>
                          <m:rPr>
                            <m:sty m:val="p"/>
                          </m:rPr>
                          <a:rPr lang="vi-VN" sz="3200">
                            <a:latin typeface="Cambria Math" panose="02040503050406030204" pitchFamily="18" charset="0"/>
                          </a:rPr>
                          <m:t>cm</m:t>
                        </m:r>
                      </m:e>
                      <m:sup>
                        <m:r>
                          <a:rPr lang="vi-VN" sz="3200">
                            <a:latin typeface="Cambria Math" panose="02040503050406030204" pitchFamily="18" charset="0"/>
                          </a:rPr>
                          <m:t>2</m:t>
                        </m:r>
                      </m:sup>
                    </m:sSup>
                  </m:oMath>
                </a14:m>
                <a:endParaRPr kumimoji="0" lang="en-SG"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D98DFF38-B0DA-5752-C74D-E5A79ACF2CFE}"/>
                  </a:ext>
                </a:extLst>
              </p:cNvPr>
              <p:cNvSpPr txBox="1">
                <a:spLocks noRot="1" noChangeAspect="1" noMove="1" noResize="1" noEditPoints="1" noAdjustHandles="1" noChangeArrowheads="1" noChangeShapeType="1" noTextEdit="1"/>
              </p:cNvSpPr>
              <p:nvPr/>
            </p:nvSpPr>
            <p:spPr>
              <a:xfrm>
                <a:off x="595083" y="1893983"/>
                <a:ext cx="8050407" cy="3539430"/>
              </a:xfrm>
              <a:prstGeom prst="rect">
                <a:avLst/>
              </a:prstGeom>
              <a:blipFill>
                <a:blip r:embed="rId6"/>
                <a:stretch>
                  <a:fillRect l="-1970" t="-2241" b="-4828"/>
                </a:stretch>
              </a:blipFill>
            </p:spPr>
            <p:txBody>
              <a:bodyPr/>
              <a:lstStyle/>
              <a:p>
                <a:r>
                  <a:rPr lang="en-US">
                    <a:noFill/>
                  </a:rPr>
                  <a:t> </a:t>
                </a:r>
              </a:p>
            </p:txBody>
          </p:sp>
        </mc:Fallback>
      </mc:AlternateContent>
      <p:pic>
        <p:nvPicPr>
          <p:cNvPr id="11" name="Picture 10" descr="A diagram of a fish tank&#10;&#10;Description automatically generated">
            <a:extLst>
              <a:ext uri="{FF2B5EF4-FFF2-40B4-BE49-F238E27FC236}">
                <a16:creationId xmlns:a16="http://schemas.microsoft.com/office/drawing/2014/main" id="{D83360E7-DF8A-E71B-5A84-79E2D0A50191}"/>
              </a:ext>
            </a:extLst>
          </p:cNvPr>
          <p:cNvPicPr>
            <a:picLocks noChangeAspect="1"/>
          </p:cNvPicPr>
          <p:nvPr/>
        </p:nvPicPr>
        <p:blipFill>
          <a:blip r:embed="rId6">
            <a:extLst>
              <a:ext uri="{28A0092B-C50C-407E-A947-70E740481C1C}">
                <a14:useLocalDpi xmlns:a14="http://schemas.microsoft.com/office/drawing/2010/main" val="0"/>
              </a:ext>
            </a:extLst>
          </a:blip>
          <a:srcRect l="26160" t="17670" r="44846" b="2115"/>
          <a:stretch/>
        </p:blipFill>
        <p:spPr>
          <a:xfrm>
            <a:off x="7890105" y="1548949"/>
            <a:ext cx="3285895" cy="2603963"/>
          </a:xfrm>
          <a:prstGeom prst="rect">
            <a:avLst/>
          </a:prstGeom>
        </p:spPr>
      </p:pic>
      <p:pic>
        <p:nvPicPr>
          <p:cNvPr id="13" name="Graphic 12" descr="Work from home house with solid fill">
            <a:hlinkClick r:id="rId7" action="ppaction://hlinksldjump"/>
            <a:extLst>
              <a:ext uri="{FF2B5EF4-FFF2-40B4-BE49-F238E27FC236}">
                <a16:creationId xmlns:a16="http://schemas.microsoft.com/office/drawing/2014/main" id="{ADE8CAC4-4033-BBCC-0383-8D0AD2EA57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0" y="5444359"/>
            <a:ext cx="1459084" cy="1459084"/>
          </a:xfrm>
          <a:prstGeom prst="rect">
            <a:avLst/>
          </a:prstGeom>
        </p:spPr>
      </p:pic>
    </p:spTree>
    <p:extLst>
      <p:ext uri="{BB962C8B-B14F-4D97-AF65-F5344CB8AC3E}">
        <p14:creationId xmlns:p14="http://schemas.microsoft.com/office/powerpoint/2010/main" val="22234726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8890D-FB73-6999-1EA4-8F7E94AA71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C38FF33-3FF7-B0B8-EF7C-A420B89DE6DB}"/>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a:extLst>
              <a:ext uri="{FF2B5EF4-FFF2-40B4-BE49-F238E27FC236}">
                <a16:creationId xmlns:a16="http://schemas.microsoft.com/office/drawing/2014/main" id="{40514C9E-C1B6-8F7A-861B-634A14F726D8}"/>
              </a:ext>
            </a:extLst>
          </p:cNvPr>
          <p:cNvGrpSpPr/>
          <p:nvPr/>
        </p:nvGrpSpPr>
        <p:grpSpPr>
          <a:xfrm>
            <a:off x="212592" y="232684"/>
            <a:ext cx="11612291" cy="6344986"/>
            <a:chOff x="0" y="0"/>
            <a:chExt cx="23224582" cy="12689972"/>
          </a:xfrm>
        </p:grpSpPr>
        <p:sp>
          <p:nvSpPr>
            <p:cNvPr id="4" name="Freeform 4">
              <a:extLst>
                <a:ext uri="{FF2B5EF4-FFF2-40B4-BE49-F238E27FC236}">
                  <a16:creationId xmlns:a16="http://schemas.microsoft.com/office/drawing/2014/main" id="{2EB793AE-07A5-FA32-9AE3-853C96C0B45E}"/>
                </a:ext>
              </a:extLst>
            </p:cNvPr>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a:extLst>
                <a:ext uri="{FF2B5EF4-FFF2-40B4-BE49-F238E27FC236}">
                  <a16:creationId xmlns:a16="http://schemas.microsoft.com/office/drawing/2014/main" id="{7A2951F0-26F1-5911-ADBC-2DFC78B795DC}"/>
                </a:ext>
              </a:extLst>
            </p:cNvPr>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6">
              <a:extLst>
                <a:ext uri="{FF2B5EF4-FFF2-40B4-BE49-F238E27FC236}">
                  <a16:creationId xmlns:a16="http://schemas.microsoft.com/office/drawing/2014/main" id="{ADD6571B-B1DB-5F00-ADD8-15A0ECAA2F88}"/>
                </a:ext>
              </a:extLst>
            </p:cNvPr>
            <p:cNvGrpSpPr/>
            <p:nvPr/>
          </p:nvGrpSpPr>
          <p:grpSpPr>
            <a:xfrm>
              <a:off x="0" y="0"/>
              <a:ext cx="23224582" cy="12689972"/>
              <a:chOff x="0" y="0"/>
              <a:chExt cx="4587572" cy="2506661"/>
            </a:xfrm>
          </p:grpSpPr>
          <p:sp>
            <p:nvSpPr>
              <p:cNvPr id="7" name="Freeform 7">
                <a:extLst>
                  <a:ext uri="{FF2B5EF4-FFF2-40B4-BE49-F238E27FC236}">
                    <a16:creationId xmlns:a16="http://schemas.microsoft.com/office/drawing/2014/main" id="{A7D6492E-B357-3787-7B49-8C2D0894E273}"/>
                  </a:ext>
                </a:extLst>
              </p:cNvPr>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a:extLst>
                  <a:ext uri="{FF2B5EF4-FFF2-40B4-BE49-F238E27FC236}">
                    <a16:creationId xmlns:a16="http://schemas.microsoft.com/office/drawing/2014/main" id="{D2F76973-093F-7D69-4DE4-1558882885B3}"/>
                  </a:ext>
                </a:extLst>
              </p:cNvPr>
              <p:cNvSpPr txBox="1"/>
              <p:nvPr/>
            </p:nvSpPr>
            <p:spPr>
              <a:xfrm>
                <a:off x="0" y="-38100"/>
                <a:ext cx="4587572" cy="2544761"/>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0" name="Freeform 10">
            <a:extLst>
              <a:ext uri="{FF2B5EF4-FFF2-40B4-BE49-F238E27FC236}">
                <a16:creationId xmlns:a16="http://schemas.microsoft.com/office/drawing/2014/main" id="{B98AD43B-5469-6C66-C11D-C9DF1DC0DD4B}"/>
              </a:ext>
            </a:extLst>
          </p:cNvPr>
          <p:cNvSpPr/>
          <p:nvPr/>
        </p:nvSpPr>
        <p:spPr>
          <a:xfrm>
            <a:off x="293077" y="384990"/>
            <a:ext cx="1115358" cy="1101055"/>
          </a:xfrm>
          <a:custGeom>
            <a:avLst/>
            <a:gdLst/>
            <a:ahLst/>
            <a:cxnLst/>
            <a:rect l="l" t="t" r="r" b="b"/>
            <a:pathLst>
              <a:path w="1231805" h="1651582">
                <a:moveTo>
                  <a:pt x="0" y="0"/>
                </a:moveTo>
                <a:lnTo>
                  <a:pt x="1231805" y="0"/>
                </a:lnTo>
                <a:lnTo>
                  <a:pt x="1231805" y="1651582"/>
                </a:lnTo>
                <a:lnTo>
                  <a:pt x="0" y="165158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2">
            <a:extLst>
              <a:ext uri="{FF2B5EF4-FFF2-40B4-BE49-F238E27FC236}">
                <a16:creationId xmlns:a16="http://schemas.microsoft.com/office/drawing/2014/main" id="{684DEB9F-16FA-6F3B-2785-F505A3D40C09}"/>
              </a:ext>
            </a:extLst>
          </p:cNvPr>
          <p:cNvSpPr txBox="1"/>
          <p:nvPr/>
        </p:nvSpPr>
        <p:spPr>
          <a:xfrm>
            <a:off x="1193797" y="268081"/>
            <a:ext cx="10785611" cy="1236942"/>
          </a:xfrm>
          <a:prstGeom prst="rect">
            <a:avLst/>
          </a:prstGeom>
        </p:spPr>
        <p:txBody>
          <a:bodyPr wrap="square" lIns="0" tIns="0" rIns="0" bIns="0" rtlCol="0" anchor="t">
            <a:spAutoFit/>
          </a:bodyPr>
          <a:lstStyle/>
          <a:p>
            <a:pPr marL="0" marR="0" lvl="0" indent="0" algn="ctr" defTabSz="914400" rtl="0" eaLnBrk="1" fontAlgn="auto" latinLnBrk="0" hangingPunct="1">
              <a:lnSpc>
                <a:spcPts val="5243"/>
              </a:lnSpc>
              <a:spcBef>
                <a:spcPct val="0"/>
              </a:spcBef>
              <a:spcAft>
                <a:spcPts val="0"/>
              </a:spcAft>
              <a:buClrTx/>
              <a:buSzTx/>
              <a:buFontTx/>
              <a:buNone/>
              <a:tabLst/>
              <a:defRPr/>
            </a:pPr>
            <a:r>
              <a:rPr kumimoji="0" lang="vi-VN" sz="2400" b="1" i="0" u="none" strike="noStrike" kern="1200" cap="none" spc="0" normalizeH="0" baseline="0" noProof="0" dirty="0">
                <a:ln>
                  <a:noFill/>
                </a:ln>
                <a:solidFill>
                  <a:srgbClr val="3B9C3D"/>
                </a:solidFill>
                <a:effectLst/>
                <a:uLnTx/>
                <a:uFillTx/>
                <a:latin typeface="Cambria" panose="02040503050406030204" pitchFamily="18" charset="0"/>
                <a:ea typeface="Cambria" panose="02040503050406030204" pitchFamily="18" charset="0"/>
                <a:cs typeface="+mn-cs"/>
              </a:rPr>
              <a:t>Các bể cá dưới đây được làm bằng kính và thiết kế dạng hình hộp chữ nhật không có nắp. Hãy tính diện tích kính được sử dụng để làm các bể cá đó.</a:t>
            </a:r>
            <a:endParaRPr kumimoji="0" lang="en-US" sz="2400" b="1" i="0" u="none" strike="noStrike" kern="1200" cap="none" spc="0" normalizeH="0" baseline="0" noProof="0" dirty="0">
              <a:ln>
                <a:noFill/>
              </a:ln>
              <a:solidFill>
                <a:srgbClr val="3B9C3D"/>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5E8FA04-CF85-EDB5-B06E-1A47BB680DCE}"/>
                  </a:ext>
                </a:extLst>
              </p:cNvPr>
              <p:cNvSpPr txBox="1"/>
              <p:nvPr/>
            </p:nvSpPr>
            <p:spPr>
              <a:xfrm>
                <a:off x="595083" y="1893983"/>
                <a:ext cx="8050407" cy="3539430"/>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rPr>
                  <a:t>c) Diện tích xung quanh của bể cá là:</a:t>
                </a:r>
              </a:p>
              <a:p>
                <a:pPr lvl="0" algn="just"/>
                <a:r>
                  <a:rPr lang="vi-VN" sz="3200" dirty="0">
                    <a:solidFill>
                      <a:prstClr val="black"/>
                    </a:solidFill>
                    <a:latin typeface="Cambria" panose="02040503050406030204" pitchFamily="18" charset="0"/>
                    <a:ea typeface="Cambria" panose="02040503050406030204" pitchFamily="18" charset="0"/>
                  </a:rPr>
                  <a:t>	(15 + 4) x 2 x 5 = 190 (</a:t>
                </a:r>
                <a14:m>
                  <m:oMath xmlns:m="http://schemas.openxmlformats.org/officeDocument/2006/math">
                    <m:sSup>
                      <m:sSupPr>
                        <m:ctrlPr>
                          <a:rPr lang="vi-VN" sz="3200" i="1">
                            <a:latin typeface="Cambria Math" panose="02040503050406030204" pitchFamily="18" charset="0"/>
                          </a:rPr>
                        </m:ctrlPr>
                      </m:sSupPr>
                      <m:e>
                        <m:r>
                          <m:rPr>
                            <m:sty m:val="p"/>
                          </m:rPr>
                          <a:rPr lang="vi-VN" sz="3200" i="1" smtClean="0">
                            <a:latin typeface="Cambria Math" panose="02040503050406030204" pitchFamily="18" charset="0"/>
                          </a:rPr>
                          <m:t>d</m:t>
                        </m:r>
                        <m:r>
                          <m:rPr>
                            <m:sty m:val="p"/>
                          </m:rPr>
                          <a:rPr lang="vi-VN" sz="3200">
                            <a:latin typeface="Cambria Math" panose="02040503050406030204" pitchFamily="18" charset="0"/>
                          </a:rPr>
                          <m:t>m</m:t>
                        </m:r>
                      </m:e>
                      <m:sup>
                        <m:r>
                          <a:rPr lang="vi-VN" sz="3200">
                            <a:latin typeface="Cambria Math" panose="02040503050406030204" pitchFamily="18" charset="0"/>
                          </a:rPr>
                          <m:t>2</m:t>
                        </m:r>
                      </m:sup>
                    </m:sSup>
                  </m:oMath>
                </a14:m>
                <a:r>
                  <a:rPr lang="vi-VN" sz="3200" dirty="0">
                    <a:solidFill>
                      <a:prstClr val="black"/>
                    </a:solidFill>
                    <a:latin typeface="Cambria" panose="02040503050406030204" pitchFamily="18" charset="0"/>
                    <a:ea typeface="Cambria" panose="02040503050406030204" pitchFamily="18" charset="0"/>
                  </a:rPr>
                  <a:t>)</a:t>
                </a:r>
              </a:p>
              <a:p>
                <a:pPr lvl="0" algn="just"/>
                <a:r>
                  <a:rPr lang="vi-VN" sz="3200" dirty="0">
                    <a:solidFill>
                      <a:prstClr val="black"/>
                    </a:solidFill>
                    <a:latin typeface="Cambria" panose="02040503050406030204" pitchFamily="18" charset="0"/>
                    <a:ea typeface="Cambria" panose="02040503050406030204" pitchFamily="18" charset="0"/>
                  </a:rPr>
                  <a:t>Diện tích một mặt đáy của bể cá là:</a:t>
                </a:r>
              </a:p>
              <a:p>
                <a:pPr lvl="0" algn="just"/>
                <a:r>
                  <a:rPr lang="vi-VN" sz="3200" dirty="0">
                    <a:solidFill>
                      <a:prstClr val="black"/>
                    </a:solidFill>
                    <a:latin typeface="Cambria" panose="02040503050406030204" pitchFamily="18" charset="0"/>
                    <a:ea typeface="Cambria" panose="02040503050406030204" pitchFamily="18" charset="0"/>
                  </a:rPr>
                  <a:t>	15 x 4 = 60 (</a:t>
                </a:r>
                <a14:m>
                  <m:oMath xmlns:m="http://schemas.openxmlformats.org/officeDocument/2006/math">
                    <m:sSup>
                      <m:sSupPr>
                        <m:ctrlPr>
                          <a:rPr lang="vi-VN" sz="3200" i="1">
                            <a:latin typeface="Cambria Math" panose="02040503050406030204" pitchFamily="18" charset="0"/>
                          </a:rPr>
                        </m:ctrlPr>
                      </m:sSupPr>
                      <m:e>
                        <m:r>
                          <m:rPr>
                            <m:sty m:val="p"/>
                          </m:rPr>
                          <a:rPr lang="vi-VN" sz="3200" i="1">
                            <a:latin typeface="Cambria Math" panose="02040503050406030204" pitchFamily="18" charset="0"/>
                          </a:rPr>
                          <m:t>d</m:t>
                        </m:r>
                        <m:r>
                          <m:rPr>
                            <m:sty m:val="p"/>
                          </m:rPr>
                          <a:rPr lang="vi-VN" sz="3200">
                            <a:latin typeface="Cambria Math" panose="02040503050406030204" pitchFamily="18" charset="0"/>
                          </a:rPr>
                          <m:t>m</m:t>
                        </m:r>
                      </m:e>
                      <m:sup>
                        <m:r>
                          <a:rPr lang="vi-VN" sz="3200">
                            <a:latin typeface="Cambria Math" panose="02040503050406030204" pitchFamily="18" charset="0"/>
                          </a:rPr>
                          <m:t>2</m:t>
                        </m:r>
                      </m:sup>
                    </m:sSup>
                  </m:oMath>
                </a14:m>
                <a:r>
                  <a:rPr lang="vi-VN" sz="3200" dirty="0">
                    <a:solidFill>
                      <a:prstClr val="black"/>
                    </a:solidFill>
                    <a:latin typeface="Cambria" panose="02040503050406030204" pitchFamily="18" charset="0"/>
                    <a:ea typeface="Cambria" panose="02040503050406030204" pitchFamily="18" charset="0"/>
                  </a:rPr>
                  <a:t>)</a:t>
                </a:r>
              </a:p>
              <a:p>
                <a:pPr lvl="0" algn="just"/>
                <a:r>
                  <a:rPr lang="vi-VN" sz="3200" dirty="0">
                    <a:solidFill>
                      <a:prstClr val="black"/>
                    </a:solidFill>
                    <a:latin typeface="Cambria" panose="02040503050406030204" pitchFamily="18" charset="0"/>
                    <a:ea typeface="Cambria" panose="02040503050406030204" pitchFamily="18" charset="0"/>
                  </a:rPr>
                  <a:t>Diện tích kính được sử dụng làm bể cá là:</a:t>
                </a:r>
              </a:p>
              <a:p>
                <a:pPr lvl="0" algn="just"/>
                <a:r>
                  <a:rPr lang="vi-VN" sz="3200" dirty="0">
                    <a:solidFill>
                      <a:prstClr val="black"/>
                    </a:solidFill>
                    <a:latin typeface="Cambria" panose="02040503050406030204" pitchFamily="18" charset="0"/>
                    <a:ea typeface="Cambria" panose="02040503050406030204" pitchFamily="18" charset="0"/>
                  </a:rPr>
                  <a:t>	190 + 60 = 250 (</a:t>
                </a:r>
                <a14:m>
                  <m:oMath xmlns:m="http://schemas.openxmlformats.org/officeDocument/2006/math">
                    <m:sSup>
                      <m:sSupPr>
                        <m:ctrlPr>
                          <a:rPr lang="vi-VN" sz="3200" i="1">
                            <a:latin typeface="Cambria Math" panose="02040503050406030204" pitchFamily="18" charset="0"/>
                          </a:rPr>
                        </m:ctrlPr>
                      </m:sSupPr>
                      <m:e>
                        <m:r>
                          <m:rPr>
                            <m:sty m:val="p"/>
                          </m:rPr>
                          <a:rPr lang="vi-VN" sz="3200" i="1">
                            <a:latin typeface="Cambria Math" panose="02040503050406030204" pitchFamily="18" charset="0"/>
                          </a:rPr>
                          <m:t>d</m:t>
                        </m:r>
                        <m:r>
                          <m:rPr>
                            <m:sty m:val="p"/>
                          </m:rPr>
                          <a:rPr lang="vi-VN" sz="3200">
                            <a:latin typeface="Cambria Math" panose="02040503050406030204" pitchFamily="18" charset="0"/>
                          </a:rPr>
                          <m:t>m</m:t>
                        </m:r>
                      </m:e>
                      <m:sup>
                        <m:r>
                          <a:rPr lang="vi-VN" sz="3200">
                            <a:latin typeface="Cambria Math" panose="02040503050406030204" pitchFamily="18" charset="0"/>
                          </a:rPr>
                          <m:t>2</m:t>
                        </m:r>
                      </m:sup>
                    </m:sSup>
                  </m:oMath>
                </a14:m>
                <a:r>
                  <a:rPr lang="vi-VN" sz="3200" dirty="0">
                    <a:solidFill>
                      <a:prstClr val="black"/>
                    </a:solidFill>
                    <a:latin typeface="Cambria" panose="02040503050406030204" pitchFamily="18" charset="0"/>
                    <a:ea typeface="Cambria" panose="02040503050406030204" pitchFamily="18" charset="0"/>
                  </a:rPr>
                  <a:t>)</a:t>
                </a:r>
              </a:p>
              <a:p>
                <a:pPr lvl="0" algn="just"/>
                <a:r>
                  <a:rPr lang="vi-VN" sz="3200" dirty="0">
                    <a:solidFill>
                      <a:prstClr val="black"/>
                    </a:solidFill>
                    <a:latin typeface="Cambria" panose="02040503050406030204" pitchFamily="18" charset="0"/>
                    <a:ea typeface="Cambria" panose="02040503050406030204" pitchFamily="18" charset="0"/>
                  </a:rPr>
                  <a:t>			Đáp số: 250 </a:t>
                </a:r>
                <a14:m>
                  <m:oMath xmlns:m="http://schemas.openxmlformats.org/officeDocument/2006/math">
                    <m:sSup>
                      <m:sSupPr>
                        <m:ctrlPr>
                          <a:rPr lang="vi-VN" sz="3200" i="1">
                            <a:latin typeface="Cambria Math" panose="02040503050406030204" pitchFamily="18" charset="0"/>
                          </a:rPr>
                        </m:ctrlPr>
                      </m:sSupPr>
                      <m:e>
                        <m:r>
                          <m:rPr>
                            <m:sty m:val="p"/>
                          </m:rPr>
                          <a:rPr lang="vi-VN" sz="3200" i="1">
                            <a:latin typeface="Cambria Math" panose="02040503050406030204" pitchFamily="18" charset="0"/>
                          </a:rPr>
                          <m:t>d</m:t>
                        </m:r>
                        <m:r>
                          <m:rPr>
                            <m:sty m:val="p"/>
                          </m:rPr>
                          <a:rPr lang="vi-VN" sz="3200">
                            <a:latin typeface="Cambria Math" panose="02040503050406030204" pitchFamily="18" charset="0"/>
                          </a:rPr>
                          <m:t>m</m:t>
                        </m:r>
                      </m:e>
                      <m:sup>
                        <m:r>
                          <a:rPr lang="vi-VN" sz="3200">
                            <a:latin typeface="Cambria Math" panose="02040503050406030204" pitchFamily="18" charset="0"/>
                          </a:rPr>
                          <m:t>2</m:t>
                        </m:r>
                      </m:sup>
                    </m:sSup>
                  </m:oMath>
                </a14:m>
                <a:endParaRPr lang="vi-VN" sz="3200" dirty="0">
                  <a:solidFill>
                    <a:prstClr val="black"/>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95E8FA04-CF85-EDB5-B06E-1A47BB680DCE}"/>
                  </a:ext>
                </a:extLst>
              </p:cNvPr>
              <p:cNvSpPr txBox="1">
                <a:spLocks noRot="1" noChangeAspect="1" noMove="1" noResize="1" noEditPoints="1" noAdjustHandles="1" noChangeArrowheads="1" noChangeShapeType="1" noTextEdit="1"/>
              </p:cNvSpPr>
              <p:nvPr/>
            </p:nvSpPr>
            <p:spPr>
              <a:xfrm>
                <a:off x="595083" y="1893983"/>
                <a:ext cx="8050407" cy="3539430"/>
              </a:xfrm>
              <a:prstGeom prst="rect">
                <a:avLst/>
              </a:prstGeom>
              <a:blipFill>
                <a:blip r:embed="rId6"/>
                <a:stretch>
                  <a:fillRect l="-1970" t="-2241" b="-4828"/>
                </a:stretch>
              </a:blipFill>
            </p:spPr>
            <p:txBody>
              <a:bodyPr/>
              <a:lstStyle/>
              <a:p>
                <a:r>
                  <a:rPr lang="en-SG">
                    <a:noFill/>
                  </a:rPr>
                  <a:t> </a:t>
                </a:r>
              </a:p>
            </p:txBody>
          </p:sp>
        </mc:Fallback>
      </mc:AlternateContent>
      <p:pic>
        <p:nvPicPr>
          <p:cNvPr id="13" name="Picture 12" descr="A diagram of a fish tank&#10;&#10;Description automatically generated">
            <a:extLst>
              <a:ext uri="{FF2B5EF4-FFF2-40B4-BE49-F238E27FC236}">
                <a16:creationId xmlns:a16="http://schemas.microsoft.com/office/drawing/2014/main" id="{709F29F4-16A5-DFA0-F173-2FA8FA521E52}"/>
              </a:ext>
            </a:extLst>
          </p:cNvPr>
          <p:cNvPicPr>
            <a:picLocks noChangeAspect="1"/>
          </p:cNvPicPr>
          <p:nvPr/>
        </p:nvPicPr>
        <p:blipFill>
          <a:blip r:embed="rId7">
            <a:extLst>
              <a:ext uri="{28A0092B-C50C-407E-A947-70E740481C1C}">
                <a14:useLocalDpi xmlns:a14="http://schemas.microsoft.com/office/drawing/2010/main" val="0"/>
              </a:ext>
            </a:extLst>
          </a:blip>
          <a:srcRect l="54602" t="3898"/>
          <a:stretch/>
        </p:blipFill>
        <p:spPr>
          <a:xfrm>
            <a:off x="7772151" y="1540420"/>
            <a:ext cx="3835399" cy="2325629"/>
          </a:xfrm>
          <a:prstGeom prst="rect">
            <a:avLst/>
          </a:prstGeom>
        </p:spPr>
      </p:pic>
      <p:pic>
        <p:nvPicPr>
          <p:cNvPr id="11" name="Graphic 10" descr="Work from home house with solid fill">
            <a:hlinkClick r:id="rId8" action="ppaction://hlinksldjump"/>
            <a:extLst>
              <a:ext uri="{FF2B5EF4-FFF2-40B4-BE49-F238E27FC236}">
                <a16:creationId xmlns:a16="http://schemas.microsoft.com/office/drawing/2014/main" id="{05F19CAA-8B12-606E-6685-7DE832C295E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5444359"/>
            <a:ext cx="1459084" cy="1459084"/>
          </a:xfrm>
          <a:prstGeom prst="rect">
            <a:avLst/>
          </a:prstGeom>
        </p:spPr>
      </p:pic>
    </p:spTree>
    <p:extLst>
      <p:ext uri="{BB962C8B-B14F-4D97-AF65-F5344CB8AC3E}">
        <p14:creationId xmlns:p14="http://schemas.microsoft.com/office/powerpoint/2010/main" val="24081402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endParaRPr lang="en-SG"/>
          </a:p>
        </p:txBody>
      </p:sp>
      <p:grpSp>
        <p:nvGrpSpPr>
          <p:cNvPr id="3" name="Group 3"/>
          <p:cNvGrpSpPr/>
          <p:nvPr/>
        </p:nvGrpSpPr>
        <p:grpSpPr>
          <a:xfrm>
            <a:off x="289854" y="256507"/>
            <a:ext cx="11612291" cy="6344986"/>
            <a:chOff x="0" y="0"/>
            <a:chExt cx="23224582" cy="12689972"/>
          </a:xfrm>
        </p:grpSpPr>
        <p:sp>
          <p:nvSpPr>
            <p:cNvPr id="4" name="Freeform 4"/>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5" name="Freeform 5"/>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grpSp>
          <p:nvGrpSpPr>
            <p:cNvPr id="6" name="Group 6"/>
            <p:cNvGrpSpPr/>
            <p:nvPr/>
          </p:nvGrpSpPr>
          <p:grpSpPr>
            <a:xfrm>
              <a:off x="0" y="0"/>
              <a:ext cx="23224582" cy="12689972"/>
              <a:chOff x="0" y="0"/>
              <a:chExt cx="4587572" cy="2506661"/>
            </a:xfrm>
          </p:grpSpPr>
          <p:sp>
            <p:nvSpPr>
              <p:cNvPr id="7" name="Freeform 7"/>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endParaRPr lang="en-SG"/>
              </a:p>
            </p:txBody>
          </p:sp>
          <p:sp>
            <p:nvSpPr>
              <p:cNvPr id="8" name="TextBox 8"/>
              <p:cNvSpPr txBox="1"/>
              <p:nvPr/>
            </p:nvSpPr>
            <p:spPr>
              <a:xfrm>
                <a:off x="0" y="-38100"/>
                <a:ext cx="4587572" cy="2544761"/>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10" name="Freeform 10"/>
          <p:cNvSpPr/>
          <p:nvPr/>
        </p:nvSpPr>
        <p:spPr>
          <a:xfrm>
            <a:off x="484745" y="362971"/>
            <a:ext cx="819453" cy="1210269"/>
          </a:xfrm>
          <a:custGeom>
            <a:avLst/>
            <a:gdLst/>
            <a:ahLst/>
            <a:cxnLst/>
            <a:rect l="l" t="t" r="r" b="b"/>
            <a:pathLst>
              <a:path w="1229179" h="1815403">
                <a:moveTo>
                  <a:pt x="0" y="0"/>
                </a:moveTo>
                <a:lnTo>
                  <a:pt x="1229179" y="0"/>
                </a:lnTo>
                <a:lnTo>
                  <a:pt x="1229179" y="1815403"/>
                </a:lnTo>
                <a:lnTo>
                  <a:pt x="0" y="1815403"/>
                </a:lnTo>
                <a:lnTo>
                  <a:pt x="0" y="0"/>
                </a:lnTo>
                <a:close/>
              </a:path>
            </a:pathLst>
          </a:custGeom>
          <a:blipFill>
            <a:blip r:embed="rId5"/>
            <a:stretch>
              <a:fillRect/>
            </a:stretch>
          </a:blipFill>
        </p:spPr>
        <p:txBody>
          <a:bodyPr/>
          <a:lstStyle/>
          <a:p>
            <a:endParaRPr lang="en-SG"/>
          </a:p>
        </p:txBody>
      </p:sp>
      <mc:AlternateContent xmlns:mc="http://schemas.openxmlformats.org/markup-compatibility/2006" xmlns:a14="http://schemas.microsoft.com/office/drawing/2010/main">
        <mc:Choice Requires="a14">
          <p:sp>
            <p:nvSpPr>
              <p:cNvPr id="11" name="TextBox 11"/>
              <p:cNvSpPr txBox="1"/>
              <p:nvPr/>
            </p:nvSpPr>
            <p:spPr>
              <a:xfrm>
                <a:off x="1474284" y="1213008"/>
                <a:ext cx="9853317" cy="4308872"/>
              </a:xfrm>
              <a:prstGeom prst="rect">
                <a:avLst/>
              </a:prstGeom>
            </p:spPr>
            <p:txBody>
              <a:bodyPr lIns="0" tIns="0" rIns="0" bIns="0" rtlCol="0" anchor="t">
                <a:spAutoFit/>
              </a:bodyPr>
              <a:lstStyle/>
              <a:p>
                <a:pPr algn="just">
                  <a:spcBef>
                    <a:spcPct val="0"/>
                  </a:spcBef>
                </a:pPr>
                <a:r>
                  <a:rPr lang="vi-VN" sz="4000" dirty="0">
                    <a:solidFill>
                      <a:srgbClr val="000000"/>
                    </a:solidFill>
                    <a:latin typeface="Cambria"/>
                  </a:rPr>
                  <a:t>Diện tích xung quanh của khuôn bánh chưng có dạng hình hộp chữ nhật là:</a:t>
                </a:r>
              </a:p>
              <a:p>
                <a:pPr algn="just">
                  <a:spcBef>
                    <a:spcPct val="0"/>
                  </a:spcBef>
                </a:pPr>
                <a:r>
                  <a:rPr lang="vi-VN" sz="4000" dirty="0">
                    <a:solidFill>
                      <a:srgbClr val="000000"/>
                    </a:solidFill>
                    <a:latin typeface="Cambria"/>
                  </a:rPr>
                  <a:t>	(16,5 + 16,5) x 2 x 4 = 264 (</a:t>
                </a:r>
                <a14:m>
                  <m:oMath xmlns:m="http://schemas.openxmlformats.org/officeDocument/2006/math">
                    <m:sSup>
                      <m:sSupPr>
                        <m:ctrlPr>
                          <a:rPr lang="vi-VN" sz="4000" i="1">
                            <a:latin typeface="Cambria Math" panose="02040503050406030204" pitchFamily="18" charset="0"/>
                          </a:rPr>
                        </m:ctrlPr>
                      </m:sSupPr>
                      <m:e>
                        <m:r>
                          <m:rPr>
                            <m:sty m:val="p"/>
                          </m:rPr>
                          <a:rPr lang="vi-VN" sz="4000" i="1" smtClean="0">
                            <a:latin typeface="Cambria Math" panose="02040503050406030204" pitchFamily="18" charset="0"/>
                          </a:rPr>
                          <m:t>c</m:t>
                        </m:r>
                        <m:r>
                          <m:rPr>
                            <m:sty m:val="p"/>
                          </m:rPr>
                          <a:rPr lang="vi-VN" sz="4000">
                            <a:latin typeface="Cambria Math" panose="02040503050406030204" pitchFamily="18" charset="0"/>
                          </a:rPr>
                          <m:t>m</m:t>
                        </m:r>
                      </m:e>
                      <m:sup>
                        <m:r>
                          <a:rPr lang="vi-VN" sz="4000">
                            <a:latin typeface="Cambria Math" panose="02040503050406030204" pitchFamily="18" charset="0"/>
                          </a:rPr>
                          <m:t>2</m:t>
                        </m:r>
                      </m:sup>
                    </m:sSup>
                  </m:oMath>
                </a14:m>
                <a:r>
                  <a:rPr lang="vi-VN" sz="4000" dirty="0">
                    <a:solidFill>
                      <a:srgbClr val="000000"/>
                    </a:solidFill>
                    <a:latin typeface="Cambria"/>
                  </a:rPr>
                  <a:t>)</a:t>
                </a:r>
              </a:p>
              <a:p>
                <a:pPr algn="just">
                  <a:spcBef>
                    <a:spcPct val="0"/>
                  </a:spcBef>
                </a:pPr>
                <a:r>
                  <a:rPr lang="vi-VN" sz="4000" dirty="0">
                    <a:solidFill>
                      <a:srgbClr val="000000"/>
                    </a:solidFill>
                    <a:latin typeface="Cambria"/>
                  </a:rPr>
                  <a:t>Diện tích thanh gỗ là:</a:t>
                </a:r>
              </a:p>
              <a:p>
                <a:pPr algn="just">
                  <a:spcBef>
                    <a:spcPct val="0"/>
                  </a:spcBef>
                </a:pPr>
                <a:r>
                  <a:rPr lang="vi-VN" sz="4000" dirty="0">
                    <a:solidFill>
                      <a:srgbClr val="000000"/>
                    </a:solidFill>
                    <a:latin typeface="Cambria"/>
                  </a:rPr>
                  <a:t>	55 x 4 = 220 (</a:t>
                </a:r>
                <a14:m>
                  <m:oMath xmlns:m="http://schemas.openxmlformats.org/officeDocument/2006/math">
                    <m:sSup>
                      <m:sSupPr>
                        <m:ctrlPr>
                          <a:rPr lang="vi-VN" sz="4000" i="1">
                            <a:latin typeface="Cambria Math" panose="02040503050406030204" pitchFamily="18" charset="0"/>
                          </a:rPr>
                        </m:ctrlPr>
                      </m:sSupPr>
                      <m:e>
                        <m:r>
                          <m:rPr>
                            <m:sty m:val="p"/>
                          </m:rPr>
                          <a:rPr lang="vi-VN" sz="4000" i="1">
                            <a:latin typeface="Cambria Math" panose="02040503050406030204" pitchFamily="18" charset="0"/>
                          </a:rPr>
                          <m:t>c</m:t>
                        </m:r>
                        <m:r>
                          <m:rPr>
                            <m:sty m:val="p"/>
                          </m:rPr>
                          <a:rPr lang="vi-VN" sz="4000">
                            <a:latin typeface="Cambria Math" panose="02040503050406030204" pitchFamily="18" charset="0"/>
                          </a:rPr>
                          <m:t>m</m:t>
                        </m:r>
                      </m:e>
                      <m:sup>
                        <m:r>
                          <a:rPr lang="vi-VN" sz="4000">
                            <a:latin typeface="Cambria Math" panose="02040503050406030204" pitchFamily="18" charset="0"/>
                          </a:rPr>
                          <m:t>2</m:t>
                        </m:r>
                      </m:sup>
                    </m:sSup>
                  </m:oMath>
                </a14:m>
                <a:r>
                  <a:rPr lang="vi-VN" sz="4000" dirty="0">
                    <a:solidFill>
                      <a:srgbClr val="000000"/>
                    </a:solidFill>
                    <a:latin typeface="Cambria"/>
                  </a:rPr>
                  <a:t>)</a:t>
                </a:r>
              </a:p>
              <a:p>
                <a:pPr algn="just">
                  <a:spcBef>
                    <a:spcPct val="0"/>
                  </a:spcBef>
                </a:pPr>
                <a:r>
                  <a:rPr lang="vi-VN" sz="4000" dirty="0">
                    <a:solidFill>
                      <a:srgbClr val="000000"/>
                    </a:solidFill>
                    <a:latin typeface="Cambria"/>
                  </a:rPr>
                  <a:t>Vì 220 </a:t>
                </a:r>
                <a14:m>
                  <m:oMath xmlns:m="http://schemas.openxmlformats.org/officeDocument/2006/math">
                    <m:sSup>
                      <m:sSupPr>
                        <m:ctrlPr>
                          <a:rPr lang="vi-VN" sz="4000" i="1">
                            <a:latin typeface="Cambria Math" panose="02040503050406030204" pitchFamily="18" charset="0"/>
                          </a:rPr>
                        </m:ctrlPr>
                      </m:sSupPr>
                      <m:e>
                        <m:r>
                          <m:rPr>
                            <m:sty m:val="p"/>
                          </m:rPr>
                          <a:rPr lang="vi-VN" sz="4000" i="1">
                            <a:latin typeface="Cambria Math" panose="02040503050406030204" pitchFamily="18" charset="0"/>
                          </a:rPr>
                          <m:t>c</m:t>
                        </m:r>
                        <m:r>
                          <m:rPr>
                            <m:sty m:val="p"/>
                          </m:rPr>
                          <a:rPr lang="vi-VN" sz="4000">
                            <a:latin typeface="Cambria Math" panose="02040503050406030204" pitchFamily="18" charset="0"/>
                          </a:rPr>
                          <m:t>m</m:t>
                        </m:r>
                      </m:e>
                      <m:sup>
                        <m:r>
                          <a:rPr lang="vi-VN" sz="4000">
                            <a:latin typeface="Cambria Math" panose="02040503050406030204" pitchFamily="18" charset="0"/>
                          </a:rPr>
                          <m:t>2</m:t>
                        </m:r>
                      </m:sup>
                    </m:sSup>
                  </m:oMath>
                </a14:m>
                <a:r>
                  <a:rPr lang="vi-VN" sz="4000" dirty="0">
                    <a:solidFill>
                      <a:srgbClr val="000000"/>
                    </a:solidFill>
                    <a:latin typeface="Cambria"/>
                  </a:rPr>
                  <a:t> &lt; 264 </a:t>
                </a:r>
                <a14:m>
                  <m:oMath xmlns:m="http://schemas.openxmlformats.org/officeDocument/2006/math">
                    <m:sSup>
                      <m:sSupPr>
                        <m:ctrlPr>
                          <a:rPr lang="vi-VN" sz="4000" i="1">
                            <a:latin typeface="Cambria Math" panose="02040503050406030204" pitchFamily="18" charset="0"/>
                          </a:rPr>
                        </m:ctrlPr>
                      </m:sSupPr>
                      <m:e>
                        <m:r>
                          <m:rPr>
                            <m:sty m:val="p"/>
                          </m:rPr>
                          <a:rPr lang="vi-VN" sz="4000" i="1">
                            <a:latin typeface="Cambria Math" panose="02040503050406030204" pitchFamily="18" charset="0"/>
                          </a:rPr>
                          <m:t>c</m:t>
                        </m:r>
                        <m:r>
                          <m:rPr>
                            <m:sty m:val="p"/>
                          </m:rPr>
                          <a:rPr lang="vi-VN" sz="4000">
                            <a:latin typeface="Cambria Math" panose="02040503050406030204" pitchFamily="18" charset="0"/>
                          </a:rPr>
                          <m:t>m</m:t>
                        </m:r>
                      </m:e>
                      <m:sup>
                        <m:r>
                          <a:rPr lang="vi-VN" sz="4000">
                            <a:latin typeface="Cambria Math" panose="02040503050406030204" pitchFamily="18" charset="0"/>
                          </a:rPr>
                          <m:t>2</m:t>
                        </m:r>
                      </m:sup>
                    </m:sSup>
                  </m:oMath>
                </a14:m>
                <a:r>
                  <a:rPr lang="vi-VN" sz="4000" dirty="0">
                    <a:solidFill>
                      <a:srgbClr val="000000"/>
                    </a:solidFill>
                    <a:latin typeface="Cambria"/>
                  </a:rPr>
                  <a:t> nên thanh gỗ không thể làm được khuôn bánh chưng.</a:t>
                </a:r>
              </a:p>
            </p:txBody>
          </p:sp>
        </mc:Choice>
        <mc:Fallback xmlns="">
          <p:sp>
            <p:nvSpPr>
              <p:cNvPr id="11" name="TextBox 11"/>
              <p:cNvSpPr txBox="1">
                <a:spLocks noRot="1" noChangeAspect="1" noMove="1" noResize="1" noEditPoints="1" noAdjustHandles="1" noChangeArrowheads="1" noChangeShapeType="1" noTextEdit="1"/>
              </p:cNvSpPr>
              <p:nvPr/>
            </p:nvSpPr>
            <p:spPr>
              <a:xfrm>
                <a:off x="1474284" y="1213008"/>
                <a:ext cx="9853317" cy="4308872"/>
              </a:xfrm>
              <a:prstGeom prst="rect">
                <a:avLst/>
              </a:prstGeom>
              <a:blipFill>
                <a:blip r:embed="rId6"/>
                <a:stretch>
                  <a:fillRect l="-3156" t="-3678" r="-4270" b="-6082"/>
                </a:stretch>
              </a:blipFill>
            </p:spPr>
            <p:txBody>
              <a:bodyPr/>
              <a:lstStyle/>
              <a:p>
                <a:r>
                  <a:rPr lang="en-SG">
                    <a:noFill/>
                  </a:rPr>
                  <a:t> </a:t>
                </a:r>
              </a:p>
            </p:txBody>
          </p:sp>
        </mc:Fallback>
      </mc:AlternateContent>
      <p:sp>
        <p:nvSpPr>
          <p:cNvPr id="13" name="TextBox 12">
            <a:extLst>
              <a:ext uri="{FF2B5EF4-FFF2-40B4-BE49-F238E27FC236}">
                <a16:creationId xmlns:a16="http://schemas.microsoft.com/office/drawing/2014/main" id="{323C1B7C-B502-B2AE-B884-C4265AACFC1D}"/>
              </a:ext>
            </a:extLst>
          </p:cNvPr>
          <p:cNvSpPr txBox="1"/>
          <p:nvPr/>
        </p:nvSpPr>
        <p:spPr>
          <a:xfrm>
            <a:off x="3989605" y="505122"/>
            <a:ext cx="2616200" cy="707886"/>
          </a:xfrm>
          <a:prstGeom prst="rect">
            <a:avLst/>
          </a:prstGeom>
          <a:noFill/>
        </p:spPr>
        <p:txBody>
          <a:bodyPr wrap="square" rtlCol="0">
            <a:spAutoFit/>
          </a:bodyPr>
          <a:lstStyle/>
          <a:p>
            <a:r>
              <a:rPr lang="vi-VN" sz="4000" b="1" u="sng" dirty="0">
                <a:solidFill>
                  <a:srgbClr val="C00000"/>
                </a:solidFill>
                <a:latin typeface="Cambria" panose="02040503050406030204" pitchFamily="18" charset="0"/>
                <a:ea typeface="Cambria" panose="02040503050406030204" pitchFamily="18" charset="0"/>
              </a:rPr>
              <a:t>Bài giải</a:t>
            </a:r>
            <a:endParaRPr lang="en-SG" sz="4000" b="1" u="sng" dirty="0">
              <a:solidFill>
                <a:srgbClr val="C00000"/>
              </a:solidFill>
              <a:latin typeface="Cambria" panose="02040503050406030204" pitchFamily="18" charset="0"/>
              <a:ea typeface="Cambria" panose="02040503050406030204" pitchFamily="18" charset="0"/>
            </a:endParaRPr>
          </a:p>
        </p:txBody>
      </p:sp>
      <p:pic>
        <p:nvPicPr>
          <p:cNvPr id="9" name="Graphic 8" descr="Work from home house with solid fill">
            <a:hlinkClick r:id="rId7" action="ppaction://hlinksldjump"/>
            <a:extLst>
              <a:ext uri="{FF2B5EF4-FFF2-40B4-BE49-F238E27FC236}">
                <a16:creationId xmlns:a16="http://schemas.microsoft.com/office/drawing/2014/main" id="{673DB900-AC3E-2913-6F65-BF4F05F286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0" y="5444359"/>
            <a:ext cx="1459084" cy="1459084"/>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F59FA-ED49-8B9D-A42C-7FABA203807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2DD698-3B3A-B6A1-0FB3-4876EC276292}"/>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a:extLst>
              <a:ext uri="{FF2B5EF4-FFF2-40B4-BE49-F238E27FC236}">
                <a16:creationId xmlns:a16="http://schemas.microsoft.com/office/drawing/2014/main" id="{600B8CDB-E289-9E3E-EF6F-01E21221A3D7}"/>
              </a:ext>
            </a:extLst>
          </p:cNvPr>
          <p:cNvGrpSpPr/>
          <p:nvPr/>
        </p:nvGrpSpPr>
        <p:grpSpPr>
          <a:xfrm>
            <a:off x="239507" y="215238"/>
            <a:ext cx="11612291" cy="6344986"/>
            <a:chOff x="0" y="0"/>
            <a:chExt cx="23224582" cy="12689972"/>
          </a:xfrm>
        </p:grpSpPr>
        <p:sp>
          <p:nvSpPr>
            <p:cNvPr id="4" name="Freeform 4">
              <a:extLst>
                <a:ext uri="{FF2B5EF4-FFF2-40B4-BE49-F238E27FC236}">
                  <a16:creationId xmlns:a16="http://schemas.microsoft.com/office/drawing/2014/main" id="{08B0B100-4785-A6A7-9B9D-BCFC7F127CA6}"/>
                </a:ext>
              </a:extLst>
            </p:cNvPr>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a:extLst>
                <a:ext uri="{FF2B5EF4-FFF2-40B4-BE49-F238E27FC236}">
                  <a16:creationId xmlns:a16="http://schemas.microsoft.com/office/drawing/2014/main" id="{165B72A5-CE56-806E-F8C1-A61E0F11E369}"/>
                </a:ext>
              </a:extLst>
            </p:cNvPr>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6">
              <a:extLst>
                <a:ext uri="{FF2B5EF4-FFF2-40B4-BE49-F238E27FC236}">
                  <a16:creationId xmlns:a16="http://schemas.microsoft.com/office/drawing/2014/main" id="{E9D1E19B-1FC4-D4E1-BD67-D365508E7DA9}"/>
                </a:ext>
              </a:extLst>
            </p:cNvPr>
            <p:cNvGrpSpPr/>
            <p:nvPr/>
          </p:nvGrpSpPr>
          <p:grpSpPr>
            <a:xfrm>
              <a:off x="0" y="0"/>
              <a:ext cx="23224582" cy="12689972"/>
              <a:chOff x="0" y="0"/>
              <a:chExt cx="4587572" cy="2506661"/>
            </a:xfrm>
          </p:grpSpPr>
          <p:sp>
            <p:nvSpPr>
              <p:cNvPr id="7" name="Freeform 7">
                <a:extLst>
                  <a:ext uri="{FF2B5EF4-FFF2-40B4-BE49-F238E27FC236}">
                    <a16:creationId xmlns:a16="http://schemas.microsoft.com/office/drawing/2014/main" id="{1BCB487E-3FD1-AE54-68E5-942544C61B55}"/>
                  </a:ext>
                </a:extLst>
              </p:cNvPr>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a:extLst>
                  <a:ext uri="{FF2B5EF4-FFF2-40B4-BE49-F238E27FC236}">
                    <a16:creationId xmlns:a16="http://schemas.microsoft.com/office/drawing/2014/main" id="{15E02366-2E3A-BE2C-35B8-9C110C4B3A6B}"/>
                  </a:ext>
                </a:extLst>
              </p:cNvPr>
              <p:cNvSpPr txBox="1"/>
              <p:nvPr/>
            </p:nvSpPr>
            <p:spPr>
              <a:xfrm>
                <a:off x="0" y="-38100"/>
                <a:ext cx="4587572" cy="2544761"/>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0" name="Freeform 10">
            <a:extLst>
              <a:ext uri="{FF2B5EF4-FFF2-40B4-BE49-F238E27FC236}">
                <a16:creationId xmlns:a16="http://schemas.microsoft.com/office/drawing/2014/main" id="{9B17B8E5-C201-C57E-8D1B-17581D467455}"/>
              </a:ext>
            </a:extLst>
          </p:cNvPr>
          <p:cNvSpPr/>
          <p:nvPr/>
        </p:nvSpPr>
        <p:spPr>
          <a:xfrm>
            <a:off x="241385" y="264096"/>
            <a:ext cx="1105035" cy="983021"/>
          </a:xfrm>
          <a:custGeom>
            <a:avLst/>
            <a:gdLst/>
            <a:ahLst/>
            <a:cxnLst/>
            <a:rect l="l" t="t" r="r" b="b"/>
            <a:pathLst>
              <a:path w="1657553" h="1474532">
                <a:moveTo>
                  <a:pt x="0" y="0"/>
                </a:moveTo>
                <a:lnTo>
                  <a:pt x="1657553" y="0"/>
                </a:lnTo>
                <a:lnTo>
                  <a:pt x="1657553" y="1474532"/>
                </a:lnTo>
                <a:lnTo>
                  <a:pt x="0" y="147453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1">
            <a:extLst>
              <a:ext uri="{FF2B5EF4-FFF2-40B4-BE49-F238E27FC236}">
                <a16:creationId xmlns:a16="http://schemas.microsoft.com/office/drawing/2014/main" id="{E0302EF9-CD02-FF66-17BF-FAB4FA55EAC5}"/>
              </a:ext>
            </a:extLst>
          </p:cNvPr>
          <p:cNvGrpSpPr/>
          <p:nvPr/>
        </p:nvGrpSpPr>
        <p:grpSpPr>
          <a:xfrm>
            <a:off x="340202" y="1410042"/>
            <a:ext cx="10772298" cy="4762159"/>
            <a:chOff x="-857664" y="-1744010"/>
            <a:chExt cx="21544597" cy="9524316"/>
          </a:xfrm>
        </p:grpSpPr>
        <p:grpSp>
          <p:nvGrpSpPr>
            <p:cNvPr id="12" name="Group 12">
              <a:extLst>
                <a:ext uri="{FF2B5EF4-FFF2-40B4-BE49-F238E27FC236}">
                  <a16:creationId xmlns:a16="http://schemas.microsoft.com/office/drawing/2014/main" id="{CED58014-274B-E149-FA18-159C13676B52}"/>
                </a:ext>
              </a:extLst>
            </p:cNvPr>
            <p:cNvGrpSpPr/>
            <p:nvPr/>
          </p:nvGrpSpPr>
          <p:grpSpPr>
            <a:xfrm>
              <a:off x="-857664" y="-1744010"/>
              <a:ext cx="20528597" cy="9524316"/>
              <a:chOff x="-169415" y="-344496"/>
              <a:chExt cx="4055031" cy="1881347"/>
            </a:xfrm>
          </p:grpSpPr>
          <p:sp>
            <p:nvSpPr>
              <p:cNvPr id="13" name="Freeform 13">
                <a:extLst>
                  <a:ext uri="{FF2B5EF4-FFF2-40B4-BE49-F238E27FC236}">
                    <a16:creationId xmlns:a16="http://schemas.microsoft.com/office/drawing/2014/main" id="{D6EE9B53-A400-D3A3-24B3-79794902C699}"/>
                  </a:ext>
                </a:extLst>
              </p:cNvPr>
              <p:cNvSpPr/>
              <p:nvPr/>
            </p:nvSpPr>
            <p:spPr>
              <a:xfrm>
                <a:off x="-169415" y="-344496"/>
                <a:ext cx="4055031" cy="1881347"/>
              </a:xfrm>
              <a:custGeom>
                <a:avLst/>
                <a:gdLst/>
                <a:ahLst/>
                <a:cxnLst/>
                <a:rect l="l" t="t" r="r" b="b"/>
                <a:pathLst>
                  <a:path w="3805150" h="1333028">
                    <a:moveTo>
                      <a:pt x="27329" y="0"/>
                    </a:moveTo>
                    <a:lnTo>
                      <a:pt x="3777821" y="0"/>
                    </a:lnTo>
                    <a:cubicBezTo>
                      <a:pt x="3792914" y="0"/>
                      <a:pt x="3805150" y="12236"/>
                      <a:pt x="3805150" y="27329"/>
                    </a:cubicBezTo>
                    <a:lnTo>
                      <a:pt x="3805150" y="1305699"/>
                    </a:lnTo>
                    <a:cubicBezTo>
                      <a:pt x="3805150" y="1320792"/>
                      <a:pt x="3792914" y="1333028"/>
                      <a:pt x="3777821" y="1333028"/>
                    </a:cubicBezTo>
                    <a:lnTo>
                      <a:pt x="27329" y="1333028"/>
                    </a:lnTo>
                    <a:cubicBezTo>
                      <a:pt x="12236" y="1333028"/>
                      <a:pt x="0" y="1320792"/>
                      <a:pt x="0" y="1305699"/>
                    </a:cubicBezTo>
                    <a:lnTo>
                      <a:pt x="0" y="27329"/>
                    </a:lnTo>
                    <a:cubicBezTo>
                      <a:pt x="0" y="12236"/>
                      <a:pt x="12236" y="0"/>
                      <a:pt x="27329" y="0"/>
                    </a:cubicBezTo>
                    <a:close/>
                  </a:path>
                </a:pathLst>
              </a:custGeom>
              <a:solidFill>
                <a:srgbClr val="FCDF8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4">
                <a:extLst>
                  <a:ext uri="{FF2B5EF4-FFF2-40B4-BE49-F238E27FC236}">
                    <a16:creationId xmlns:a16="http://schemas.microsoft.com/office/drawing/2014/main" id="{4E9D11A8-AA8B-804E-E904-77E3AC7838B0}"/>
                  </a:ext>
                </a:extLst>
              </p:cNvPr>
              <p:cNvSpPr txBox="1"/>
              <p:nvPr/>
            </p:nvSpPr>
            <p:spPr>
              <a:xfrm>
                <a:off x="0" y="-38100"/>
                <a:ext cx="3805149" cy="1371128"/>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15" name="TextBox 15">
                  <a:extLst>
                    <a:ext uri="{FF2B5EF4-FFF2-40B4-BE49-F238E27FC236}">
                      <a16:creationId xmlns:a16="http://schemas.microsoft.com/office/drawing/2014/main" id="{30C83DA4-6E2B-5D9F-D94C-BF9BF52C31F6}"/>
                    </a:ext>
                  </a:extLst>
                </p:cNvPr>
                <p:cNvSpPr txBox="1"/>
                <p:nvPr/>
              </p:nvSpPr>
              <p:spPr>
                <a:xfrm>
                  <a:off x="-455980" y="-1442050"/>
                  <a:ext cx="21142913" cy="8511689"/>
                </a:xfrm>
                <a:prstGeom prst="rect">
                  <a:avLst/>
                </a:prstGeom>
              </p:spPr>
              <p:txBody>
                <a:bodyPr wrap="square" lIns="0" tIns="0" rIns="0" bIns="0" rtlCol="0" anchor="t">
                  <a:spAutoFit/>
                </a:bodyPr>
                <a:lstStyle/>
                <a:p>
                  <a:pPr marL="0" marR="0" lvl="0" indent="0" algn="just" defTabSz="914400" rtl="0" eaLnBrk="1" fontAlgn="auto" latinLnBrk="0" hangingPunct="1">
                    <a:lnSpc>
                      <a:spcPts val="4186"/>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Diện tích xung quanh của hình hộp chữ nhật do bạn Mai xếp là:</a:t>
                  </a:r>
                </a:p>
                <a:p>
                  <a:pPr marL="0" marR="0" lvl="0" indent="0" algn="just" defTabSz="914400" rtl="0" eaLnBrk="1" fontAlgn="auto" latinLnBrk="0" hangingPunct="1">
                    <a:lnSpc>
                      <a:spcPts val="4186"/>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(1 + 1) x 2 x 4 = 16 (</a:t>
                  </a:r>
                  <a14:m>
                    <m:oMath xmlns:m="http://schemas.openxmlformats.org/officeDocument/2006/math">
                      <m:sSup>
                        <m:sSupPr>
                          <m:ctrlPr>
                            <a:rPr lang="vi-VN" sz="2800" i="1" smtClean="0">
                              <a:latin typeface="Cambria Math" panose="02040503050406030204" pitchFamily="18" charset="0"/>
                            </a:rPr>
                          </m:ctrlPr>
                        </m:sSupPr>
                        <m:e>
                          <m:r>
                            <m:rPr>
                              <m:sty m:val="p"/>
                            </m:rPr>
                            <a:rPr lang="vi-VN" sz="2800" i="1">
                              <a:latin typeface="Cambria Math" panose="02040503050406030204" pitchFamily="18" charset="0"/>
                            </a:rPr>
                            <m:t>d</m:t>
                          </m:r>
                          <m:r>
                            <m:rPr>
                              <m:sty m:val="p"/>
                            </m:rPr>
                            <a:rPr lang="vi-VN" sz="2800">
                              <a:latin typeface="Cambria Math" panose="02040503050406030204" pitchFamily="18" charset="0"/>
                            </a:rPr>
                            <m:t>m</m:t>
                          </m:r>
                        </m:e>
                        <m:sup>
                          <m:r>
                            <a:rPr lang="vi-VN" sz="2800">
                              <a:latin typeface="Cambria Math" panose="02040503050406030204" pitchFamily="18" charset="0"/>
                            </a:rPr>
                            <m:t>2</m:t>
                          </m:r>
                        </m:sup>
                      </m:sSup>
                    </m:oMath>
                  </a14:m>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ts val="4186"/>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Diện tích xung quanh của hình hộp chữ nhật do bạn Việt xếp là:</a:t>
                  </a:r>
                </a:p>
                <a:p>
                  <a:pPr marL="0" marR="0" lvl="0" indent="0" algn="just" defTabSz="914400" rtl="0" eaLnBrk="1" fontAlgn="auto" latinLnBrk="0" hangingPunct="1">
                    <a:lnSpc>
                      <a:spcPts val="4186"/>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(4 + 1) x 2 x 1 = 10 (</a:t>
                  </a:r>
                  <a14:m>
                    <m:oMath xmlns:m="http://schemas.openxmlformats.org/officeDocument/2006/math">
                      <m:sSup>
                        <m:sSupPr>
                          <m:ctrlPr>
                            <a:rPr lang="vi-VN" sz="2800" i="1" smtClean="0">
                              <a:latin typeface="Cambria Math" panose="02040503050406030204" pitchFamily="18" charset="0"/>
                            </a:rPr>
                          </m:ctrlPr>
                        </m:sSupPr>
                        <m:e>
                          <m:r>
                            <m:rPr>
                              <m:sty m:val="p"/>
                            </m:rPr>
                            <a:rPr lang="vi-VN" sz="2800" i="1">
                              <a:latin typeface="Cambria Math" panose="02040503050406030204" pitchFamily="18" charset="0"/>
                            </a:rPr>
                            <m:t>d</m:t>
                          </m:r>
                          <m:r>
                            <m:rPr>
                              <m:sty m:val="p"/>
                            </m:rPr>
                            <a:rPr lang="vi-VN" sz="2800">
                              <a:latin typeface="Cambria Math" panose="02040503050406030204" pitchFamily="18" charset="0"/>
                            </a:rPr>
                            <m:t>m</m:t>
                          </m:r>
                        </m:e>
                        <m:sup>
                          <m:r>
                            <a:rPr lang="vi-VN" sz="2800">
                              <a:latin typeface="Cambria Math" panose="02040503050406030204" pitchFamily="18" charset="0"/>
                            </a:rPr>
                            <m:t>2</m:t>
                          </m:r>
                        </m:sup>
                      </m:sSup>
                    </m:oMath>
                  </a14:m>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ts val="4186"/>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Diện tích xung quanh của hình hộp chữ nhật do bạn Nam xếp là:</a:t>
                  </a:r>
                </a:p>
                <a:p>
                  <a:pPr marL="0" marR="0" lvl="0" indent="0" algn="just" defTabSz="914400" rtl="0" eaLnBrk="1" fontAlgn="auto" latinLnBrk="0" hangingPunct="1">
                    <a:lnSpc>
                      <a:spcPts val="4186"/>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+ 2) x 2 x 1 = 8 (</a:t>
                  </a:r>
                  <a14:m>
                    <m:oMath xmlns:m="http://schemas.openxmlformats.org/officeDocument/2006/math">
                      <m:sSup>
                        <m:sSupPr>
                          <m:ctrlPr>
                            <a:rPr lang="vi-VN" sz="2800" i="1" smtClean="0">
                              <a:latin typeface="Cambria Math" panose="02040503050406030204" pitchFamily="18" charset="0"/>
                            </a:rPr>
                          </m:ctrlPr>
                        </m:sSupPr>
                        <m:e>
                          <m:r>
                            <m:rPr>
                              <m:sty m:val="p"/>
                            </m:rPr>
                            <a:rPr lang="vi-VN" sz="2800" i="1">
                              <a:latin typeface="Cambria Math" panose="02040503050406030204" pitchFamily="18" charset="0"/>
                            </a:rPr>
                            <m:t>d</m:t>
                          </m:r>
                          <m:r>
                            <m:rPr>
                              <m:sty m:val="p"/>
                            </m:rPr>
                            <a:rPr lang="vi-VN" sz="2800">
                              <a:latin typeface="Cambria Math" panose="02040503050406030204" pitchFamily="18" charset="0"/>
                            </a:rPr>
                            <m:t>m</m:t>
                          </m:r>
                        </m:e>
                        <m:sup>
                          <m:r>
                            <a:rPr lang="vi-VN" sz="2800">
                              <a:latin typeface="Cambria Math" panose="02040503050406030204" pitchFamily="18" charset="0"/>
                            </a:rPr>
                            <m:t>2</m:t>
                          </m:r>
                        </m:sup>
                      </m:sSup>
                    </m:oMath>
                  </a14:m>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lvl="0" algn="just">
                    <a:lnSpc>
                      <a:spcPts val="4186"/>
                    </a:lnSpc>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Vì 8 </a:t>
                  </a:r>
                  <a14:m>
                    <m:oMath xmlns:m="http://schemas.openxmlformats.org/officeDocument/2006/math">
                      <m:sSup>
                        <m:sSupPr>
                          <m:ctrlPr>
                            <a:rPr lang="vi-VN" sz="2800" b="1" i="1" smtClean="0">
                              <a:solidFill>
                                <a:srgbClr val="C00000"/>
                              </a:solidFill>
                              <a:latin typeface="Cambria Math" panose="02040503050406030204" pitchFamily="18" charset="0"/>
                            </a:rPr>
                          </m:ctrlPr>
                        </m:sSupPr>
                        <m:e>
                          <m:r>
                            <a:rPr lang="vi-VN" sz="2800" b="1" i="1">
                              <a:solidFill>
                                <a:srgbClr val="C00000"/>
                              </a:solidFill>
                              <a:latin typeface="Cambria Math" panose="02040503050406030204" pitchFamily="18" charset="0"/>
                            </a:rPr>
                            <m:t>𝒅𝒎</m:t>
                          </m:r>
                        </m:e>
                        <m:sup>
                          <m:r>
                            <a:rPr lang="vi-VN" sz="2800" b="1" i="1">
                              <a:solidFill>
                                <a:srgbClr val="C00000"/>
                              </a:solidFill>
                              <a:latin typeface="Cambria Math" panose="02040503050406030204" pitchFamily="18" charset="0"/>
                            </a:rPr>
                            <m:t>𝟐</m:t>
                          </m:r>
                        </m:sup>
                      </m:sSup>
                      <m:r>
                        <a:rPr lang="vi-VN" sz="2800" b="1" i="1">
                          <a:solidFill>
                            <a:srgbClr val="C00000"/>
                          </a:solidFill>
                          <a:latin typeface="Cambria Math" panose="02040503050406030204" pitchFamily="18" charset="0"/>
                        </a:rPr>
                        <m:t> </m:t>
                      </m:r>
                    </m:oMath>
                  </a14:m>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&lt; 10 </a:t>
                  </a:r>
                  <a14:m>
                    <m:oMath xmlns:m="http://schemas.openxmlformats.org/officeDocument/2006/math">
                      <m:sSup>
                        <m:sSupPr>
                          <m:ctrlPr>
                            <a:rPr lang="vi-VN" sz="2800" b="1" i="1">
                              <a:solidFill>
                                <a:srgbClr val="C00000"/>
                              </a:solidFill>
                              <a:latin typeface="Cambria Math" panose="02040503050406030204" pitchFamily="18" charset="0"/>
                            </a:rPr>
                          </m:ctrlPr>
                        </m:sSupPr>
                        <m:e>
                          <m:r>
                            <a:rPr lang="vi-VN" sz="2800" b="1" i="1">
                              <a:solidFill>
                                <a:srgbClr val="C00000"/>
                              </a:solidFill>
                              <a:latin typeface="Cambria Math" panose="02040503050406030204" pitchFamily="18" charset="0"/>
                            </a:rPr>
                            <m:t>𝒅𝒎</m:t>
                          </m:r>
                        </m:e>
                        <m:sup>
                          <m:r>
                            <a:rPr lang="vi-VN" sz="2800" b="1" i="1">
                              <a:solidFill>
                                <a:srgbClr val="C00000"/>
                              </a:solidFill>
                              <a:latin typeface="Cambria Math" panose="02040503050406030204" pitchFamily="18" charset="0"/>
                            </a:rPr>
                            <m:t>𝟐</m:t>
                          </m:r>
                        </m:sup>
                      </m:sSup>
                      <m:r>
                        <a:rPr lang="vi-VN" sz="2800" b="1" i="1">
                          <a:solidFill>
                            <a:srgbClr val="C00000"/>
                          </a:solidFill>
                          <a:latin typeface="Cambria Math" panose="02040503050406030204" pitchFamily="18" charset="0"/>
                        </a:rPr>
                        <m:t> </m:t>
                      </m:r>
                    </m:oMath>
                  </a14:m>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&lt; 16 </a:t>
                  </a:r>
                  <a14:m>
                    <m:oMath xmlns:m="http://schemas.openxmlformats.org/officeDocument/2006/math">
                      <m:sSup>
                        <m:sSupPr>
                          <m:ctrlPr>
                            <a:rPr lang="vi-VN" sz="2800" b="1" i="1">
                              <a:solidFill>
                                <a:srgbClr val="C00000"/>
                              </a:solidFill>
                              <a:latin typeface="Cambria Math" panose="02040503050406030204" pitchFamily="18" charset="0"/>
                            </a:rPr>
                          </m:ctrlPr>
                        </m:sSupPr>
                        <m:e>
                          <m:r>
                            <a:rPr lang="vi-VN" sz="2800" b="1" i="1">
                              <a:solidFill>
                                <a:srgbClr val="C00000"/>
                              </a:solidFill>
                              <a:latin typeface="Cambria Math" panose="02040503050406030204" pitchFamily="18" charset="0"/>
                            </a:rPr>
                            <m:t>𝒅𝒎</m:t>
                          </m:r>
                        </m:e>
                        <m:sup>
                          <m:r>
                            <a:rPr lang="vi-VN" sz="2800" b="1" i="1">
                              <a:solidFill>
                                <a:srgbClr val="C00000"/>
                              </a:solidFill>
                              <a:latin typeface="Cambria Math" panose="02040503050406030204" pitchFamily="18" charset="0"/>
                            </a:rPr>
                            <m:t>𝟐</m:t>
                          </m:r>
                        </m:sup>
                      </m:sSup>
                    </m:oMath>
                  </a14:m>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nên hình hộp chữ nhật </a:t>
                  </a:r>
                </a:p>
                <a:p>
                  <a:pPr lvl="0" algn="just">
                    <a:lnSpc>
                      <a:spcPts val="4186"/>
                    </a:lnSpc>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do bạn Mai xếp có diện tích xung quanh lớn nhất.</a:t>
                  </a:r>
                  <a:endPar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mc:Choice>
          <mc:Fallback xmlns="">
            <p:sp>
              <p:nvSpPr>
                <p:cNvPr id="15" name="TextBox 15">
                  <a:extLst>
                    <a:ext uri="{FF2B5EF4-FFF2-40B4-BE49-F238E27FC236}">
                      <a16:creationId xmlns:a16="http://schemas.microsoft.com/office/drawing/2014/main" id="{30C83DA4-6E2B-5D9F-D94C-BF9BF52C31F6}"/>
                    </a:ext>
                  </a:extLst>
                </p:cNvPr>
                <p:cNvSpPr txBox="1">
                  <a:spLocks noRot="1" noChangeAspect="1" noMove="1" noResize="1" noEditPoints="1" noAdjustHandles="1" noChangeArrowheads="1" noChangeShapeType="1" noTextEdit="1"/>
                </p:cNvSpPr>
                <p:nvPr/>
              </p:nvSpPr>
              <p:spPr>
                <a:xfrm>
                  <a:off x="-455980" y="-1442050"/>
                  <a:ext cx="21142913" cy="8511689"/>
                </a:xfrm>
                <a:prstGeom prst="rect">
                  <a:avLst/>
                </a:prstGeom>
                <a:blipFill>
                  <a:blip r:embed="rId6"/>
                  <a:stretch>
                    <a:fillRect l="-2076" t="-1289" b="-4155"/>
                  </a:stretch>
                </a:blipFill>
              </p:spPr>
              <p:txBody>
                <a:bodyPr/>
                <a:lstStyle/>
                <a:p>
                  <a:r>
                    <a:rPr lang="en-SG">
                      <a:noFill/>
                    </a:rPr>
                    <a:t> </a:t>
                  </a:r>
                </a:p>
              </p:txBody>
            </p:sp>
          </mc:Fallback>
        </mc:AlternateContent>
      </p:grpSp>
      <p:sp>
        <p:nvSpPr>
          <p:cNvPr id="16" name="TextBox 16">
            <a:extLst>
              <a:ext uri="{FF2B5EF4-FFF2-40B4-BE49-F238E27FC236}">
                <a16:creationId xmlns:a16="http://schemas.microsoft.com/office/drawing/2014/main" id="{940ADAFC-88B0-3921-30E5-DEF31453B4B3}"/>
              </a:ext>
            </a:extLst>
          </p:cNvPr>
          <p:cNvSpPr txBox="1"/>
          <p:nvPr/>
        </p:nvSpPr>
        <p:spPr>
          <a:xfrm>
            <a:off x="1466174" y="289497"/>
            <a:ext cx="10073646" cy="1001749"/>
          </a:xfrm>
          <a:prstGeom prst="rect">
            <a:avLst/>
          </a:prstGeom>
        </p:spPr>
        <p:txBody>
          <a:bodyPr wrap="square" lIns="0" tIns="0" rIns="0" bIns="0" rtlCol="0" anchor="t">
            <a:spAutoFit/>
          </a:bodyPr>
          <a:lstStyle/>
          <a:p>
            <a:pPr marL="0" marR="0" lvl="0" indent="0" algn="just" defTabSz="914400" rtl="0" eaLnBrk="1" fontAlgn="auto" latinLnBrk="0" hangingPunct="1">
              <a:lnSpc>
                <a:spcPts val="4059"/>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70AD47">
                    <a:lumMod val="50000"/>
                  </a:srgbClr>
                </a:solidFill>
                <a:effectLst/>
                <a:uLnTx/>
                <a:uFillTx/>
                <a:latin typeface="Cambria Bold"/>
                <a:ea typeface="+mn-ea"/>
                <a:cs typeface="+mn-cs"/>
              </a:rPr>
              <a:t>Mỗi bạn Mai, Việt, Nam dùng bốn hình lập phương nhỏ như nhau có độ dài cạnh là 1 dm và xếp được các hình dưới đây.</a:t>
            </a:r>
            <a:endParaRPr kumimoji="0" lang="en-US" sz="2800" b="0" i="0" u="none" strike="noStrike" kern="1200" cap="none" spc="0" normalizeH="0" baseline="0" noProof="0" dirty="0">
              <a:ln>
                <a:noFill/>
              </a:ln>
              <a:solidFill>
                <a:srgbClr val="70AD47">
                  <a:lumMod val="50000"/>
                </a:srgbClr>
              </a:solidFill>
              <a:effectLst/>
              <a:uLnTx/>
              <a:uFillTx/>
              <a:latin typeface="Cambria Bold"/>
              <a:ea typeface="+mn-ea"/>
              <a:cs typeface="+mn-cs"/>
            </a:endParaRPr>
          </a:p>
        </p:txBody>
      </p:sp>
      <p:pic>
        <p:nvPicPr>
          <p:cNvPr id="18" name="Picture 17">
            <a:extLst>
              <a:ext uri="{FF2B5EF4-FFF2-40B4-BE49-F238E27FC236}">
                <a16:creationId xmlns:a16="http://schemas.microsoft.com/office/drawing/2014/main" id="{94BA7F4B-6598-1EF1-3E28-7956F7B36EFB}"/>
              </a:ext>
            </a:extLst>
          </p:cNvPr>
          <p:cNvPicPr>
            <a:picLocks noChangeAspect="1"/>
          </p:cNvPicPr>
          <p:nvPr/>
        </p:nvPicPr>
        <p:blipFill>
          <a:blip r:embed="rId7"/>
          <a:stretch>
            <a:fillRect/>
          </a:stretch>
        </p:blipFill>
        <p:spPr>
          <a:xfrm flipH="1">
            <a:off x="9849026" y="3753599"/>
            <a:ext cx="2103467" cy="2806625"/>
          </a:xfrm>
          <a:prstGeom prst="rect">
            <a:avLst/>
          </a:prstGeom>
        </p:spPr>
      </p:pic>
    </p:spTree>
    <p:extLst>
      <p:ext uri="{BB962C8B-B14F-4D97-AF65-F5344CB8AC3E}">
        <p14:creationId xmlns:p14="http://schemas.microsoft.com/office/powerpoint/2010/main" val="275249244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454DC-1BE0-B51C-EE13-FD89F62A94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AFC06E5-6A5B-E861-1641-DBDF02636A46}"/>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a:extLst>
              <a:ext uri="{FF2B5EF4-FFF2-40B4-BE49-F238E27FC236}">
                <a16:creationId xmlns:a16="http://schemas.microsoft.com/office/drawing/2014/main" id="{81D1C344-E573-5464-3D30-88D1458F1672}"/>
              </a:ext>
            </a:extLst>
          </p:cNvPr>
          <p:cNvSpPr/>
          <p:nvPr/>
        </p:nvSpPr>
        <p:spPr>
          <a:xfrm rot="-1229082">
            <a:off x="9653948" y="4439407"/>
            <a:ext cx="4514144" cy="4382823"/>
          </a:xfrm>
          <a:custGeom>
            <a:avLst/>
            <a:gdLst/>
            <a:ahLst/>
            <a:cxnLst/>
            <a:rect l="l" t="t" r="r" b="b"/>
            <a:pathLst>
              <a:path w="6771216" h="6574235">
                <a:moveTo>
                  <a:pt x="0" y="0"/>
                </a:moveTo>
                <a:lnTo>
                  <a:pt x="6771216" y="0"/>
                </a:lnTo>
                <a:lnTo>
                  <a:pt x="6771216" y="6574235"/>
                </a:lnTo>
                <a:lnTo>
                  <a:pt x="0" y="65742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a:extLst>
              <a:ext uri="{FF2B5EF4-FFF2-40B4-BE49-F238E27FC236}">
                <a16:creationId xmlns:a16="http://schemas.microsoft.com/office/drawing/2014/main" id="{BEDBB53F-7654-9A3C-ED7D-17CBEEAA4159}"/>
              </a:ext>
            </a:extLst>
          </p:cNvPr>
          <p:cNvSpPr/>
          <p:nvPr/>
        </p:nvSpPr>
        <p:spPr>
          <a:xfrm>
            <a:off x="-645030" y="-1550749"/>
            <a:ext cx="3410904" cy="5203584"/>
          </a:xfrm>
          <a:custGeom>
            <a:avLst/>
            <a:gdLst/>
            <a:ahLst/>
            <a:cxnLst/>
            <a:rect l="l" t="t" r="r" b="b"/>
            <a:pathLst>
              <a:path w="5116356" h="7805376">
                <a:moveTo>
                  <a:pt x="0" y="0"/>
                </a:moveTo>
                <a:lnTo>
                  <a:pt x="5116356" y="0"/>
                </a:lnTo>
                <a:lnTo>
                  <a:pt x="5116356" y="7805376"/>
                </a:lnTo>
                <a:lnTo>
                  <a:pt x="0" y="78053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
            <a:extLst>
              <a:ext uri="{FF2B5EF4-FFF2-40B4-BE49-F238E27FC236}">
                <a16:creationId xmlns:a16="http://schemas.microsoft.com/office/drawing/2014/main" id="{86BAFB6C-45AF-45DB-E070-119E682DC69B}"/>
              </a:ext>
            </a:extLst>
          </p:cNvPr>
          <p:cNvSpPr/>
          <p:nvPr/>
        </p:nvSpPr>
        <p:spPr>
          <a:xfrm>
            <a:off x="6907077" y="1203420"/>
            <a:ext cx="550947" cy="793249"/>
          </a:xfrm>
          <a:custGeom>
            <a:avLst/>
            <a:gdLst/>
            <a:ahLst/>
            <a:cxnLst/>
            <a:rect l="l" t="t" r="r" b="b"/>
            <a:pathLst>
              <a:path w="826421" h="1189874">
                <a:moveTo>
                  <a:pt x="0" y="0"/>
                </a:moveTo>
                <a:lnTo>
                  <a:pt x="826421" y="0"/>
                </a:lnTo>
                <a:lnTo>
                  <a:pt x="826421" y="1189873"/>
                </a:lnTo>
                <a:lnTo>
                  <a:pt x="0" y="11898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783C51D1-62FB-BF15-FEE5-EC3C5ADC49B8}"/>
              </a:ext>
            </a:extLst>
          </p:cNvPr>
          <p:cNvSpPr/>
          <p:nvPr/>
        </p:nvSpPr>
        <p:spPr>
          <a:xfrm>
            <a:off x="8034008" y="907071"/>
            <a:ext cx="253678" cy="365243"/>
          </a:xfrm>
          <a:custGeom>
            <a:avLst/>
            <a:gdLst/>
            <a:ahLst/>
            <a:cxnLst/>
            <a:rect l="l" t="t" r="r" b="b"/>
            <a:pathLst>
              <a:path w="380517" h="547864">
                <a:moveTo>
                  <a:pt x="0" y="0"/>
                </a:moveTo>
                <a:lnTo>
                  <a:pt x="380516" y="0"/>
                </a:lnTo>
                <a:lnTo>
                  <a:pt x="380516" y="547864"/>
                </a:lnTo>
                <a:lnTo>
                  <a:pt x="0" y="5478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9">
            <a:extLst>
              <a:ext uri="{FF2B5EF4-FFF2-40B4-BE49-F238E27FC236}">
                <a16:creationId xmlns:a16="http://schemas.microsoft.com/office/drawing/2014/main" id="{789D1E66-CC8A-7D23-3933-8FC7A64029A8}"/>
              </a:ext>
            </a:extLst>
          </p:cNvPr>
          <p:cNvSpPr/>
          <p:nvPr/>
        </p:nvSpPr>
        <p:spPr>
          <a:xfrm>
            <a:off x="8034008" y="5806957"/>
            <a:ext cx="253678" cy="365243"/>
          </a:xfrm>
          <a:custGeom>
            <a:avLst/>
            <a:gdLst/>
            <a:ahLst/>
            <a:cxnLst/>
            <a:rect l="l" t="t" r="r" b="b"/>
            <a:pathLst>
              <a:path w="380517" h="547864">
                <a:moveTo>
                  <a:pt x="0" y="0"/>
                </a:moveTo>
                <a:lnTo>
                  <a:pt x="380516" y="0"/>
                </a:lnTo>
                <a:lnTo>
                  <a:pt x="380516" y="547864"/>
                </a:lnTo>
                <a:lnTo>
                  <a:pt x="0" y="5478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3">
            <a:extLst>
              <a:ext uri="{FF2B5EF4-FFF2-40B4-BE49-F238E27FC236}">
                <a16:creationId xmlns:a16="http://schemas.microsoft.com/office/drawing/2014/main" id="{0312A25A-3F4D-838E-A765-4991B10B3D07}"/>
              </a:ext>
            </a:extLst>
          </p:cNvPr>
          <p:cNvGrpSpPr/>
          <p:nvPr/>
        </p:nvGrpSpPr>
        <p:grpSpPr>
          <a:xfrm>
            <a:off x="-101599" y="-520700"/>
            <a:ext cx="12054092" cy="7198620"/>
            <a:chOff x="0" y="-192881"/>
            <a:chExt cx="23532260" cy="14561735"/>
          </a:xfrm>
        </p:grpSpPr>
        <p:sp>
          <p:nvSpPr>
            <p:cNvPr id="12" name="Freeform 4">
              <a:extLst>
                <a:ext uri="{FF2B5EF4-FFF2-40B4-BE49-F238E27FC236}">
                  <a16:creationId xmlns:a16="http://schemas.microsoft.com/office/drawing/2014/main" id="{38BE8DEB-C097-24E4-E6F6-B58F1E795D4C}"/>
                </a:ext>
              </a:extLst>
            </p:cNvPr>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G"/>
            </a:p>
          </p:txBody>
        </p:sp>
        <p:sp>
          <p:nvSpPr>
            <p:cNvPr id="13" name="Freeform 5">
              <a:extLst>
                <a:ext uri="{FF2B5EF4-FFF2-40B4-BE49-F238E27FC236}">
                  <a16:creationId xmlns:a16="http://schemas.microsoft.com/office/drawing/2014/main" id="{96C2C4EB-36C1-E59B-E04A-A4590003F5CD}"/>
                </a:ext>
              </a:extLst>
            </p:cNvPr>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G"/>
            </a:p>
          </p:txBody>
        </p:sp>
        <p:grpSp>
          <p:nvGrpSpPr>
            <p:cNvPr id="14" name="Group 6">
              <a:extLst>
                <a:ext uri="{FF2B5EF4-FFF2-40B4-BE49-F238E27FC236}">
                  <a16:creationId xmlns:a16="http://schemas.microsoft.com/office/drawing/2014/main" id="{10C1C459-E3EC-363F-E970-4779FFD9BF1E}"/>
                </a:ext>
              </a:extLst>
            </p:cNvPr>
            <p:cNvGrpSpPr/>
            <p:nvPr/>
          </p:nvGrpSpPr>
          <p:grpSpPr>
            <a:xfrm>
              <a:off x="0" y="-192881"/>
              <a:ext cx="23532260" cy="14561735"/>
              <a:chOff x="0" y="-38100"/>
              <a:chExt cx="4648348" cy="2876392"/>
            </a:xfrm>
          </p:grpSpPr>
          <p:sp>
            <p:nvSpPr>
              <p:cNvPr id="15" name="Freeform 7">
                <a:extLst>
                  <a:ext uri="{FF2B5EF4-FFF2-40B4-BE49-F238E27FC236}">
                    <a16:creationId xmlns:a16="http://schemas.microsoft.com/office/drawing/2014/main" id="{E04E2D67-8A3F-4AA6-184B-3262FCBB6332}"/>
                  </a:ext>
                </a:extLst>
              </p:cNvPr>
              <p:cNvSpPr/>
              <p:nvPr/>
            </p:nvSpPr>
            <p:spPr>
              <a:xfrm>
                <a:off x="60776" y="331631"/>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endParaRPr lang="en-SG"/>
              </a:p>
            </p:txBody>
          </p:sp>
          <p:sp>
            <p:nvSpPr>
              <p:cNvPr id="16" name="TextBox 8">
                <a:extLst>
                  <a:ext uri="{FF2B5EF4-FFF2-40B4-BE49-F238E27FC236}">
                    <a16:creationId xmlns:a16="http://schemas.microsoft.com/office/drawing/2014/main" id="{120F3C20-6D93-DE4E-AD2D-58A44F943F72}"/>
                  </a:ext>
                </a:extLst>
              </p:cNvPr>
              <p:cNvSpPr txBox="1"/>
              <p:nvPr/>
            </p:nvSpPr>
            <p:spPr>
              <a:xfrm>
                <a:off x="0" y="-38100"/>
                <a:ext cx="4587572" cy="2544761"/>
              </a:xfrm>
              <a:prstGeom prst="rect">
                <a:avLst/>
              </a:prstGeom>
            </p:spPr>
            <p:txBody>
              <a:bodyPr lIns="33867" tIns="33867" rIns="33867" bIns="33867" rtlCol="0" anchor="ctr"/>
              <a:lstStyle/>
              <a:p>
                <a:pPr algn="ctr">
                  <a:lnSpc>
                    <a:spcPts val="1773"/>
                  </a:lnSpc>
                  <a:spcBef>
                    <a:spcPct val="0"/>
                  </a:spcBef>
                </a:pPr>
                <a:endParaRPr sz="1200"/>
              </a:p>
            </p:txBody>
          </p:sp>
        </p:gr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8CB68A3-F7C5-75C5-9C13-D1B4D819C4EA}"/>
                  </a:ext>
                </a:extLst>
              </p:cNvPr>
              <p:cNvSpPr txBox="1"/>
              <p:nvPr/>
            </p:nvSpPr>
            <p:spPr>
              <a:xfrm>
                <a:off x="56352" y="324875"/>
                <a:ext cx="10095701" cy="6134500"/>
              </a:xfrm>
              <a:prstGeom prst="rect">
                <a:avLst/>
              </a:prstGeom>
              <a:noFill/>
            </p:spPr>
            <p:txBody>
              <a:bodyPr wrap="square">
                <a:spAutoFit/>
              </a:bodyPr>
              <a:lstStyle/>
              <a:p>
                <a:pPr algn="just"/>
                <a:r>
                  <a:rPr lang="en-SG" sz="2800" dirty="0">
                    <a:latin typeface="Cambria" panose="02040503050406030204" pitchFamily="18" charset="0"/>
                    <a:ea typeface="Cambria" panose="02040503050406030204" pitchFamily="18" charset="0"/>
                  </a:rPr>
                  <a:t>b)</a:t>
                </a:r>
                <a:r>
                  <a:rPr lang="en-SG" sz="2800" dirty="0" err="1">
                    <a:latin typeface="Cambria" panose="02040503050406030204" pitchFamily="18" charset="0"/>
                    <a:ea typeface="Cambria" panose="02040503050406030204" pitchFamily="18" charset="0"/>
                  </a:rPr>
                  <a:t>Diện</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tích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hai</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mặt</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đáy</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của</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hình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hộp</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chữ</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nhật</a:t>
                </a:r>
                <a:r>
                  <a:rPr lang="en-SG" sz="2800" dirty="0">
                    <a:latin typeface="Cambria" panose="02040503050406030204" pitchFamily="18" charset="0"/>
                    <a:ea typeface="Cambria" panose="02040503050406030204" pitchFamily="18" charset="0"/>
                  </a:rPr>
                  <a:t> do </a:t>
                </a:r>
                <a:r>
                  <a:rPr lang="en-SG" sz="2800" dirty="0" err="1">
                    <a:latin typeface="Cambria" panose="02040503050406030204" pitchFamily="18" charset="0"/>
                    <a:ea typeface="Cambria" panose="02040503050406030204" pitchFamily="18" charset="0"/>
                  </a:rPr>
                  <a:t>bạn</a:t>
                </a:r>
                <a:r>
                  <a:rPr lang="en-SG" sz="2800" dirty="0">
                    <a:latin typeface="Cambria" panose="02040503050406030204" pitchFamily="18" charset="0"/>
                    <a:ea typeface="Cambria" panose="02040503050406030204" pitchFamily="18" charset="0"/>
                  </a:rPr>
                  <a:t> Mai </a:t>
                </a:r>
                <a:r>
                  <a:rPr lang="en-SG" sz="2800" dirty="0" err="1">
                    <a:latin typeface="Cambria" panose="02040503050406030204" pitchFamily="18" charset="0"/>
                    <a:ea typeface="Cambria" panose="02040503050406030204" pitchFamily="18" charset="0"/>
                  </a:rPr>
                  <a:t>xếp</a:t>
                </a:r>
                <a:r>
                  <a:rPr lang="en-SG" sz="2800" dirty="0">
                    <a:latin typeface="Cambria" panose="02040503050406030204" pitchFamily="18" charset="0"/>
                    <a:ea typeface="Cambria" panose="02040503050406030204" pitchFamily="18" charset="0"/>
                  </a:rPr>
                  <a:t> là:</a:t>
                </a:r>
                <a:endParaRPr lang="vi-VN" sz="2800"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		</a:t>
                </a:r>
                <a:r>
                  <a:rPr lang="en-SG" sz="2800" dirty="0">
                    <a:latin typeface="Cambria" panose="02040503050406030204" pitchFamily="18" charset="0"/>
                    <a:ea typeface="Cambria" panose="02040503050406030204" pitchFamily="18" charset="0"/>
                  </a:rPr>
                  <a:t>1 x 1 x 2 = 2 (</a:t>
                </a:r>
                <a14:m>
                  <m:oMath xmlns:m="http://schemas.openxmlformats.org/officeDocument/2006/math">
                    <m:sSup>
                      <m:sSupPr>
                        <m:ctrlPr>
                          <a:rPr lang="vi-VN" sz="2800" i="1">
                            <a:latin typeface="Cambria Math" panose="02040503050406030204" pitchFamily="18" charset="0"/>
                          </a:rPr>
                        </m:ctrlPr>
                      </m:sSupPr>
                      <m:e>
                        <m:r>
                          <m:rPr>
                            <m:sty m:val="p"/>
                          </m:rPr>
                          <a:rPr lang="vi-VN" sz="2800" i="1">
                            <a:latin typeface="Cambria Math" panose="02040503050406030204" pitchFamily="18" charset="0"/>
                          </a:rPr>
                          <m:t>d</m:t>
                        </m:r>
                        <m:r>
                          <m:rPr>
                            <m:sty m:val="p"/>
                          </m:rPr>
                          <a:rPr lang="vi-VN" sz="2800">
                            <a:latin typeface="Cambria Math" panose="02040503050406030204" pitchFamily="18" charset="0"/>
                          </a:rPr>
                          <m:t>m</m:t>
                        </m:r>
                      </m:e>
                      <m:sup>
                        <m:r>
                          <a:rPr lang="vi-VN" sz="2800">
                            <a:latin typeface="Cambria Math" panose="02040503050406030204" pitchFamily="18" charset="0"/>
                          </a:rPr>
                          <m:t>2</m:t>
                        </m:r>
                      </m:sup>
                    </m:sSup>
                  </m:oMath>
                </a14:m>
                <a:r>
                  <a:rPr lang="en-SG" sz="2800" dirty="0">
                    <a:latin typeface="Cambria" panose="02040503050406030204" pitchFamily="18" charset="0"/>
                    <a:ea typeface="Cambria" panose="02040503050406030204" pitchFamily="18" charset="0"/>
                  </a:rPr>
                  <a:t>)</a:t>
                </a:r>
                <a:endParaRPr lang="vi-VN" sz="2800" dirty="0">
                  <a:latin typeface="Cambria" panose="02040503050406030204" pitchFamily="18" charset="0"/>
                  <a:ea typeface="Cambria" panose="02040503050406030204" pitchFamily="18" charset="0"/>
                </a:endParaRPr>
              </a:p>
              <a:p>
                <a:pPr algn="just"/>
                <a:r>
                  <a:rPr lang="en-SG" sz="2800" dirty="0" err="1">
                    <a:latin typeface="Cambria" panose="02040503050406030204" pitchFamily="18" charset="0"/>
                    <a:ea typeface="Cambria" panose="02040503050406030204" pitchFamily="18" charset="0"/>
                  </a:rPr>
                  <a:t>Diện</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tích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toàn</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phần</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của</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hình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hộp</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chữ</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nhật</a:t>
                </a:r>
                <a:r>
                  <a:rPr lang="en-SG" sz="2800" dirty="0">
                    <a:latin typeface="Cambria" panose="02040503050406030204" pitchFamily="18" charset="0"/>
                    <a:ea typeface="Cambria" panose="02040503050406030204" pitchFamily="18" charset="0"/>
                  </a:rPr>
                  <a:t> do </a:t>
                </a:r>
                <a:r>
                  <a:rPr lang="en-SG" sz="2800" dirty="0" err="1">
                    <a:latin typeface="Cambria" panose="02040503050406030204" pitchFamily="18" charset="0"/>
                    <a:ea typeface="Cambria" panose="02040503050406030204" pitchFamily="18" charset="0"/>
                  </a:rPr>
                  <a:t>bạn</a:t>
                </a:r>
                <a:r>
                  <a:rPr lang="en-SG" sz="2800" dirty="0">
                    <a:latin typeface="Cambria" panose="02040503050406030204" pitchFamily="18" charset="0"/>
                    <a:ea typeface="Cambria" panose="02040503050406030204" pitchFamily="18" charset="0"/>
                  </a:rPr>
                  <a:t> Mai </a:t>
                </a:r>
                <a:r>
                  <a:rPr lang="en-SG" sz="2800" dirty="0" err="1">
                    <a:latin typeface="Cambria" panose="02040503050406030204" pitchFamily="18" charset="0"/>
                    <a:ea typeface="Cambria" panose="02040503050406030204" pitchFamily="18" charset="0"/>
                  </a:rPr>
                  <a:t>xếp</a:t>
                </a:r>
                <a:r>
                  <a:rPr lang="en-SG" sz="2800" dirty="0">
                    <a:latin typeface="Cambria" panose="02040503050406030204" pitchFamily="18" charset="0"/>
                    <a:ea typeface="Cambria" panose="02040503050406030204" pitchFamily="18" charset="0"/>
                  </a:rPr>
                  <a:t> là:</a:t>
                </a:r>
                <a:endParaRPr lang="vi-VN" sz="2800"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		</a:t>
                </a:r>
                <a:r>
                  <a:rPr lang="en-SG" sz="2800" dirty="0">
                    <a:latin typeface="Cambria" panose="02040503050406030204" pitchFamily="18" charset="0"/>
                    <a:ea typeface="Cambria" panose="02040503050406030204" pitchFamily="18" charset="0"/>
                  </a:rPr>
                  <a:t>16 + 2 = 18 (</a:t>
                </a:r>
                <a14:m>
                  <m:oMath xmlns:m="http://schemas.openxmlformats.org/officeDocument/2006/math">
                    <m:sSup>
                      <m:sSupPr>
                        <m:ctrlPr>
                          <a:rPr lang="vi-VN" sz="2800" i="1">
                            <a:latin typeface="Cambria Math" panose="02040503050406030204" pitchFamily="18" charset="0"/>
                          </a:rPr>
                        </m:ctrlPr>
                      </m:sSupPr>
                      <m:e>
                        <m:r>
                          <m:rPr>
                            <m:sty m:val="p"/>
                          </m:rPr>
                          <a:rPr lang="vi-VN" sz="2800" i="1">
                            <a:latin typeface="Cambria Math" panose="02040503050406030204" pitchFamily="18" charset="0"/>
                          </a:rPr>
                          <m:t>d</m:t>
                        </m:r>
                        <m:r>
                          <m:rPr>
                            <m:sty m:val="p"/>
                          </m:rPr>
                          <a:rPr lang="vi-VN" sz="2800">
                            <a:latin typeface="Cambria Math" panose="02040503050406030204" pitchFamily="18" charset="0"/>
                          </a:rPr>
                          <m:t>m</m:t>
                        </m:r>
                      </m:e>
                      <m:sup>
                        <m:r>
                          <a:rPr lang="vi-VN" sz="2800">
                            <a:latin typeface="Cambria Math" panose="02040503050406030204" pitchFamily="18" charset="0"/>
                          </a:rPr>
                          <m:t>2</m:t>
                        </m:r>
                      </m:sup>
                    </m:sSup>
                  </m:oMath>
                </a14:m>
                <a:r>
                  <a:rPr lang="en-SG" sz="2800" dirty="0">
                    <a:latin typeface="Cambria" panose="02040503050406030204" pitchFamily="18" charset="0"/>
                    <a:ea typeface="Cambria" panose="02040503050406030204" pitchFamily="18" charset="0"/>
                  </a:rPr>
                  <a:t>)</a:t>
                </a:r>
                <a:endParaRPr lang="vi-VN" sz="2800" dirty="0">
                  <a:latin typeface="Cambria" panose="02040503050406030204" pitchFamily="18" charset="0"/>
                  <a:ea typeface="Cambria" panose="02040503050406030204" pitchFamily="18" charset="0"/>
                </a:endParaRPr>
              </a:p>
              <a:p>
                <a:pPr algn="just"/>
                <a:r>
                  <a:rPr lang="en-SG" sz="2800" dirty="0" err="1">
                    <a:latin typeface="Cambria" panose="02040503050406030204" pitchFamily="18" charset="0"/>
                    <a:ea typeface="Cambria" panose="02040503050406030204" pitchFamily="18" charset="0"/>
                  </a:rPr>
                  <a:t>Diện</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tích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hai</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mặt</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đáy</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của</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hình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hộp</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chữ</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nhật</a:t>
                </a:r>
                <a:r>
                  <a:rPr lang="en-SG" sz="2800" dirty="0">
                    <a:latin typeface="Cambria" panose="02040503050406030204" pitchFamily="18" charset="0"/>
                    <a:ea typeface="Cambria" panose="02040503050406030204" pitchFamily="18" charset="0"/>
                  </a:rPr>
                  <a:t> do </a:t>
                </a:r>
                <a:r>
                  <a:rPr lang="en-SG" sz="2800" dirty="0" err="1">
                    <a:latin typeface="Cambria" panose="02040503050406030204" pitchFamily="18" charset="0"/>
                    <a:ea typeface="Cambria" panose="02040503050406030204" pitchFamily="18" charset="0"/>
                  </a:rPr>
                  <a:t>bạn</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Việt</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xếp</a:t>
                </a:r>
                <a:r>
                  <a:rPr lang="en-SG" sz="2800" dirty="0">
                    <a:latin typeface="Cambria" panose="02040503050406030204" pitchFamily="18" charset="0"/>
                    <a:ea typeface="Cambria" panose="02040503050406030204" pitchFamily="18" charset="0"/>
                  </a:rPr>
                  <a:t> là:</a:t>
                </a:r>
                <a:endParaRPr lang="vi-VN" sz="2800"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		</a:t>
                </a:r>
                <a:r>
                  <a:rPr lang="en-SG" sz="2800" dirty="0">
                    <a:latin typeface="Cambria" panose="02040503050406030204" pitchFamily="18" charset="0"/>
                    <a:ea typeface="Cambria" panose="02040503050406030204" pitchFamily="18" charset="0"/>
                  </a:rPr>
                  <a:t>4 x 1 x 2 = 8 (</a:t>
                </a:r>
                <a14:m>
                  <m:oMath xmlns:m="http://schemas.openxmlformats.org/officeDocument/2006/math">
                    <m:sSup>
                      <m:sSupPr>
                        <m:ctrlPr>
                          <a:rPr lang="vi-VN" sz="2800" i="1">
                            <a:latin typeface="Cambria Math" panose="02040503050406030204" pitchFamily="18" charset="0"/>
                          </a:rPr>
                        </m:ctrlPr>
                      </m:sSupPr>
                      <m:e>
                        <m:r>
                          <m:rPr>
                            <m:sty m:val="p"/>
                          </m:rPr>
                          <a:rPr lang="vi-VN" sz="2800" i="1">
                            <a:latin typeface="Cambria Math" panose="02040503050406030204" pitchFamily="18" charset="0"/>
                          </a:rPr>
                          <m:t>d</m:t>
                        </m:r>
                        <m:r>
                          <m:rPr>
                            <m:sty m:val="p"/>
                          </m:rPr>
                          <a:rPr lang="vi-VN" sz="2800">
                            <a:latin typeface="Cambria Math" panose="02040503050406030204" pitchFamily="18" charset="0"/>
                          </a:rPr>
                          <m:t>m</m:t>
                        </m:r>
                      </m:e>
                      <m:sup>
                        <m:r>
                          <a:rPr lang="vi-VN" sz="2800">
                            <a:latin typeface="Cambria Math" panose="02040503050406030204" pitchFamily="18" charset="0"/>
                          </a:rPr>
                          <m:t>2</m:t>
                        </m:r>
                      </m:sup>
                    </m:sSup>
                  </m:oMath>
                </a14:m>
                <a:r>
                  <a:rPr lang="en-SG" sz="2800" dirty="0">
                    <a:latin typeface="Cambria" panose="02040503050406030204" pitchFamily="18" charset="0"/>
                    <a:ea typeface="Cambria" panose="02040503050406030204" pitchFamily="18" charset="0"/>
                  </a:rPr>
                  <a:t>)</a:t>
                </a:r>
                <a:endParaRPr lang="vi-VN" sz="2800" dirty="0">
                  <a:latin typeface="Cambria" panose="02040503050406030204" pitchFamily="18" charset="0"/>
                  <a:ea typeface="Cambria" panose="02040503050406030204" pitchFamily="18" charset="0"/>
                </a:endParaRPr>
              </a:p>
              <a:p>
                <a:pPr algn="just"/>
                <a:r>
                  <a:rPr lang="en-SG" sz="2800" dirty="0" err="1">
                    <a:latin typeface="Cambria" panose="02040503050406030204" pitchFamily="18" charset="0"/>
                    <a:ea typeface="Cambria" panose="02040503050406030204" pitchFamily="18" charset="0"/>
                  </a:rPr>
                  <a:t>Diện</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tích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toàn</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phần</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của</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hình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hộp</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chữ</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nhật</a:t>
                </a:r>
                <a:r>
                  <a:rPr lang="en-SG" sz="2800" dirty="0">
                    <a:latin typeface="Cambria" panose="02040503050406030204" pitchFamily="18" charset="0"/>
                    <a:ea typeface="Cambria" panose="02040503050406030204" pitchFamily="18" charset="0"/>
                  </a:rPr>
                  <a:t> do </a:t>
                </a:r>
                <a:r>
                  <a:rPr lang="en-SG" sz="2800" dirty="0" err="1">
                    <a:latin typeface="Cambria" panose="02040503050406030204" pitchFamily="18" charset="0"/>
                    <a:ea typeface="Cambria" panose="02040503050406030204" pitchFamily="18" charset="0"/>
                  </a:rPr>
                  <a:t>bạn</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Việt</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xếp</a:t>
                </a:r>
                <a:r>
                  <a:rPr lang="en-SG" sz="2800" dirty="0">
                    <a:latin typeface="Cambria" panose="02040503050406030204" pitchFamily="18" charset="0"/>
                    <a:ea typeface="Cambria" panose="02040503050406030204" pitchFamily="18" charset="0"/>
                  </a:rPr>
                  <a:t> là:</a:t>
                </a:r>
                <a:endParaRPr lang="vi-VN" sz="2800"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		</a:t>
                </a:r>
                <a:r>
                  <a:rPr lang="en-SG" sz="2800" dirty="0">
                    <a:latin typeface="Cambria" panose="02040503050406030204" pitchFamily="18" charset="0"/>
                    <a:ea typeface="Cambria" panose="02040503050406030204" pitchFamily="18" charset="0"/>
                  </a:rPr>
                  <a:t>10 + 8 = 18 (</a:t>
                </a:r>
                <a14:m>
                  <m:oMath xmlns:m="http://schemas.openxmlformats.org/officeDocument/2006/math">
                    <m:sSup>
                      <m:sSupPr>
                        <m:ctrlPr>
                          <a:rPr lang="vi-VN" sz="2800" i="1">
                            <a:latin typeface="Cambria Math" panose="02040503050406030204" pitchFamily="18" charset="0"/>
                          </a:rPr>
                        </m:ctrlPr>
                      </m:sSupPr>
                      <m:e>
                        <m:r>
                          <m:rPr>
                            <m:sty m:val="p"/>
                          </m:rPr>
                          <a:rPr lang="vi-VN" sz="2800" i="1">
                            <a:latin typeface="Cambria Math" panose="02040503050406030204" pitchFamily="18" charset="0"/>
                          </a:rPr>
                          <m:t>d</m:t>
                        </m:r>
                        <m:r>
                          <m:rPr>
                            <m:sty m:val="p"/>
                          </m:rPr>
                          <a:rPr lang="vi-VN" sz="2800">
                            <a:latin typeface="Cambria Math" panose="02040503050406030204" pitchFamily="18" charset="0"/>
                          </a:rPr>
                          <m:t>m</m:t>
                        </m:r>
                      </m:e>
                      <m:sup>
                        <m:r>
                          <a:rPr lang="vi-VN" sz="2800">
                            <a:latin typeface="Cambria Math" panose="02040503050406030204" pitchFamily="18" charset="0"/>
                          </a:rPr>
                          <m:t>2</m:t>
                        </m:r>
                      </m:sup>
                    </m:sSup>
                  </m:oMath>
                </a14:m>
                <a:r>
                  <a:rPr lang="en-SG" sz="2800" dirty="0">
                    <a:latin typeface="Cambria" panose="02040503050406030204" pitchFamily="18" charset="0"/>
                    <a:ea typeface="Cambria" panose="02040503050406030204" pitchFamily="18" charset="0"/>
                  </a:rPr>
                  <a:t>)</a:t>
                </a:r>
                <a:endParaRPr lang="vi-VN" sz="2800" dirty="0">
                  <a:latin typeface="Cambria" panose="02040503050406030204" pitchFamily="18" charset="0"/>
                  <a:ea typeface="Cambria" panose="02040503050406030204" pitchFamily="18" charset="0"/>
                </a:endParaRPr>
              </a:p>
              <a:p>
                <a:pPr algn="just"/>
                <a:r>
                  <a:rPr lang="en-SG" sz="2800" dirty="0" err="1">
                    <a:latin typeface="Cambria" panose="02040503050406030204" pitchFamily="18" charset="0"/>
                    <a:ea typeface="Cambria" panose="02040503050406030204" pitchFamily="18" charset="0"/>
                  </a:rPr>
                  <a:t>Diện</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tích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hai</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mặt</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đáy</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của</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hình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hộp</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chữ</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nhật</a:t>
                </a:r>
                <a:r>
                  <a:rPr lang="en-SG" sz="2800" dirty="0">
                    <a:latin typeface="Cambria" panose="02040503050406030204" pitchFamily="18" charset="0"/>
                    <a:ea typeface="Cambria" panose="02040503050406030204" pitchFamily="18" charset="0"/>
                  </a:rPr>
                  <a:t> do </a:t>
                </a:r>
                <a:r>
                  <a:rPr lang="en-SG" sz="2800" dirty="0" err="1">
                    <a:latin typeface="Cambria" panose="02040503050406030204" pitchFamily="18" charset="0"/>
                    <a:ea typeface="Cambria" panose="02040503050406030204" pitchFamily="18" charset="0"/>
                  </a:rPr>
                  <a:t>bạn</a:t>
                </a:r>
                <a:r>
                  <a:rPr lang="en-SG" sz="2800" dirty="0">
                    <a:latin typeface="Cambria" panose="02040503050406030204" pitchFamily="18" charset="0"/>
                    <a:ea typeface="Cambria" panose="02040503050406030204" pitchFamily="18" charset="0"/>
                  </a:rPr>
                  <a:t> Nam </a:t>
                </a:r>
                <a:r>
                  <a:rPr lang="en-SG" sz="2800" dirty="0" err="1">
                    <a:latin typeface="Cambria" panose="02040503050406030204" pitchFamily="18" charset="0"/>
                    <a:ea typeface="Cambria" panose="02040503050406030204" pitchFamily="18" charset="0"/>
                  </a:rPr>
                  <a:t>xếp</a:t>
                </a:r>
                <a:r>
                  <a:rPr lang="en-SG" sz="2800" dirty="0">
                    <a:latin typeface="Cambria" panose="02040503050406030204" pitchFamily="18" charset="0"/>
                    <a:ea typeface="Cambria" panose="02040503050406030204" pitchFamily="18" charset="0"/>
                  </a:rPr>
                  <a:t> là:</a:t>
                </a:r>
                <a:endParaRPr lang="vi-VN" sz="2800"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		</a:t>
                </a:r>
                <a:r>
                  <a:rPr lang="en-SG" sz="2800" dirty="0">
                    <a:latin typeface="Cambria" panose="02040503050406030204" pitchFamily="18" charset="0"/>
                    <a:ea typeface="Cambria" panose="02040503050406030204" pitchFamily="18" charset="0"/>
                  </a:rPr>
                  <a:t>2 x 2 x 2 = 8 (</a:t>
                </a:r>
                <a14:m>
                  <m:oMath xmlns:m="http://schemas.openxmlformats.org/officeDocument/2006/math">
                    <m:sSup>
                      <m:sSupPr>
                        <m:ctrlPr>
                          <a:rPr lang="vi-VN" sz="2800" i="1">
                            <a:latin typeface="Cambria Math" panose="02040503050406030204" pitchFamily="18" charset="0"/>
                          </a:rPr>
                        </m:ctrlPr>
                      </m:sSupPr>
                      <m:e>
                        <m:r>
                          <m:rPr>
                            <m:sty m:val="p"/>
                          </m:rPr>
                          <a:rPr lang="vi-VN" sz="2800" i="1">
                            <a:latin typeface="Cambria Math" panose="02040503050406030204" pitchFamily="18" charset="0"/>
                          </a:rPr>
                          <m:t>d</m:t>
                        </m:r>
                        <m:r>
                          <m:rPr>
                            <m:sty m:val="p"/>
                          </m:rPr>
                          <a:rPr lang="vi-VN" sz="2800">
                            <a:latin typeface="Cambria Math" panose="02040503050406030204" pitchFamily="18" charset="0"/>
                          </a:rPr>
                          <m:t>m</m:t>
                        </m:r>
                      </m:e>
                      <m:sup>
                        <m:r>
                          <a:rPr lang="vi-VN" sz="2800">
                            <a:latin typeface="Cambria Math" panose="02040503050406030204" pitchFamily="18" charset="0"/>
                          </a:rPr>
                          <m:t>2</m:t>
                        </m:r>
                      </m:sup>
                    </m:sSup>
                  </m:oMath>
                </a14:m>
                <a:r>
                  <a:rPr lang="en-SG" sz="2800" dirty="0">
                    <a:latin typeface="Cambria" panose="02040503050406030204" pitchFamily="18" charset="0"/>
                    <a:ea typeface="Cambria" panose="02040503050406030204" pitchFamily="18" charset="0"/>
                  </a:rPr>
                  <a:t>)</a:t>
                </a:r>
                <a:endParaRPr lang="vi-VN" sz="2800" dirty="0">
                  <a:latin typeface="Cambria" panose="02040503050406030204" pitchFamily="18" charset="0"/>
                  <a:ea typeface="Cambria" panose="02040503050406030204" pitchFamily="18" charset="0"/>
                </a:endParaRPr>
              </a:p>
              <a:p>
                <a:pPr algn="just"/>
                <a:r>
                  <a:rPr lang="en-SG" sz="2800" dirty="0" err="1">
                    <a:latin typeface="Cambria" panose="02040503050406030204" pitchFamily="18" charset="0"/>
                    <a:ea typeface="Cambria" panose="02040503050406030204" pitchFamily="18" charset="0"/>
                  </a:rPr>
                  <a:t>Diện</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tích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xung</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quanh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của</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hình</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hộp</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chữ</a:t>
                </a:r>
                <a:r>
                  <a:rPr lang="en-SG" sz="2800" dirty="0">
                    <a:latin typeface="Cambria" panose="02040503050406030204" pitchFamily="18" charset="0"/>
                    <a:ea typeface="Cambria" panose="02040503050406030204" pitchFamily="18" charset="0"/>
                  </a:rPr>
                  <a:t> </a:t>
                </a:r>
                <a:r>
                  <a:rPr lang="en-SG" sz="2800" dirty="0" err="1">
                    <a:latin typeface="Cambria" panose="02040503050406030204" pitchFamily="18" charset="0"/>
                    <a:ea typeface="Cambria" panose="02040503050406030204" pitchFamily="18" charset="0"/>
                  </a:rPr>
                  <a:t>nhật</a:t>
                </a:r>
                <a:r>
                  <a:rPr lang="en-SG" sz="2800" dirty="0">
                    <a:latin typeface="Cambria" panose="02040503050406030204" pitchFamily="18" charset="0"/>
                    <a:ea typeface="Cambria" panose="02040503050406030204" pitchFamily="18" charset="0"/>
                  </a:rPr>
                  <a:t> do </a:t>
                </a:r>
                <a:r>
                  <a:rPr lang="en-SG" sz="2800" dirty="0" err="1">
                    <a:latin typeface="Cambria" panose="02040503050406030204" pitchFamily="18" charset="0"/>
                    <a:ea typeface="Cambria" panose="02040503050406030204" pitchFamily="18" charset="0"/>
                  </a:rPr>
                  <a:t>bạn</a:t>
                </a:r>
                <a:r>
                  <a:rPr lang="en-SG" sz="2800" dirty="0">
                    <a:latin typeface="Cambria" panose="02040503050406030204" pitchFamily="18" charset="0"/>
                    <a:ea typeface="Cambria" panose="02040503050406030204" pitchFamily="18" charset="0"/>
                  </a:rPr>
                  <a:t> Nam </a:t>
                </a:r>
                <a:r>
                  <a:rPr lang="en-SG" sz="2800" dirty="0" err="1">
                    <a:latin typeface="Cambria" panose="02040503050406030204" pitchFamily="18" charset="0"/>
                    <a:ea typeface="Cambria" panose="02040503050406030204" pitchFamily="18" charset="0"/>
                  </a:rPr>
                  <a:t>xếp</a:t>
                </a:r>
                <a:r>
                  <a:rPr lang="en-SG" sz="2800" dirty="0">
                    <a:latin typeface="Cambria" panose="02040503050406030204" pitchFamily="18" charset="0"/>
                    <a:ea typeface="Cambria" panose="02040503050406030204" pitchFamily="18" charset="0"/>
                  </a:rPr>
                  <a:t> là:</a:t>
                </a:r>
                <a:endParaRPr lang="vi-VN" sz="2800" dirty="0">
                  <a:latin typeface="Cambria" panose="02040503050406030204" pitchFamily="18" charset="0"/>
                  <a:ea typeface="Cambria" panose="02040503050406030204" pitchFamily="18" charset="0"/>
                </a:endParaRPr>
              </a:p>
              <a:p>
                <a:pPr algn="just"/>
                <a:r>
                  <a:rPr lang="vi-VN" sz="2800" dirty="0">
                    <a:latin typeface="Cambria" panose="02040503050406030204" pitchFamily="18" charset="0"/>
                    <a:ea typeface="Cambria" panose="02040503050406030204" pitchFamily="18" charset="0"/>
                  </a:rPr>
                  <a:t>		</a:t>
                </a:r>
                <a:r>
                  <a:rPr lang="en-SG" sz="2800" dirty="0">
                    <a:latin typeface="Cambria" panose="02040503050406030204" pitchFamily="18" charset="0"/>
                    <a:ea typeface="Cambria" panose="02040503050406030204" pitchFamily="18" charset="0"/>
                  </a:rPr>
                  <a:t>8 + 8 = 16 (</a:t>
                </a:r>
                <a14:m>
                  <m:oMath xmlns:m="http://schemas.openxmlformats.org/officeDocument/2006/math">
                    <m:sSup>
                      <m:sSupPr>
                        <m:ctrlPr>
                          <a:rPr lang="vi-VN" sz="2800" i="1">
                            <a:latin typeface="Cambria Math" panose="02040503050406030204" pitchFamily="18" charset="0"/>
                          </a:rPr>
                        </m:ctrlPr>
                      </m:sSupPr>
                      <m:e>
                        <m:r>
                          <m:rPr>
                            <m:sty m:val="p"/>
                          </m:rPr>
                          <a:rPr lang="vi-VN" sz="2800" i="1">
                            <a:latin typeface="Cambria Math" panose="02040503050406030204" pitchFamily="18" charset="0"/>
                          </a:rPr>
                          <m:t>d</m:t>
                        </m:r>
                        <m:r>
                          <m:rPr>
                            <m:sty m:val="p"/>
                          </m:rPr>
                          <a:rPr lang="vi-VN" sz="2800">
                            <a:latin typeface="Cambria Math" panose="02040503050406030204" pitchFamily="18" charset="0"/>
                          </a:rPr>
                          <m:t>m</m:t>
                        </m:r>
                      </m:e>
                      <m:sup>
                        <m:r>
                          <a:rPr lang="vi-VN" sz="2800">
                            <a:latin typeface="Cambria Math" panose="02040503050406030204" pitchFamily="18" charset="0"/>
                          </a:rPr>
                          <m:t>2</m:t>
                        </m:r>
                      </m:sup>
                    </m:sSup>
                  </m:oMath>
                </a14:m>
                <a:r>
                  <a:rPr lang="en-SG" sz="2800" dirty="0">
                    <a:latin typeface="Cambria" panose="02040503050406030204" pitchFamily="18" charset="0"/>
                    <a:ea typeface="Cambria" panose="02040503050406030204" pitchFamily="18" charset="0"/>
                  </a:rPr>
                  <a:t>)</a:t>
                </a:r>
                <a:endParaRPr lang="vi-VN" sz="2800" dirty="0">
                  <a:latin typeface="Cambria" panose="02040503050406030204" pitchFamily="18" charset="0"/>
                  <a:ea typeface="Cambria" panose="02040503050406030204" pitchFamily="18" charset="0"/>
                </a:endParaRPr>
              </a:p>
              <a:p>
                <a:pPr algn="just"/>
                <a:r>
                  <a:rPr lang="en-SG" sz="2800" b="1" i="1" dirty="0">
                    <a:solidFill>
                      <a:srgbClr val="C00000"/>
                    </a:solidFill>
                    <a:latin typeface="Cambria" panose="02040503050406030204" pitchFamily="18" charset="0"/>
                    <a:ea typeface="Cambria" panose="02040503050406030204" pitchFamily="18" charset="0"/>
                  </a:rPr>
                  <a:t>Vì </a:t>
                </a:r>
                <a:r>
                  <a:rPr lang="vi-VN" sz="2800" b="1" i="1" dirty="0">
                    <a:solidFill>
                      <a:srgbClr val="C00000"/>
                    </a:solidFill>
                    <a:latin typeface="Cambria" panose="02040503050406030204" pitchFamily="18" charset="0"/>
                    <a:ea typeface="Cambria" panose="02040503050406030204" pitchFamily="18" charset="0"/>
                  </a:rPr>
                  <a:t>16</a:t>
                </a:r>
                <a:r>
                  <a:rPr lang="en-SG" sz="2800" b="1" i="1" dirty="0">
                    <a:solidFill>
                      <a:srgbClr val="C00000"/>
                    </a:solidFill>
                    <a:latin typeface="Cambria" panose="02040503050406030204" pitchFamily="18" charset="0"/>
                    <a:ea typeface="Cambria" panose="02040503050406030204" pitchFamily="18" charset="0"/>
                  </a:rPr>
                  <a:t> </a:t>
                </a:r>
                <a14:m>
                  <m:oMath xmlns:m="http://schemas.openxmlformats.org/officeDocument/2006/math">
                    <m:sSup>
                      <m:sSupPr>
                        <m:ctrlPr>
                          <a:rPr lang="vi-VN" sz="2800" b="1" i="1">
                            <a:solidFill>
                              <a:srgbClr val="C00000"/>
                            </a:solidFill>
                            <a:latin typeface="Cambria Math" panose="02040503050406030204" pitchFamily="18" charset="0"/>
                          </a:rPr>
                        </m:ctrlPr>
                      </m:sSupPr>
                      <m:e>
                        <m:r>
                          <a:rPr lang="vi-VN" sz="2800" b="1" i="1">
                            <a:solidFill>
                              <a:srgbClr val="C00000"/>
                            </a:solidFill>
                            <a:latin typeface="Cambria Math" panose="02040503050406030204" pitchFamily="18" charset="0"/>
                          </a:rPr>
                          <m:t>𝒅𝒎</m:t>
                        </m:r>
                      </m:e>
                      <m:sup>
                        <m:r>
                          <a:rPr lang="vi-VN" sz="2800" b="1" i="1">
                            <a:solidFill>
                              <a:srgbClr val="C00000"/>
                            </a:solidFill>
                            <a:latin typeface="Cambria Math" panose="02040503050406030204" pitchFamily="18" charset="0"/>
                          </a:rPr>
                          <m:t>𝟐</m:t>
                        </m:r>
                      </m:sup>
                    </m:sSup>
                  </m:oMath>
                </a14:m>
                <a:r>
                  <a:rPr lang="en-SG" sz="2800" b="1" i="1" dirty="0">
                    <a:solidFill>
                      <a:srgbClr val="C00000"/>
                    </a:solidFill>
                    <a:latin typeface="Cambria" panose="02040503050406030204" pitchFamily="18" charset="0"/>
                    <a:ea typeface="Cambria" panose="02040503050406030204" pitchFamily="18" charset="0"/>
                  </a:rPr>
                  <a:t> </a:t>
                </a:r>
                <a:r>
                  <a:rPr lang="vi-VN" sz="2800" b="1" i="1" dirty="0">
                    <a:solidFill>
                      <a:srgbClr val="C00000"/>
                    </a:solidFill>
                    <a:latin typeface="Cambria" panose="02040503050406030204" pitchFamily="18" charset="0"/>
                    <a:ea typeface="Cambria" panose="02040503050406030204" pitchFamily="18" charset="0"/>
                  </a:rPr>
                  <a:t>&lt;</a:t>
                </a:r>
                <a:r>
                  <a:rPr lang="en-SG" sz="2800" b="1" i="1" dirty="0">
                    <a:solidFill>
                      <a:srgbClr val="C00000"/>
                    </a:solidFill>
                    <a:latin typeface="Cambria" panose="02040503050406030204" pitchFamily="18" charset="0"/>
                    <a:ea typeface="Cambria" panose="02040503050406030204" pitchFamily="18" charset="0"/>
                  </a:rPr>
                  <a:t> </a:t>
                </a:r>
                <a:r>
                  <a:rPr lang="vi-VN" sz="2800" b="1" i="1" dirty="0">
                    <a:solidFill>
                      <a:srgbClr val="C00000"/>
                    </a:solidFill>
                    <a:latin typeface="Cambria" panose="02040503050406030204" pitchFamily="18" charset="0"/>
                    <a:ea typeface="Cambria" panose="02040503050406030204" pitchFamily="18" charset="0"/>
                  </a:rPr>
                  <a:t>18</a:t>
                </a:r>
                <a:r>
                  <a:rPr lang="en-SG" sz="2800" b="1" i="1" dirty="0">
                    <a:solidFill>
                      <a:srgbClr val="C00000"/>
                    </a:solidFill>
                    <a:latin typeface="Cambria" panose="02040503050406030204" pitchFamily="18" charset="0"/>
                    <a:ea typeface="Cambria" panose="02040503050406030204" pitchFamily="18" charset="0"/>
                  </a:rPr>
                  <a:t> </a:t>
                </a:r>
                <a14:m>
                  <m:oMath xmlns:m="http://schemas.openxmlformats.org/officeDocument/2006/math">
                    <m:sSup>
                      <m:sSupPr>
                        <m:ctrlPr>
                          <a:rPr lang="vi-VN" sz="2800" b="1" i="1">
                            <a:solidFill>
                              <a:srgbClr val="C00000"/>
                            </a:solidFill>
                            <a:latin typeface="Cambria Math" panose="02040503050406030204" pitchFamily="18" charset="0"/>
                          </a:rPr>
                        </m:ctrlPr>
                      </m:sSupPr>
                      <m:e>
                        <m:r>
                          <a:rPr lang="vi-VN" sz="2800" b="1" i="1">
                            <a:solidFill>
                              <a:srgbClr val="C00000"/>
                            </a:solidFill>
                            <a:latin typeface="Cambria Math" panose="02040503050406030204" pitchFamily="18" charset="0"/>
                          </a:rPr>
                          <m:t>𝒅𝒎</m:t>
                        </m:r>
                      </m:e>
                      <m:sup>
                        <m:r>
                          <a:rPr lang="vi-VN" sz="2800" b="1" i="1">
                            <a:solidFill>
                              <a:srgbClr val="C00000"/>
                            </a:solidFill>
                            <a:latin typeface="Cambria Math" panose="02040503050406030204" pitchFamily="18" charset="0"/>
                          </a:rPr>
                          <m:t>𝟐</m:t>
                        </m:r>
                      </m:sup>
                    </m:sSup>
                    <m:r>
                      <a:rPr lang="vi-VN" sz="2800" b="1" i="1">
                        <a:solidFill>
                          <a:srgbClr val="C00000"/>
                        </a:solidFill>
                        <a:latin typeface="Cambria Math" panose="02040503050406030204" pitchFamily="18" charset="0"/>
                      </a:rPr>
                      <m:t> </m:t>
                    </m:r>
                  </m:oMath>
                </a14:m>
                <a:r>
                  <a:rPr lang="en-SG" sz="2800" b="1" i="1" dirty="0" err="1">
                    <a:solidFill>
                      <a:srgbClr val="C00000"/>
                    </a:solidFill>
                    <a:latin typeface="Cambria" panose="02040503050406030204" pitchFamily="18" charset="0"/>
                    <a:ea typeface="Cambria" panose="02040503050406030204" pitchFamily="18" charset="0"/>
                  </a:rPr>
                  <a:t>nên</a:t>
                </a:r>
                <a:r>
                  <a:rPr lang="en-SG" sz="2800" b="1" i="1" dirty="0">
                    <a:solidFill>
                      <a:srgbClr val="C00000"/>
                    </a:solidFill>
                    <a:latin typeface="Cambria" panose="02040503050406030204" pitchFamily="18" charset="0"/>
                    <a:ea typeface="Cambria" panose="02040503050406030204" pitchFamily="18" charset="0"/>
                  </a:rPr>
                  <a:t> </a:t>
                </a:r>
                <a:r>
                  <a:rPr lang="en-SG" sz="2800" b="1" i="1" dirty="0" err="1">
                    <a:solidFill>
                      <a:srgbClr val="C00000"/>
                    </a:solidFill>
                    <a:latin typeface="Cambria" panose="02040503050406030204" pitchFamily="18" charset="0"/>
                    <a:ea typeface="Cambria" panose="02040503050406030204" pitchFamily="18" charset="0"/>
                  </a:rPr>
                  <a:t>hình</a:t>
                </a:r>
                <a:r>
                  <a:rPr lang="en-SG" sz="2800" b="1" i="1" dirty="0">
                    <a:solidFill>
                      <a:srgbClr val="C00000"/>
                    </a:solidFill>
                    <a:latin typeface="Cambria" panose="02040503050406030204" pitchFamily="18" charset="0"/>
                    <a:ea typeface="Cambria" panose="02040503050406030204" pitchFamily="18" charset="0"/>
                  </a:rPr>
                  <a:t> </a:t>
                </a:r>
                <a:r>
                  <a:rPr lang="en-SG" sz="2800" b="1" i="1" dirty="0" err="1">
                    <a:solidFill>
                      <a:srgbClr val="C00000"/>
                    </a:solidFill>
                    <a:latin typeface="Cambria" panose="02040503050406030204" pitchFamily="18" charset="0"/>
                    <a:ea typeface="Cambria" panose="02040503050406030204" pitchFamily="18" charset="0"/>
                  </a:rPr>
                  <a:t>hộp</a:t>
                </a:r>
                <a:r>
                  <a:rPr lang="en-SG" sz="2800" b="1" i="1" dirty="0">
                    <a:solidFill>
                      <a:srgbClr val="C00000"/>
                    </a:solidFill>
                    <a:latin typeface="Cambria" panose="02040503050406030204" pitchFamily="18" charset="0"/>
                    <a:ea typeface="Cambria" panose="02040503050406030204" pitchFamily="18" charset="0"/>
                  </a:rPr>
                  <a:t> </a:t>
                </a:r>
                <a:r>
                  <a:rPr lang="en-SG" sz="2800" b="1" i="1" dirty="0" err="1">
                    <a:solidFill>
                      <a:srgbClr val="C00000"/>
                    </a:solidFill>
                    <a:latin typeface="Cambria" panose="02040503050406030204" pitchFamily="18" charset="0"/>
                    <a:ea typeface="Cambria" panose="02040503050406030204" pitchFamily="18" charset="0"/>
                  </a:rPr>
                  <a:t>chư</a:t>
                </a:r>
                <a:r>
                  <a:rPr lang="en-SG" sz="2800" b="1" i="1" dirty="0">
                    <a:solidFill>
                      <a:srgbClr val="C00000"/>
                    </a:solidFill>
                    <a:latin typeface="Cambria" panose="02040503050406030204" pitchFamily="18" charset="0"/>
                    <a:ea typeface="Cambria" panose="02040503050406030204" pitchFamily="18" charset="0"/>
                  </a:rPr>
                  <a:t>̃ </a:t>
                </a:r>
                <a:r>
                  <a:rPr lang="en-SG" sz="2800" b="1" i="1" dirty="0" err="1">
                    <a:solidFill>
                      <a:srgbClr val="C00000"/>
                    </a:solidFill>
                    <a:latin typeface="Cambria" panose="02040503050406030204" pitchFamily="18" charset="0"/>
                    <a:ea typeface="Cambria" panose="02040503050406030204" pitchFamily="18" charset="0"/>
                  </a:rPr>
                  <a:t>nhật</a:t>
                </a:r>
                <a:r>
                  <a:rPr lang="en-SG" sz="2800" b="1" i="1" dirty="0">
                    <a:solidFill>
                      <a:srgbClr val="C00000"/>
                    </a:solidFill>
                    <a:latin typeface="Cambria" panose="02040503050406030204" pitchFamily="18" charset="0"/>
                    <a:ea typeface="Cambria" panose="02040503050406030204" pitchFamily="18" charset="0"/>
                  </a:rPr>
                  <a:t> do </a:t>
                </a:r>
                <a:r>
                  <a:rPr lang="en-SG" sz="2800" b="1" i="1" dirty="0" err="1">
                    <a:solidFill>
                      <a:srgbClr val="C00000"/>
                    </a:solidFill>
                    <a:latin typeface="Cambria" panose="02040503050406030204" pitchFamily="18" charset="0"/>
                    <a:ea typeface="Cambria" panose="02040503050406030204" pitchFamily="18" charset="0"/>
                  </a:rPr>
                  <a:t>bạn</a:t>
                </a:r>
                <a:r>
                  <a:rPr lang="en-SG" sz="2800" b="1" i="1" dirty="0">
                    <a:solidFill>
                      <a:srgbClr val="C00000"/>
                    </a:solidFill>
                    <a:latin typeface="Cambria" panose="02040503050406030204" pitchFamily="18" charset="0"/>
                    <a:ea typeface="Cambria" panose="02040503050406030204" pitchFamily="18" charset="0"/>
                  </a:rPr>
                  <a:t> Nam </a:t>
                </a:r>
                <a:r>
                  <a:rPr lang="en-SG" sz="2800" b="1" i="1" dirty="0" err="1">
                    <a:solidFill>
                      <a:srgbClr val="C00000"/>
                    </a:solidFill>
                    <a:latin typeface="Cambria" panose="02040503050406030204" pitchFamily="18" charset="0"/>
                    <a:ea typeface="Cambria" panose="02040503050406030204" pitchFamily="18" charset="0"/>
                  </a:rPr>
                  <a:t>xếp</a:t>
                </a:r>
                <a:r>
                  <a:rPr lang="en-SG" sz="2800" b="1" i="1" dirty="0">
                    <a:solidFill>
                      <a:srgbClr val="C00000"/>
                    </a:solidFill>
                    <a:latin typeface="Cambria" panose="02040503050406030204" pitchFamily="18" charset="0"/>
                    <a:ea typeface="Cambria" panose="02040503050406030204" pitchFamily="18" charset="0"/>
                  </a:rPr>
                  <a:t> có </a:t>
                </a:r>
                <a:r>
                  <a:rPr lang="en-SG" sz="2800" b="1" i="1" dirty="0" err="1">
                    <a:solidFill>
                      <a:srgbClr val="C00000"/>
                    </a:solidFill>
                    <a:latin typeface="Cambria" panose="02040503050406030204" pitchFamily="18" charset="0"/>
                    <a:ea typeface="Cambria" panose="02040503050406030204" pitchFamily="18" charset="0"/>
                  </a:rPr>
                  <a:t>diện</a:t>
                </a:r>
                <a:r>
                  <a:rPr lang="en-SG" sz="2800" b="1" i="1" dirty="0">
                    <a:solidFill>
                      <a:srgbClr val="C00000"/>
                    </a:solidFill>
                    <a:latin typeface="Cambria" panose="02040503050406030204" pitchFamily="18" charset="0"/>
                    <a:ea typeface="Cambria" panose="02040503050406030204" pitchFamily="18" charset="0"/>
                  </a:rPr>
                  <a:t> </a:t>
                </a:r>
                <a:r>
                  <a:rPr lang="en-SG" sz="2800" b="1" i="1" dirty="0" err="1">
                    <a:solidFill>
                      <a:srgbClr val="C00000"/>
                    </a:solidFill>
                    <a:latin typeface="Cambria" panose="02040503050406030204" pitchFamily="18" charset="0"/>
                    <a:ea typeface="Cambria" panose="02040503050406030204" pitchFamily="18" charset="0"/>
                  </a:rPr>
                  <a:t>tích</a:t>
                </a:r>
                <a:r>
                  <a:rPr lang="en-SG" sz="2800" b="1" i="1" dirty="0">
                    <a:solidFill>
                      <a:srgbClr val="C00000"/>
                    </a:solidFill>
                    <a:latin typeface="Cambria" panose="02040503050406030204" pitchFamily="18" charset="0"/>
                    <a:ea typeface="Cambria" panose="02040503050406030204" pitchFamily="18" charset="0"/>
                  </a:rPr>
                  <a:t> </a:t>
                </a:r>
                <a:r>
                  <a:rPr lang="en-SG" sz="2800" b="1" i="1" dirty="0" err="1">
                    <a:solidFill>
                      <a:srgbClr val="C00000"/>
                    </a:solidFill>
                    <a:latin typeface="Cambria" panose="02040503050406030204" pitchFamily="18" charset="0"/>
                    <a:ea typeface="Cambria" panose="02040503050406030204" pitchFamily="18" charset="0"/>
                  </a:rPr>
                  <a:t>toàn</a:t>
                </a:r>
                <a:r>
                  <a:rPr lang="en-SG" sz="2800" b="1" i="1" dirty="0">
                    <a:solidFill>
                      <a:srgbClr val="C00000"/>
                    </a:solidFill>
                    <a:latin typeface="Cambria" panose="02040503050406030204" pitchFamily="18" charset="0"/>
                    <a:ea typeface="Cambria" panose="02040503050406030204" pitchFamily="18" charset="0"/>
                  </a:rPr>
                  <a:t> </a:t>
                </a:r>
                <a:r>
                  <a:rPr lang="en-SG" sz="2800" b="1" i="1" dirty="0" err="1">
                    <a:solidFill>
                      <a:srgbClr val="C00000"/>
                    </a:solidFill>
                    <a:latin typeface="Cambria" panose="02040503050406030204" pitchFamily="18" charset="0"/>
                    <a:ea typeface="Cambria" panose="02040503050406030204" pitchFamily="18" charset="0"/>
                  </a:rPr>
                  <a:t>phần</a:t>
                </a:r>
                <a:r>
                  <a:rPr lang="en-SG" sz="2800" b="1" i="1" dirty="0">
                    <a:solidFill>
                      <a:srgbClr val="C00000"/>
                    </a:solidFill>
                    <a:latin typeface="Cambria" panose="02040503050406030204" pitchFamily="18" charset="0"/>
                    <a:ea typeface="Cambria" panose="02040503050406030204" pitchFamily="18" charset="0"/>
                  </a:rPr>
                  <a:t> bé </a:t>
                </a:r>
                <a:r>
                  <a:rPr lang="en-SG" sz="2800" b="1" i="1" dirty="0" err="1">
                    <a:solidFill>
                      <a:srgbClr val="C00000"/>
                    </a:solidFill>
                    <a:latin typeface="Cambria" panose="02040503050406030204" pitchFamily="18" charset="0"/>
                    <a:ea typeface="Cambria" panose="02040503050406030204" pitchFamily="18" charset="0"/>
                  </a:rPr>
                  <a:t>nhất</a:t>
                </a:r>
                <a:r>
                  <a:rPr lang="en-SG" sz="2800" b="1" i="1" dirty="0">
                    <a:solidFill>
                      <a:srgbClr val="C00000"/>
                    </a:solidFill>
                    <a:latin typeface="Cambria" panose="02040503050406030204" pitchFamily="18" charset="0"/>
                    <a:ea typeface="Cambria" panose="02040503050406030204" pitchFamily="18" charset="0"/>
                  </a:rPr>
                  <a:t>.</a:t>
                </a:r>
              </a:p>
            </p:txBody>
          </p:sp>
        </mc:Choice>
        <mc:Fallback xmlns="">
          <p:sp>
            <p:nvSpPr>
              <p:cNvPr id="17" name="TextBox 16">
                <a:extLst>
                  <a:ext uri="{FF2B5EF4-FFF2-40B4-BE49-F238E27FC236}">
                    <a16:creationId xmlns:a16="http://schemas.microsoft.com/office/drawing/2014/main" id="{78CB68A3-F7C5-75C5-9C13-D1B4D819C4EA}"/>
                  </a:ext>
                </a:extLst>
              </p:cNvPr>
              <p:cNvSpPr txBox="1">
                <a:spLocks noRot="1" noChangeAspect="1" noMove="1" noResize="1" noEditPoints="1" noAdjustHandles="1" noChangeArrowheads="1" noChangeShapeType="1" noTextEdit="1"/>
              </p:cNvSpPr>
              <p:nvPr/>
            </p:nvSpPr>
            <p:spPr>
              <a:xfrm>
                <a:off x="56352" y="324875"/>
                <a:ext cx="10095701" cy="6134500"/>
              </a:xfrm>
              <a:prstGeom prst="rect">
                <a:avLst/>
              </a:prstGeom>
              <a:blipFill>
                <a:blip r:embed="rId9"/>
                <a:stretch>
                  <a:fillRect l="-1208" t="-993" r="-2053" b="-1688"/>
                </a:stretch>
              </a:blipFill>
            </p:spPr>
            <p:txBody>
              <a:bodyPr/>
              <a:lstStyle/>
              <a:p>
                <a:r>
                  <a:rPr lang="en-US">
                    <a:noFill/>
                  </a:rPr>
                  <a:t> </a:t>
                </a:r>
              </a:p>
            </p:txBody>
          </p:sp>
        </mc:Fallback>
      </mc:AlternateContent>
      <p:pic>
        <p:nvPicPr>
          <p:cNvPr id="4" name="Graphic 3" descr="Work from home house with solid fill">
            <a:hlinkClick r:id="rId10" action="ppaction://hlinksldjump"/>
            <a:extLst>
              <a:ext uri="{FF2B5EF4-FFF2-40B4-BE49-F238E27FC236}">
                <a16:creationId xmlns:a16="http://schemas.microsoft.com/office/drawing/2014/main" id="{7AD26F37-9D04-1D78-6977-A5FDB236054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74484" y="5462454"/>
            <a:ext cx="1459084" cy="1459084"/>
          </a:xfrm>
          <a:prstGeom prst="rect">
            <a:avLst/>
          </a:prstGeom>
        </p:spPr>
      </p:pic>
    </p:spTree>
    <p:extLst>
      <p:ext uri="{BB962C8B-B14F-4D97-AF65-F5344CB8AC3E}">
        <p14:creationId xmlns:p14="http://schemas.microsoft.com/office/powerpoint/2010/main" val="2123223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chemeClr val="accent2">
              <a:lumMod val="40000"/>
              <a:lumOff val="60000"/>
            </a:schemeClr>
          </a:solidFill>
        </p:spPr>
        <p:txBody>
          <a:bodyPr/>
          <a:lstStyle/>
          <a:p>
            <a:endParaRPr lang="en-SG"/>
          </a:p>
        </p:txBody>
      </p:sp>
      <p:sp>
        <p:nvSpPr>
          <p:cNvPr id="3" name="Freeform 3"/>
          <p:cNvSpPr/>
          <p:nvPr/>
        </p:nvSpPr>
        <p:spPr>
          <a:xfrm rot="-1229082">
            <a:off x="9653948" y="4439407"/>
            <a:ext cx="4514144" cy="4382823"/>
          </a:xfrm>
          <a:custGeom>
            <a:avLst/>
            <a:gdLst/>
            <a:ahLst/>
            <a:cxnLst/>
            <a:rect l="l" t="t" r="r" b="b"/>
            <a:pathLst>
              <a:path w="6771216" h="6574235">
                <a:moveTo>
                  <a:pt x="0" y="0"/>
                </a:moveTo>
                <a:lnTo>
                  <a:pt x="6771216" y="0"/>
                </a:lnTo>
                <a:lnTo>
                  <a:pt x="6771216" y="6574235"/>
                </a:lnTo>
                <a:lnTo>
                  <a:pt x="0" y="65742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a:p>
        </p:txBody>
      </p:sp>
      <p:sp>
        <p:nvSpPr>
          <p:cNvPr id="5" name="Freeform 5"/>
          <p:cNvSpPr/>
          <p:nvPr/>
        </p:nvSpPr>
        <p:spPr>
          <a:xfrm>
            <a:off x="-645030" y="-1550749"/>
            <a:ext cx="3410904" cy="5203584"/>
          </a:xfrm>
          <a:custGeom>
            <a:avLst/>
            <a:gdLst/>
            <a:ahLst/>
            <a:cxnLst/>
            <a:rect l="l" t="t" r="r" b="b"/>
            <a:pathLst>
              <a:path w="5116356" h="7805376">
                <a:moveTo>
                  <a:pt x="0" y="0"/>
                </a:moveTo>
                <a:lnTo>
                  <a:pt x="5116356" y="0"/>
                </a:lnTo>
                <a:lnTo>
                  <a:pt x="5116356" y="7805376"/>
                </a:lnTo>
                <a:lnTo>
                  <a:pt x="0" y="78053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7" name="Freeform 7"/>
          <p:cNvSpPr/>
          <p:nvPr/>
        </p:nvSpPr>
        <p:spPr>
          <a:xfrm>
            <a:off x="6907077" y="1203420"/>
            <a:ext cx="550947" cy="793249"/>
          </a:xfrm>
          <a:custGeom>
            <a:avLst/>
            <a:gdLst/>
            <a:ahLst/>
            <a:cxnLst/>
            <a:rect l="l" t="t" r="r" b="b"/>
            <a:pathLst>
              <a:path w="826421" h="1189874">
                <a:moveTo>
                  <a:pt x="0" y="0"/>
                </a:moveTo>
                <a:lnTo>
                  <a:pt x="826421" y="0"/>
                </a:lnTo>
                <a:lnTo>
                  <a:pt x="826421" y="1189873"/>
                </a:lnTo>
                <a:lnTo>
                  <a:pt x="0" y="1189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G"/>
          </a:p>
        </p:txBody>
      </p:sp>
      <p:sp>
        <p:nvSpPr>
          <p:cNvPr id="8" name="Freeform 8"/>
          <p:cNvSpPr/>
          <p:nvPr/>
        </p:nvSpPr>
        <p:spPr>
          <a:xfrm>
            <a:off x="8034008" y="907071"/>
            <a:ext cx="253678" cy="365243"/>
          </a:xfrm>
          <a:custGeom>
            <a:avLst/>
            <a:gdLst/>
            <a:ahLst/>
            <a:cxnLst/>
            <a:rect l="l" t="t" r="r" b="b"/>
            <a:pathLst>
              <a:path w="380517" h="547864">
                <a:moveTo>
                  <a:pt x="0" y="0"/>
                </a:moveTo>
                <a:lnTo>
                  <a:pt x="380516" y="0"/>
                </a:lnTo>
                <a:lnTo>
                  <a:pt x="380516" y="547864"/>
                </a:lnTo>
                <a:lnTo>
                  <a:pt x="0" y="547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G"/>
          </a:p>
        </p:txBody>
      </p:sp>
      <p:sp>
        <p:nvSpPr>
          <p:cNvPr id="9" name="Freeform 9"/>
          <p:cNvSpPr/>
          <p:nvPr/>
        </p:nvSpPr>
        <p:spPr>
          <a:xfrm>
            <a:off x="6780238" y="5299474"/>
            <a:ext cx="306381" cy="441124"/>
          </a:xfrm>
          <a:custGeom>
            <a:avLst/>
            <a:gdLst/>
            <a:ahLst/>
            <a:cxnLst/>
            <a:rect l="l" t="t" r="r" b="b"/>
            <a:pathLst>
              <a:path w="459571" h="661686">
                <a:moveTo>
                  <a:pt x="0" y="0"/>
                </a:moveTo>
                <a:lnTo>
                  <a:pt x="459571" y="0"/>
                </a:lnTo>
                <a:lnTo>
                  <a:pt x="459571" y="661687"/>
                </a:lnTo>
                <a:lnTo>
                  <a:pt x="0" y="6616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G"/>
          </a:p>
        </p:txBody>
      </p:sp>
      <p:grpSp>
        <p:nvGrpSpPr>
          <p:cNvPr id="11" name="Group 10">
            <a:extLst>
              <a:ext uri="{FF2B5EF4-FFF2-40B4-BE49-F238E27FC236}">
                <a16:creationId xmlns:a16="http://schemas.microsoft.com/office/drawing/2014/main" id="{529CF7EF-D5C0-B7DF-40C6-D8359FF6F438}"/>
              </a:ext>
            </a:extLst>
          </p:cNvPr>
          <p:cNvGrpSpPr/>
          <p:nvPr/>
        </p:nvGrpSpPr>
        <p:grpSpPr>
          <a:xfrm>
            <a:off x="-307987" y="-45953"/>
            <a:ext cx="6257916" cy="5565989"/>
            <a:chOff x="749441" y="646006"/>
            <a:chExt cx="6257916" cy="5565989"/>
          </a:xfrm>
        </p:grpSpPr>
        <p:sp>
          <p:nvSpPr>
            <p:cNvPr id="4" name="Freeform 4"/>
            <p:cNvSpPr/>
            <p:nvPr/>
          </p:nvSpPr>
          <p:spPr>
            <a:xfrm>
              <a:off x="749441" y="646006"/>
              <a:ext cx="6049988" cy="5565989"/>
            </a:xfrm>
            <a:custGeom>
              <a:avLst/>
              <a:gdLst/>
              <a:ahLst/>
              <a:cxnLst/>
              <a:rect l="l" t="t" r="r" b="b"/>
              <a:pathLst>
                <a:path w="9074982" h="8348983">
                  <a:moveTo>
                    <a:pt x="0" y="0"/>
                  </a:moveTo>
                  <a:lnTo>
                    <a:pt x="9074982" y="0"/>
                  </a:lnTo>
                  <a:lnTo>
                    <a:pt x="9074982" y="8348984"/>
                  </a:lnTo>
                  <a:lnTo>
                    <a:pt x="0" y="8348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SG"/>
            </a:p>
          </p:txBody>
        </p:sp>
        <p:pic>
          <p:nvPicPr>
            <p:cNvPr id="10" name="Picture 9">
              <a:extLst>
                <a:ext uri="{FF2B5EF4-FFF2-40B4-BE49-F238E27FC236}">
                  <a16:creationId xmlns:a16="http://schemas.microsoft.com/office/drawing/2014/main" id="{78700DC6-7E93-F44D-43E6-D79081707499}"/>
                </a:ext>
              </a:extLst>
            </p:cNvPr>
            <p:cNvPicPr>
              <a:picLocks noChangeAspect="1"/>
            </p:cNvPicPr>
            <p:nvPr/>
          </p:nvPicPr>
          <p:blipFill>
            <a:blip r:embed="rId10"/>
            <a:stretch>
              <a:fillRect/>
            </a:stretch>
          </p:blipFill>
          <p:spPr>
            <a:xfrm>
              <a:off x="825477" y="1174596"/>
              <a:ext cx="6181880" cy="4956478"/>
            </a:xfrm>
            <a:prstGeom prst="rect">
              <a:avLst/>
            </a:prstGeom>
          </p:spPr>
        </p:pic>
      </p:grpSp>
      <p:grpSp>
        <p:nvGrpSpPr>
          <p:cNvPr id="12" name="Group 11">
            <a:extLst>
              <a:ext uri="{FF2B5EF4-FFF2-40B4-BE49-F238E27FC236}">
                <a16:creationId xmlns:a16="http://schemas.microsoft.com/office/drawing/2014/main" id="{DD7410CE-00BC-47DB-B1F0-99F015200F85}"/>
              </a:ext>
            </a:extLst>
          </p:cNvPr>
          <p:cNvGrpSpPr/>
          <p:nvPr/>
        </p:nvGrpSpPr>
        <p:grpSpPr>
          <a:xfrm>
            <a:off x="4839415" y="1813566"/>
            <a:ext cx="7134779" cy="3368149"/>
            <a:chOff x="5778875" y="1139550"/>
            <a:chExt cx="7134779" cy="3368149"/>
          </a:xfrm>
        </p:grpSpPr>
        <p:sp>
          <p:nvSpPr>
            <p:cNvPr id="13" name="Freeform 3"/>
            <p:cNvSpPr/>
            <p:nvPr/>
          </p:nvSpPr>
          <p:spPr>
            <a:xfrm flipV="1">
              <a:off x="5778875" y="1139550"/>
              <a:ext cx="7134779" cy="3368149"/>
            </a:xfrm>
            <a:custGeom>
              <a:avLst/>
              <a:gdLst/>
              <a:ahLst/>
              <a:cxnLst/>
              <a:rect l="l" t="t" r="r" b="b"/>
              <a:pathLst>
                <a:path w="11108847" h="1916276">
                  <a:moveTo>
                    <a:pt x="0" y="1916277"/>
                  </a:moveTo>
                  <a:lnTo>
                    <a:pt x="11108847" y="1916277"/>
                  </a:lnTo>
                  <a:lnTo>
                    <a:pt x="11108847" y="0"/>
                  </a:lnTo>
                  <a:lnTo>
                    <a:pt x="0" y="0"/>
                  </a:lnTo>
                  <a:lnTo>
                    <a:pt x="0" y="1916277"/>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SG" dirty="0"/>
            </a:p>
          </p:txBody>
        </p:sp>
        <p:sp>
          <p:nvSpPr>
            <p:cNvPr id="14" name="TextBox 13">
              <a:extLst>
                <a:ext uri="{FF2B5EF4-FFF2-40B4-BE49-F238E27FC236}">
                  <a16:creationId xmlns:a16="http://schemas.microsoft.com/office/drawing/2014/main" id="{C04227C6-DC13-D4BA-F0BA-6B65A52FFAD3}"/>
                </a:ext>
              </a:extLst>
            </p:cNvPr>
            <p:cNvSpPr txBox="1"/>
            <p:nvPr/>
          </p:nvSpPr>
          <p:spPr>
            <a:xfrm>
              <a:off x="6668600" y="1484015"/>
              <a:ext cx="6049988" cy="2862322"/>
            </a:xfrm>
            <a:prstGeom prst="rect">
              <a:avLst/>
            </a:prstGeom>
            <a:noFill/>
          </p:spPr>
          <p:txBody>
            <a:bodyPr wrap="square">
              <a:spAutoFit/>
            </a:bodyPr>
            <a:lstStyle/>
            <a:p>
              <a:pPr algn="just"/>
              <a:r>
                <a:rPr lang="en-US" sz="4500" b="1" dirty="0" err="1">
                  <a:effectLst/>
                  <a:latin typeface="Cambria" panose="02040503050406030204" pitchFamily="18" charset="0"/>
                  <a:ea typeface="Cambria" panose="02040503050406030204" pitchFamily="18" charset="0"/>
                </a:rPr>
                <a:t>Nêu</a:t>
              </a:r>
              <a:r>
                <a:rPr lang="vi-VN" sz="4500" b="1" dirty="0">
                  <a:effectLst/>
                  <a:latin typeface="Cambria" panose="02040503050406030204" pitchFamily="18" charset="0"/>
                  <a:ea typeface="Cambria" panose="02040503050406030204" pitchFamily="18" charset="0"/>
                </a:rPr>
                <a:t> cách tính diện tích xung quanh, diện tích toàn phần của hình hộp chữ nhật.</a:t>
              </a:r>
              <a:endParaRPr lang="en-US" sz="4500" b="1" dirty="0">
                <a:latin typeface="Cambria" panose="02040503050406030204" pitchFamily="18" charset="0"/>
                <a:ea typeface="Cambria" panose="02040503050406030204" pitchFamily="18" charset="0"/>
              </a:endParaRPr>
            </a:p>
          </p:txBody>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endParaRPr lang="en-SG"/>
          </a:p>
        </p:txBody>
      </p:sp>
      <p:sp>
        <p:nvSpPr>
          <p:cNvPr id="3" name="Freeform 3"/>
          <p:cNvSpPr/>
          <p:nvPr/>
        </p:nvSpPr>
        <p:spPr>
          <a:xfrm rot="-401149" flipH="1" flipV="1">
            <a:off x="9433149" y="3396064"/>
            <a:ext cx="3410904" cy="5203584"/>
          </a:xfrm>
          <a:custGeom>
            <a:avLst/>
            <a:gdLst/>
            <a:ahLst/>
            <a:cxnLst/>
            <a:rect l="l" t="t" r="r" b="b"/>
            <a:pathLst>
              <a:path w="5116356" h="7805376">
                <a:moveTo>
                  <a:pt x="5116356" y="7805376"/>
                </a:moveTo>
                <a:lnTo>
                  <a:pt x="0" y="7805376"/>
                </a:lnTo>
                <a:lnTo>
                  <a:pt x="0" y="0"/>
                </a:lnTo>
                <a:lnTo>
                  <a:pt x="5116356" y="0"/>
                </a:lnTo>
                <a:lnTo>
                  <a:pt x="5116356" y="7805376"/>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5" name="Freeform 5"/>
          <p:cNvSpPr/>
          <p:nvPr/>
        </p:nvSpPr>
        <p:spPr>
          <a:xfrm rot="10287362">
            <a:off x="-1821108" y="-2191412"/>
            <a:ext cx="4514144" cy="4382823"/>
          </a:xfrm>
          <a:custGeom>
            <a:avLst/>
            <a:gdLst/>
            <a:ahLst/>
            <a:cxnLst/>
            <a:rect l="l" t="t" r="r" b="b"/>
            <a:pathLst>
              <a:path w="6771216" h="6574235">
                <a:moveTo>
                  <a:pt x="0" y="0"/>
                </a:moveTo>
                <a:lnTo>
                  <a:pt x="6771216" y="0"/>
                </a:lnTo>
                <a:lnTo>
                  <a:pt x="6771216" y="6574236"/>
                </a:lnTo>
                <a:lnTo>
                  <a:pt x="0" y="65742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SG"/>
          </a:p>
        </p:txBody>
      </p:sp>
      <p:sp>
        <p:nvSpPr>
          <p:cNvPr id="7" name="Freeform 7"/>
          <p:cNvSpPr/>
          <p:nvPr/>
        </p:nvSpPr>
        <p:spPr>
          <a:xfrm>
            <a:off x="1817858" y="5204608"/>
            <a:ext cx="550947" cy="793249"/>
          </a:xfrm>
          <a:custGeom>
            <a:avLst/>
            <a:gdLst/>
            <a:ahLst/>
            <a:cxnLst/>
            <a:rect l="l" t="t" r="r" b="b"/>
            <a:pathLst>
              <a:path w="826421" h="1189874">
                <a:moveTo>
                  <a:pt x="0" y="0"/>
                </a:moveTo>
                <a:lnTo>
                  <a:pt x="826421" y="0"/>
                </a:lnTo>
                <a:lnTo>
                  <a:pt x="826421" y="1189873"/>
                </a:lnTo>
                <a:lnTo>
                  <a:pt x="0" y="11898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G"/>
          </a:p>
        </p:txBody>
      </p:sp>
      <p:sp>
        <p:nvSpPr>
          <p:cNvPr id="8" name="Freeform 8"/>
          <p:cNvSpPr/>
          <p:nvPr/>
        </p:nvSpPr>
        <p:spPr>
          <a:xfrm>
            <a:off x="4582190" y="685800"/>
            <a:ext cx="355026" cy="511163"/>
          </a:xfrm>
          <a:custGeom>
            <a:avLst/>
            <a:gdLst/>
            <a:ahLst/>
            <a:cxnLst/>
            <a:rect l="l" t="t" r="r" b="b"/>
            <a:pathLst>
              <a:path w="532539" h="766744">
                <a:moveTo>
                  <a:pt x="0" y="0"/>
                </a:moveTo>
                <a:lnTo>
                  <a:pt x="532539" y="0"/>
                </a:lnTo>
                <a:lnTo>
                  <a:pt x="532539" y="766744"/>
                </a:lnTo>
                <a:lnTo>
                  <a:pt x="0" y="7667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G"/>
          </a:p>
        </p:txBody>
      </p:sp>
      <p:sp>
        <p:nvSpPr>
          <p:cNvPr id="9" name="Freeform 9"/>
          <p:cNvSpPr/>
          <p:nvPr/>
        </p:nvSpPr>
        <p:spPr>
          <a:xfrm>
            <a:off x="1049334" y="4763483"/>
            <a:ext cx="306381" cy="441124"/>
          </a:xfrm>
          <a:custGeom>
            <a:avLst/>
            <a:gdLst/>
            <a:ahLst/>
            <a:cxnLst/>
            <a:rect l="l" t="t" r="r" b="b"/>
            <a:pathLst>
              <a:path w="459571" h="661686">
                <a:moveTo>
                  <a:pt x="0" y="0"/>
                </a:moveTo>
                <a:lnTo>
                  <a:pt x="459571" y="0"/>
                </a:lnTo>
                <a:lnTo>
                  <a:pt x="459571" y="661686"/>
                </a:lnTo>
                <a:lnTo>
                  <a:pt x="0" y="6616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G"/>
          </a:p>
        </p:txBody>
      </p:sp>
      <p:grpSp>
        <p:nvGrpSpPr>
          <p:cNvPr id="10" name="Group 9">
            <a:extLst>
              <a:ext uri="{FF2B5EF4-FFF2-40B4-BE49-F238E27FC236}">
                <a16:creationId xmlns:a16="http://schemas.microsoft.com/office/drawing/2014/main" id="{E2342BD5-3CAD-FAEC-60E2-4C1CF5F1DE4C}"/>
              </a:ext>
            </a:extLst>
          </p:cNvPr>
          <p:cNvGrpSpPr/>
          <p:nvPr/>
        </p:nvGrpSpPr>
        <p:grpSpPr>
          <a:xfrm>
            <a:off x="5345750" y="714297"/>
            <a:ext cx="6684173" cy="5565989"/>
            <a:chOff x="5456212" y="646006"/>
            <a:chExt cx="6684173" cy="5565989"/>
          </a:xfrm>
        </p:grpSpPr>
        <p:sp>
          <p:nvSpPr>
            <p:cNvPr id="4" name="Freeform 4"/>
            <p:cNvSpPr/>
            <p:nvPr/>
          </p:nvSpPr>
          <p:spPr>
            <a:xfrm>
              <a:off x="5456212" y="646006"/>
              <a:ext cx="6049988" cy="5565989"/>
            </a:xfrm>
            <a:custGeom>
              <a:avLst/>
              <a:gdLst/>
              <a:ahLst/>
              <a:cxnLst/>
              <a:rect l="l" t="t" r="r" b="b"/>
              <a:pathLst>
                <a:path w="9074982" h="8348983">
                  <a:moveTo>
                    <a:pt x="0" y="0"/>
                  </a:moveTo>
                  <a:lnTo>
                    <a:pt x="9074982" y="0"/>
                  </a:lnTo>
                  <a:lnTo>
                    <a:pt x="9074982" y="8348984"/>
                  </a:lnTo>
                  <a:lnTo>
                    <a:pt x="0" y="83489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SG"/>
            </a:p>
          </p:txBody>
        </p:sp>
        <p:pic>
          <p:nvPicPr>
            <p:cNvPr id="11" name="Picture 10">
              <a:extLst>
                <a:ext uri="{FF2B5EF4-FFF2-40B4-BE49-F238E27FC236}">
                  <a16:creationId xmlns:a16="http://schemas.microsoft.com/office/drawing/2014/main" id="{906A2E76-D19D-5C78-F3CF-18A613F5674E}"/>
                </a:ext>
              </a:extLst>
            </p:cNvPr>
            <p:cNvPicPr>
              <a:picLocks noChangeAspect="1"/>
            </p:cNvPicPr>
            <p:nvPr/>
          </p:nvPicPr>
          <p:blipFill>
            <a:blip r:embed="rId11"/>
            <a:stretch>
              <a:fillRect/>
            </a:stretch>
          </p:blipFill>
          <p:spPr>
            <a:xfrm>
              <a:off x="5482976" y="1173228"/>
              <a:ext cx="6657409" cy="4834547"/>
            </a:xfrm>
            <a:prstGeom prst="rect">
              <a:avLst/>
            </a:prstGeom>
          </p:spPr>
        </p:pic>
      </p:grpSp>
      <p:pic>
        <p:nvPicPr>
          <p:cNvPr id="12" name="Picture 11">
            <a:extLst>
              <a:ext uri="{FF2B5EF4-FFF2-40B4-BE49-F238E27FC236}">
                <a16:creationId xmlns:a16="http://schemas.microsoft.com/office/drawing/2014/main" id="{B2FFEF68-72A8-6B8D-E7BE-7C4A925045EA}"/>
              </a:ext>
            </a:extLst>
          </p:cNvPr>
          <p:cNvPicPr>
            <a:picLocks noChangeAspect="1"/>
          </p:cNvPicPr>
          <p:nvPr/>
        </p:nvPicPr>
        <p:blipFill>
          <a:blip r:embed="rId12"/>
          <a:stretch>
            <a:fillRect/>
          </a:stretch>
        </p:blipFill>
        <p:spPr>
          <a:xfrm flipH="1">
            <a:off x="686051" y="948805"/>
            <a:ext cx="4429145" cy="5809419"/>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endParaRPr lang="en-SG"/>
          </a:p>
        </p:txBody>
      </p:sp>
      <p:grpSp>
        <p:nvGrpSpPr>
          <p:cNvPr id="3" name="Group 3"/>
          <p:cNvGrpSpPr/>
          <p:nvPr/>
        </p:nvGrpSpPr>
        <p:grpSpPr>
          <a:xfrm>
            <a:off x="295122" y="256507"/>
            <a:ext cx="11612291" cy="6344986"/>
            <a:chOff x="0" y="0"/>
            <a:chExt cx="23224582" cy="12689972"/>
          </a:xfrm>
        </p:grpSpPr>
        <p:sp>
          <p:nvSpPr>
            <p:cNvPr id="4" name="Freeform 4"/>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5" name="Freeform 5"/>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grpSp>
          <p:nvGrpSpPr>
            <p:cNvPr id="6" name="Group 6"/>
            <p:cNvGrpSpPr/>
            <p:nvPr/>
          </p:nvGrpSpPr>
          <p:grpSpPr>
            <a:xfrm>
              <a:off x="0" y="0"/>
              <a:ext cx="23224582" cy="12689972"/>
              <a:chOff x="0" y="0"/>
              <a:chExt cx="4587572" cy="2506661"/>
            </a:xfrm>
          </p:grpSpPr>
          <p:sp>
            <p:nvSpPr>
              <p:cNvPr id="7" name="Freeform 7"/>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endParaRPr lang="en-SG"/>
              </a:p>
            </p:txBody>
          </p:sp>
          <p:sp>
            <p:nvSpPr>
              <p:cNvPr id="8" name="TextBox 8"/>
              <p:cNvSpPr txBox="1"/>
              <p:nvPr/>
            </p:nvSpPr>
            <p:spPr>
              <a:xfrm>
                <a:off x="0" y="-38100"/>
                <a:ext cx="4587572" cy="2544761"/>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10" name="Freeform 10"/>
          <p:cNvSpPr/>
          <p:nvPr/>
        </p:nvSpPr>
        <p:spPr>
          <a:xfrm>
            <a:off x="339373" y="322994"/>
            <a:ext cx="477510" cy="840193"/>
          </a:xfrm>
          <a:custGeom>
            <a:avLst/>
            <a:gdLst/>
            <a:ahLst/>
            <a:cxnLst/>
            <a:rect l="l" t="t" r="r" b="b"/>
            <a:pathLst>
              <a:path w="716265" h="1260290">
                <a:moveTo>
                  <a:pt x="0" y="0"/>
                </a:moveTo>
                <a:lnTo>
                  <a:pt x="716265" y="0"/>
                </a:lnTo>
                <a:lnTo>
                  <a:pt x="716265" y="1260290"/>
                </a:lnTo>
                <a:lnTo>
                  <a:pt x="0" y="1260290"/>
                </a:lnTo>
                <a:lnTo>
                  <a:pt x="0" y="0"/>
                </a:lnTo>
                <a:close/>
              </a:path>
            </a:pathLst>
          </a:custGeom>
          <a:blipFill>
            <a:blip r:embed="rId5"/>
            <a:stretch>
              <a:fillRect/>
            </a:stretch>
          </a:blipFill>
        </p:spPr>
        <p:txBody>
          <a:bodyPr/>
          <a:lstStyle/>
          <a:p>
            <a:endParaRPr lang="en-SG"/>
          </a:p>
        </p:txBody>
      </p:sp>
      <p:sp>
        <p:nvSpPr>
          <p:cNvPr id="12" name="TextBox 12">
            <a:hlinkClick r:id="rId6" action="ppaction://hlinksldjump"/>
          </p:cNvPr>
          <p:cNvSpPr txBox="1"/>
          <p:nvPr/>
        </p:nvSpPr>
        <p:spPr>
          <a:xfrm>
            <a:off x="779648" y="381823"/>
            <a:ext cx="11165001" cy="587597"/>
          </a:xfrm>
          <a:prstGeom prst="rect">
            <a:avLst/>
          </a:prstGeom>
        </p:spPr>
        <p:txBody>
          <a:bodyPr wrap="square" lIns="0" tIns="0" rIns="0" bIns="0" rtlCol="0" anchor="t">
            <a:spAutoFit/>
          </a:bodyPr>
          <a:lstStyle/>
          <a:p>
            <a:pPr algn="ctr">
              <a:lnSpc>
                <a:spcPts val="5243"/>
              </a:lnSpc>
              <a:spcBef>
                <a:spcPct val="0"/>
              </a:spcBef>
            </a:pPr>
            <a:r>
              <a:rPr lang="vi-VN" sz="3000" dirty="0">
                <a:solidFill>
                  <a:srgbClr val="3B9C3D"/>
                </a:solidFill>
                <a:latin typeface="Cambria Bold"/>
              </a:rPr>
              <a:t>Tính diện tích xung quanh của mỗi hình hộp chữ nhật dưới đây.</a:t>
            </a:r>
            <a:endParaRPr lang="en-US" sz="3000" dirty="0">
              <a:solidFill>
                <a:srgbClr val="3B9C3D"/>
              </a:solidFill>
              <a:latin typeface="Cambria Bold"/>
            </a:endParaRPr>
          </a:p>
        </p:txBody>
      </p:sp>
      <p:pic>
        <p:nvPicPr>
          <p:cNvPr id="29" name="Picture 28" descr="A blue rectangular object with a blue rectangle&#10;&#10;Description automatically generated with medium confidence">
            <a:extLst>
              <a:ext uri="{FF2B5EF4-FFF2-40B4-BE49-F238E27FC236}">
                <a16:creationId xmlns:a16="http://schemas.microsoft.com/office/drawing/2014/main" id="{DC1BF472-D7FF-3A8F-3BCA-B927EC4ED4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2005" y="1065861"/>
            <a:ext cx="9818418" cy="4604938"/>
          </a:xfrm>
          <a:prstGeom prst="rect">
            <a:avLst/>
          </a:prstGeom>
        </p:spPr>
      </p:pic>
      <p:pic>
        <p:nvPicPr>
          <p:cNvPr id="13" name="Picture 12">
            <a:extLst>
              <a:ext uri="{FF2B5EF4-FFF2-40B4-BE49-F238E27FC236}">
                <a16:creationId xmlns:a16="http://schemas.microsoft.com/office/drawing/2014/main" id="{C0D27263-8470-6570-C2D8-99728EAB084A}"/>
              </a:ext>
            </a:extLst>
          </p:cNvPr>
          <p:cNvPicPr>
            <a:picLocks noChangeAspect="1"/>
          </p:cNvPicPr>
          <p:nvPr/>
        </p:nvPicPr>
        <p:blipFill>
          <a:blip r:embed="rId8"/>
          <a:stretch>
            <a:fillRect/>
          </a:stretch>
        </p:blipFill>
        <p:spPr>
          <a:xfrm>
            <a:off x="4669211" y="4497841"/>
            <a:ext cx="2400616" cy="24189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endParaRPr lang="en-SG"/>
          </a:p>
        </p:txBody>
      </p:sp>
      <p:grpSp>
        <p:nvGrpSpPr>
          <p:cNvPr id="3" name="Group 3"/>
          <p:cNvGrpSpPr/>
          <p:nvPr/>
        </p:nvGrpSpPr>
        <p:grpSpPr>
          <a:xfrm>
            <a:off x="295122" y="256507"/>
            <a:ext cx="11612291" cy="6344986"/>
            <a:chOff x="0" y="0"/>
            <a:chExt cx="23224582" cy="12689972"/>
          </a:xfrm>
        </p:grpSpPr>
        <p:sp>
          <p:nvSpPr>
            <p:cNvPr id="4" name="Freeform 4"/>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5" name="Freeform 5"/>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grpSp>
          <p:nvGrpSpPr>
            <p:cNvPr id="6" name="Group 6"/>
            <p:cNvGrpSpPr/>
            <p:nvPr/>
          </p:nvGrpSpPr>
          <p:grpSpPr>
            <a:xfrm>
              <a:off x="0" y="0"/>
              <a:ext cx="23224582" cy="12689972"/>
              <a:chOff x="0" y="0"/>
              <a:chExt cx="4587572" cy="2506661"/>
            </a:xfrm>
          </p:grpSpPr>
          <p:sp>
            <p:nvSpPr>
              <p:cNvPr id="7" name="Freeform 7"/>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endParaRPr lang="en-SG"/>
              </a:p>
            </p:txBody>
          </p:sp>
          <p:sp>
            <p:nvSpPr>
              <p:cNvPr id="8" name="TextBox 8"/>
              <p:cNvSpPr txBox="1"/>
              <p:nvPr/>
            </p:nvSpPr>
            <p:spPr>
              <a:xfrm>
                <a:off x="0" y="-38100"/>
                <a:ext cx="4587572" cy="2544761"/>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10" name="Freeform 10"/>
          <p:cNvSpPr/>
          <p:nvPr/>
        </p:nvSpPr>
        <p:spPr>
          <a:xfrm>
            <a:off x="339373" y="322994"/>
            <a:ext cx="477510" cy="840193"/>
          </a:xfrm>
          <a:custGeom>
            <a:avLst/>
            <a:gdLst/>
            <a:ahLst/>
            <a:cxnLst/>
            <a:rect l="l" t="t" r="r" b="b"/>
            <a:pathLst>
              <a:path w="716265" h="1260290">
                <a:moveTo>
                  <a:pt x="0" y="0"/>
                </a:moveTo>
                <a:lnTo>
                  <a:pt x="716265" y="0"/>
                </a:lnTo>
                <a:lnTo>
                  <a:pt x="716265" y="1260290"/>
                </a:lnTo>
                <a:lnTo>
                  <a:pt x="0" y="1260290"/>
                </a:lnTo>
                <a:lnTo>
                  <a:pt x="0" y="0"/>
                </a:lnTo>
                <a:close/>
              </a:path>
            </a:pathLst>
          </a:custGeom>
          <a:blipFill>
            <a:blip r:embed="rId5"/>
            <a:stretch>
              <a:fillRect/>
            </a:stretch>
          </a:blipFill>
        </p:spPr>
        <p:txBody>
          <a:bodyPr/>
          <a:lstStyle/>
          <a:p>
            <a:endParaRPr lang="en-SG"/>
          </a:p>
        </p:txBody>
      </p:sp>
      <p:sp>
        <p:nvSpPr>
          <p:cNvPr id="12" name="TextBox 12">
            <a:hlinkClick r:id="rId6" action="ppaction://hlinksldjump"/>
          </p:cNvPr>
          <p:cNvSpPr txBox="1"/>
          <p:nvPr/>
        </p:nvSpPr>
        <p:spPr>
          <a:xfrm>
            <a:off x="779648" y="381823"/>
            <a:ext cx="11165001" cy="587597"/>
          </a:xfrm>
          <a:prstGeom prst="rect">
            <a:avLst/>
          </a:prstGeom>
        </p:spPr>
        <p:txBody>
          <a:bodyPr wrap="square" lIns="0" tIns="0" rIns="0" bIns="0" rtlCol="0" anchor="t">
            <a:spAutoFit/>
          </a:bodyPr>
          <a:lstStyle/>
          <a:p>
            <a:pPr algn="ctr">
              <a:lnSpc>
                <a:spcPts val="5243"/>
              </a:lnSpc>
              <a:spcBef>
                <a:spcPct val="0"/>
              </a:spcBef>
            </a:pPr>
            <a:r>
              <a:rPr lang="vi-VN" sz="3000" dirty="0">
                <a:solidFill>
                  <a:srgbClr val="3B9C3D"/>
                </a:solidFill>
                <a:latin typeface="Cambria Bold"/>
              </a:rPr>
              <a:t>Tính diện tích xung quanh của mỗi hình hộp chữ nhật dưới đây.</a:t>
            </a:r>
            <a:endParaRPr lang="en-US" sz="3000" dirty="0">
              <a:solidFill>
                <a:srgbClr val="3B9C3D"/>
              </a:solidFill>
              <a:latin typeface="Cambria Bold"/>
            </a:endParaRPr>
          </a:p>
        </p:txBody>
      </p:sp>
      <p:pic>
        <p:nvPicPr>
          <p:cNvPr id="29" name="Picture 28" descr="A blue rectangular object with a blue rectangle&#10;&#10;Description automatically generated with medium confidence">
            <a:extLst>
              <a:ext uri="{FF2B5EF4-FFF2-40B4-BE49-F238E27FC236}">
                <a16:creationId xmlns:a16="http://schemas.microsoft.com/office/drawing/2014/main" id="{DC1BF472-D7FF-3A8F-3BCA-B927EC4ED4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980" y="1545010"/>
            <a:ext cx="6631458" cy="3110221"/>
          </a:xfrm>
          <a:prstGeom prst="rect">
            <a:avLst/>
          </a:prstGeom>
        </p:spPr>
      </p:pic>
      <p:pic>
        <p:nvPicPr>
          <p:cNvPr id="14" name="Picture 13">
            <a:hlinkClick r:id="rId6" action="ppaction://hlinksldjump"/>
            <a:extLst>
              <a:ext uri="{FF2B5EF4-FFF2-40B4-BE49-F238E27FC236}">
                <a16:creationId xmlns:a16="http://schemas.microsoft.com/office/drawing/2014/main" id="{5A25218C-D486-ED1D-53CF-62E8692731D8}"/>
              </a:ext>
            </a:extLst>
          </p:cNvPr>
          <p:cNvPicPr>
            <a:picLocks noChangeAspect="1"/>
          </p:cNvPicPr>
          <p:nvPr/>
        </p:nvPicPr>
        <p:blipFill>
          <a:blip r:embed="rId8"/>
          <a:stretch>
            <a:fillRect/>
          </a:stretch>
        </p:blipFill>
        <p:spPr>
          <a:xfrm>
            <a:off x="7298438" y="3369486"/>
            <a:ext cx="4573745" cy="3548596"/>
          </a:xfrm>
          <a:prstGeom prst="rect">
            <a:avLst/>
          </a:prstGeom>
        </p:spPr>
      </p:pic>
    </p:spTree>
    <p:extLst>
      <p:ext uri="{BB962C8B-B14F-4D97-AF65-F5344CB8AC3E}">
        <p14:creationId xmlns:p14="http://schemas.microsoft.com/office/powerpoint/2010/main" val="87560308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endParaRPr lang="en-SG"/>
          </a:p>
        </p:txBody>
      </p:sp>
      <p:grpSp>
        <p:nvGrpSpPr>
          <p:cNvPr id="3" name="Group 3"/>
          <p:cNvGrpSpPr/>
          <p:nvPr/>
        </p:nvGrpSpPr>
        <p:grpSpPr>
          <a:xfrm>
            <a:off x="295122" y="257999"/>
            <a:ext cx="11612291" cy="6344986"/>
            <a:chOff x="0" y="0"/>
            <a:chExt cx="23224582" cy="12689972"/>
          </a:xfrm>
        </p:grpSpPr>
        <p:sp>
          <p:nvSpPr>
            <p:cNvPr id="4" name="Freeform 4"/>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5" name="Freeform 5"/>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grpSp>
          <p:nvGrpSpPr>
            <p:cNvPr id="6" name="Group 6"/>
            <p:cNvGrpSpPr/>
            <p:nvPr/>
          </p:nvGrpSpPr>
          <p:grpSpPr>
            <a:xfrm>
              <a:off x="0" y="0"/>
              <a:ext cx="23224582" cy="12689972"/>
              <a:chOff x="0" y="0"/>
              <a:chExt cx="4587572" cy="2506661"/>
            </a:xfrm>
          </p:grpSpPr>
          <p:sp>
            <p:nvSpPr>
              <p:cNvPr id="7" name="Freeform 7"/>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endParaRPr lang="en-SG"/>
              </a:p>
            </p:txBody>
          </p:sp>
          <p:sp>
            <p:nvSpPr>
              <p:cNvPr id="8" name="TextBox 8"/>
              <p:cNvSpPr txBox="1"/>
              <p:nvPr/>
            </p:nvSpPr>
            <p:spPr>
              <a:xfrm>
                <a:off x="0" y="-38100"/>
                <a:ext cx="4587572" cy="2544761"/>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10" name="Freeform 10"/>
          <p:cNvSpPr/>
          <p:nvPr/>
        </p:nvSpPr>
        <p:spPr>
          <a:xfrm>
            <a:off x="293077" y="384990"/>
            <a:ext cx="1115358" cy="1101055"/>
          </a:xfrm>
          <a:custGeom>
            <a:avLst/>
            <a:gdLst/>
            <a:ahLst/>
            <a:cxnLst/>
            <a:rect l="l" t="t" r="r" b="b"/>
            <a:pathLst>
              <a:path w="1231805" h="1651582">
                <a:moveTo>
                  <a:pt x="0" y="0"/>
                </a:moveTo>
                <a:lnTo>
                  <a:pt x="1231805" y="0"/>
                </a:lnTo>
                <a:lnTo>
                  <a:pt x="1231805" y="1651582"/>
                </a:lnTo>
                <a:lnTo>
                  <a:pt x="0" y="1651582"/>
                </a:lnTo>
                <a:lnTo>
                  <a:pt x="0" y="0"/>
                </a:lnTo>
                <a:close/>
              </a:path>
            </a:pathLst>
          </a:custGeom>
          <a:blipFill>
            <a:blip r:embed="rId5"/>
            <a:stretch>
              <a:fillRect/>
            </a:stretch>
          </a:blipFill>
        </p:spPr>
        <p:txBody>
          <a:bodyPr/>
          <a:lstStyle/>
          <a:p>
            <a:endParaRPr lang="en-SG"/>
          </a:p>
        </p:txBody>
      </p:sp>
      <p:sp>
        <p:nvSpPr>
          <p:cNvPr id="12" name="TextBox 12">
            <a:hlinkClick r:id="rId6" action="ppaction://hlinksldjump"/>
          </p:cNvPr>
          <p:cNvSpPr txBox="1"/>
          <p:nvPr/>
        </p:nvSpPr>
        <p:spPr>
          <a:xfrm>
            <a:off x="1265119" y="363551"/>
            <a:ext cx="10785611" cy="1477328"/>
          </a:xfrm>
          <a:prstGeom prst="rect">
            <a:avLst/>
          </a:prstGeom>
        </p:spPr>
        <p:txBody>
          <a:bodyPr wrap="square" lIns="0" tIns="0" rIns="0" bIns="0" rtlCol="0" anchor="t">
            <a:spAutoFit/>
          </a:bodyPr>
          <a:lstStyle/>
          <a:p>
            <a:pPr algn="ctr">
              <a:spcBef>
                <a:spcPct val="0"/>
              </a:spcBef>
            </a:pPr>
            <a:r>
              <a:rPr lang="vi-VN" sz="3200" b="1" dirty="0">
                <a:solidFill>
                  <a:srgbClr val="3B9C3D"/>
                </a:solidFill>
                <a:latin typeface="Cambria" panose="02040503050406030204" pitchFamily="18" charset="0"/>
                <a:ea typeface="Cambria" panose="02040503050406030204" pitchFamily="18" charset="0"/>
              </a:rPr>
              <a:t>Các bể cá dưới đây được làm bằng kính và thiết kế dạng hình hộp chữ nhật không có nắp. Hãy tính diện tích kính được sử dụng để làm các bể cá đó.</a:t>
            </a:r>
            <a:endParaRPr lang="en-US" sz="3200" b="1" dirty="0">
              <a:solidFill>
                <a:srgbClr val="3B9C3D"/>
              </a:solidFill>
              <a:latin typeface="Cambria" panose="02040503050406030204" pitchFamily="18" charset="0"/>
              <a:ea typeface="Cambria" panose="02040503050406030204" pitchFamily="18" charset="0"/>
            </a:endParaRPr>
          </a:p>
        </p:txBody>
      </p:sp>
      <p:pic>
        <p:nvPicPr>
          <p:cNvPr id="31" name="Picture 30" descr="A diagram of a fish tank&#10;&#10;Description automatically generated">
            <a:extLst>
              <a:ext uri="{FF2B5EF4-FFF2-40B4-BE49-F238E27FC236}">
                <a16:creationId xmlns:a16="http://schemas.microsoft.com/office/drawing/2014/main" id="{35A67838-B4A9-E7F5-514B-02CA4EF7C7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851" y="2356038"/>
            <a:ext cx="9986297" cy="2860506"/>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endParaRPr lang="en-SG"/>
          </a:p>
        </p:txBody>
      </p:sp>
      <p:grpSp>
        <p:nvGrpSpPr>
          <p:cNvPr id="3" name="Group 3"/>
          <p:cNvGrpSpPr/>
          <p:nvPr/>
        </p:nvGrpSpPr>
        <p:grpSpPr>
          <a:xfrm>
            <a:off x="295122" y="256507"/>
            <a:ext cx="11612291" cy="6344986"/>
            <a:chOff x="0" y="0"/>
            <a:chExt cx="23224582" cy="12689972"/>
          </a:xfrm>
        </p:grpSpPr>
        <p:sp>
          <p:nvSpPr>
            <p:cNvPr id="4" name="Freeform 4"/>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5" name="Freeform 5"/>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grpSp>
          <p:nvGrpSpPr>
            <p:cNvPr id="6" name="Group 6"/>
            <p:cNvGrpSpPr/>
            <p:nvPr/>
          </p:nvGrpSpPr>
          <p:grpSpPr>
            <a:xfrm>
              <a:off x="0" y="0"/>
              <a:ext cx="23224582" cy="12689972"/>
              <a:chOff x="0" y="0"/>
              <a:chExt cx="4587572" cy="2506661"/>
            </a:xfrm>
          </p:grpSpPr>
          <p:sp>
            <p:nvSpPr>
              <p:cNvPr id="7" name="Freeform 7"/>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endParaRPr lang="en-SG"/>
              </a:p>
            </p:txBody>
          </p:sp>
          <p:sp>
            <p:nvSpPr>
              <p:cNvPr id="8" name="TextBox 8"/>
              <p:cNvSpPr txBox="1"/>
              <p:nvPr/>
            </p:nvSpPr>
            <p:spPr>
              <a:xfrm>
                <a:off x="0" y="-38100"/>
                <a:ext cx="4587572" cy="2544761"/>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10" name="Freeform 10"/>
          <p:cNvSpPr/>
          <p:nvPr/>
        </p:nvSpPr>
        <p:spPr>
          <a:xfrm>
            <a:off x="562046" y="432970"/>
            <a:ext cx="819453" cy="1210269"/>
          </a:xfrm>
          <a:custGeom>
            <a:avLst/>
            <a:gdLst/>
            <a:ahLst/>
            <a:cxnLst/>
            <a:rect l="l" t="t" r="r" b="b"/>
            <a:pathLst>
              <a:path w="1229179" h="1815403">
                <a:moveTo>
                  <a:pt x="0" y="0"/>
                </a:moveTo>
                <a:lnTo>
                  <a:pt x="1229179" y="0"/>
                </a:lnTo>
                <a:lnTo>
                  <a:pt x="1229179" y="1815403"/>
                </a:lnTo>
                <a:lnTo>
                  <a:pt x="0" y="1815403"/>
                </a:lnTo>
                <a:lnTo>
                  <a:pt x="0" y="0"/>
                </a:lnTo>
                <a:close/>
              </a:path>
            </a:pathLst>
          </a:custGeom>
          <a:blipFill>
            <a:blip r:embed="rId5"/>
            <a:stretch>
              <a:fillRect/>
            </a:stretch>
          </a:blipFill>
        </p:spPr>
        <p:txBody>
          <a:bodyPr/>
          <a:lstStyle/>
          <a:p>
            <a:endParaRPr lang="en-SG"/>
          </a:p>
        </p:txBody>
      </p:sp>
      <p:sp>
        <p:nvSpPr>
          <p:cNvPr id="15" name="TextBox 15"/>
          <p:cNvSpPr txBox="1"/>
          <p:nvPr/>
        </p:nvSpPr>
        <p:spPr>
          <a:xfrm>
            <a:off x="1606597" y="449366"/>
            <a:ext cx="9853317" cy="1708160"/>
          </a:xfrm>
          <a:prstGeom prst="rect">
            <a:avLst/>
          </a:prstGeom>
        </p:spPr>
        <p:txBody>
          <a:bodyPr lIns="0" tIns="0" rIns="0" bIns="0" rtlCol="0" anchor="t">
            <a:spAutoFit/>
          </a:bodyPr>
          <a:lstStyle/>
          <a:p>
            <a:pPr algn="ctr">
              <a:spcBef>
                <a:spcPct val="0"/>
              </a:spcBef>
            </a:pPr>
            <a:r>
              <a:rPr lang="vi-VN" sz="3700" b="1">
                <a:solidFill>
                  <a:schemeClr val="accent6">
                    <a:lumMod val="75000"/>
                  </a:schemeClr>
                </a:solidFill>
                <a:latin typeface="Cambria"/>
              </a:rPr>
              <a:t>Mỗi khuôn</a:t>
            </a:r>
            <a:r>
              <a:rPr lang="vi-VN" sz="3700" b="1">
                <a:solidFill>
                  <a:schemeClr val="accent6">
                    <a:lumMod val="75000"/>
                  </a:schemeClr>
                </a:solidFill>
                <a:latin typeface="Cambria"/>
                <a:hlinkClick r:id="rId6" action="ppaction://hlinksldjump"/>
              </a:rPr>
              <a:t>Slide 9</a:t>
            </a:r>
            <a:r>
              <a:rPr lang="vi-VN" sz="3700" b="1">
                <a:solidFill>
                  <a:schemeClr val="accent6">
                    <a:lumMod val="75000"/>
                  </a:schemeClr>
                </a:solidFill>
                <a:latin typeface="Cambria"/>
              </a:rPr>
              <a:t> </a:t>
            </a:r>
            <a:r>
              <a:rPr lang="vi-VN" sz="3700" b="1" dirty="0">
                <a:solidFill>
                  <a:schemeClr val="accent6">
                    <a:lumMod val="75000"/>
                  </a:schemeClr>
                </a:solidFill>
                <a:latin typeface="Cambria"/>
              </a:rPr>
              <a:t>bánh chưng có dạng một hình hộp chữ nhật không có hai đáy như hình bên.</a:t>
            </a:r>
            <a:endParaRPr lang="en-US" sz="3700" b="1" dirty="0">
              <a:solidFill>
                <a:schemeClr val="accent6">
                  <a:lumMod val="75000"/>
                </a:schemeClr>
              </a:solidFill>
              <a:latin typeface="Cambria"/>
            </a:endParaRPr>
          </a:p>
        </p:txBody>
      </p:sp>
      <p:pic>
        <p:nvPicPr>
          <p:cNvPr id="21" name="Picture 20" descr="Cartoon a cartoon of a robot&#10;&#10;Description automatically generated">
            <a:extLst>
              <a:ext uri="{FF2B5EF4-FFF2-40B4-BE49-F238E27FC236}">
                <a16:creationId xmlns:a16="http://schemas.microsoft.com/office/drawing/2014/main" id="{911F0699-89A9-5C9D-CAB5-F511EB7153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0689" y="1723528"/>
            <a:ext cx="7565751" cy="3092975"/>
          </a:xfrm>
          <a:prstGeom prst="rect">
            <a:avLst/>
          </a:prstGeom>
        </p:spPr>
      </p:pic>
      <p:sp>
        <p:nvSpPr>
          <p:cNvPr id="22" name="TextBox 21">
            <a:extLst>
              <a:ext uri="{FF2B5EF4-FFF2-40B4-BE49-F238E27FC236}">
                <a16:creationId xmlns:a16="http://schemas.microsoft.com/office/drawing/2014/main" id="{5CA629B7-4DA3-2582-BD63-1C84E795F912}"/>
              </a:ext>
            </a:extLst>
          </p:cNvPr>
          <p:cNvSpPr txBox="1"/>
          <p:nvPr/>
        </p:nvSpPr>
        <p:spPr>
          <a:xfrm>
            <a:off x="505560" y="1921336"/>
            <a:ext cx="3362753" cy="304698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Hỏi từ thanh gỗ dưới đây có thể làm được khuôn bánh chưng với kích thước như trên hay không?</a:t>
            </a:r>
            <a:endParaRPr lang="en-SG" sz="3200" dirty="0">
              <a:latin typeface="Cambria" panose="02040503050406030204" pitchFamily="18" charset="0"/>
              <a:ea typeface="Cambria" panose="02040503050406030204" pitchFamily="18" charset="0"/>
            </a:endParaRPr>
          </a:p>
        </p:txBody>
      </p:sp>
      <p:pic>
        <p:nvPicPr>
          <p:cNvPr id="24" name="Picture 23" descr="A close up of a wood&#10;&#10;Description automatically generated">
            <a:extLst>
              <a:ext uri="{FF2B5EF4-FFF2-40B4-BE49-F238E27FC236}">
                <a16:creationId xmlns:a16="http://schemas.microsoft.com/office/drawing/2014/main" id="{AB58274B-03E3-6991-FFED-A6514D6BED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7499" y="5149700"/>
            <a:ext cx="8444145" cy="1432489"/>
          </a:xfrm>
          <a:prstGeom prst="rect">
            <a:avLst/>
          </a:prstGeom>
        </p:spPr>
      </p:pic>
      <p:sp>
        <p:nvSpPr>
          <p:cNvPr id="25" name="Rectangle 24">
            <a:extLst>
              <a:ext uri="{FF2B5EF4-FFF2-40B4-BE49-F238E27FC236}">
                <a16:creationId xmlns:a16="http://schemas.microsoft.com/office/drawing/2014/main" id="{37F8FF22-4AF1-36C4-D8D4-1ABC65AD910C}"/>
              </a:ext>
            </a:extLst>
          </p:cNvPr>
          <p:cNvSpPr/>
          <p:nvPr/>
        </p:nvSpPr>
        <p:spPr>
          <a:xfrm>
            <a:off x="2572912" y="5079325"/>
            <a:ext cx="1104900" cy="4703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8AE75-C180-E87B-BD7A-B031E65A9C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E8B1DA-F3D4-B4DD-9861-B8E40DCC15A9}"/>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3">
            <a:extLst>
              <a:ext uri="{FF2B5EF4-FFF2-40B4-BE49-F238E27FC236}">
                <a16:creationId xmlns:a16="http://schemas.microsoft.com/office/drawing/2014/main" id="{7CC433D6-F355-0BA8-5C4E-36E473B091BB}"/>
              </a:ext>
            </a:extLst>
          </p:cNvPr>
          <p:cNvGrpSpPr/>
          <p:nvPr/>
        </p:nvGrpSpPr>
        <p:grpSpPr>
          <a:xfrm>
            <a:off x="342046" y="160064"/>
            <a:ext cx="11612291" cy="6344986"/>
            <a:chOff x="0" y="0"/>
            <a:chExt cx="23224582" cy="12689972"/>
          </a:xfrm>
        </p:grpSpPr>
        <p:sp>
          <p:nvSpPr>
            <p:cNvPr id="4" name="Freeform 4">
              <a:extLst>
                <a:ext uri="{FF2B5EF4-FFF2-40B4-BE49-F238E27FC236}">
                  <a16:creationId xmlns:a16="http://schemas.microsoft.com/office/drawing/2014/main" id="{246032E7-7516-2DD8-2024-B095561FEED3}"/>
                </a:ext>
              </a:extLst>
            </p:cNvPr>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a:extLst>
                <a:ext uri="{FF2B5EF4-FFF2-40B4-BE49-F238E27FC236}">
                  <a16:creationId xmlns:a16="http://schemas.microsoft.com/office/drawing/2014/main" id="{7C5877A4-F856-9D85-573D-BCB67CCFEB12}"/>
                </a:ext>
              </a:extLst>
            </p:cNvPr>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6">
              <a:extLst>
                <a:ext uri="{FF2B5EF4-FFF2-40B4-BE49-F238E27FC236}">
                  <a16:creationId xmlns:a16="http://schemas.microsoft.com/office/drawing/2014/main" id="{86A1FF63-75A9-EA5B-6F96-2615EE8BE81A}"/>
                </a:ext>
              </a:extLst>
            </p:cNvPr>
            <p:cNvGrpSpPr/>
            <p:nvPr/>
          </p:nvGrpSpPr>
          <p:grpSpPr>
            <a:xfrm>
              <a:off x="0" y="0"/>
              <a:ext cx="23224582" cy="12689972"/>
              <a:chOff x="0" y="0"/>
              <a:chExt cx="4587572" cy="2506661"/>
            </a:xfrm>
          </p:grpSpPr>
          <p:sp>
            <p:nvSpPr>
              <p:cNvPr id="7" name="Freeform 7">
                <a:extLst>
                  <a:ext uri="{FF2B5EF4-FFF2-40B4-BE49-F238E27FC236}">
                    <a16:creationId xmlns:a16="http://schemas.microsoft.com/office/drawing/2014/main" id="{F86586EB-6C16-86DF-7E6F-8EBB2A3B1108}"/>
                  </a:ext>
                </a:extLst>
              </p:cNvPr>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8">
                <a:extLst>
                  <a:ext uri="{FF2B5EF4-FFF2-40B4-BE49-F238E27FC236}">
                    <a16:creationId xmlns:a16="http://schemas.microsoft.com/office/drawing/2014/main" id="{DA774A0F-6605-EB5D-45E0-1E7120B4869D}"/>
                  </a:ext>
                </a:extLst>
              </p:cNvPr>
              <p:cNvSpPr txBox="1"/>
              <p:nvPr/>
            </p:nvSpPr>
            <p:spPr>
              <a:xfrm>
                <a:off x="0" y="-38100"/>
                <a:ext cx="4587572" cy="2544761"/>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5" name="TextBox 15">
            <a:extLst>
              <a:ext uri="{FF2B5EF4-FFF2-40B4-BE49-F238E27FC236}">
                <a16:creationId xmlns:a16="http://schemas.microsoft.com/office/drawing/2014/main" id="{BEB37F11-23E8-0F1C-B4A8-AA0FE5AF088A}"/>
              </a:ext>
            </a:extLst>
          </p:cNvPr>
          <p:cNvSpPr txBox="1"/>
          <p:nvPr/>
        </p:nvSpPr>
        <p:spPr>
          <a:xfrm>
            <a:off x="523262" y="1455628"/>
            <a:ext cx="5188955" cy="4385816"/>
          </a:xfrm>
          <a:prstGeom prst="rect">
            <a:avLst/>
          </a:prstGeom>
        </p:spPr>
        <p:txBody>
          <a:bodyPr wrap="square" lIns="0" tIns="0" rIns="0" bIns="0" rtlCol="0" anchor="t">
            <a:spAutoFit/>
          </a:bodyPr>
          <a:lstStyle/>
          <a:p>
            <a:pPr lvl="0" algn="just">
              <a:spcBef>
                <a:spcPct val="0"/>
              </a:spcBef>
            </a:pPr>
            <a:r>
              <a:rPr lang="vi-VN" sz="4000" dirty="0">
                <a:latin typeface="Cambria"/>
              </a:rPr>
              <a:t>-</a:t>
            </a:r>
            <a:r>
              <a:rPr lang="vi-VN" sz="3500" dirty="0">
                <a:latin typeface="Cambria"/>
              </a:rPr>
              <a:t>Tính diện tích xung quanh của khuôn bánh chưng có dạng hình hộp chữ nhật.</a:t>
            </a:r>
          </a:p>
          <a:p>
            <a:pPr lvl="0" algn="just">
              <a:spcBef>
                <a:spcPct val="0"/>
              </a:spcBef>
            </a:pPr>
            <a:r>
              <a:rPr lang="vi-VN" sz="3500" dirty="0">
                <a:latin typeface="Cambria"/>
              </a:rPr>
              <a:t>-Tính diện tích thanh gỗ.</a:t>
            </a:r>
          </a:p>
          <a:p>
            <a:pPr lvl="0" algn="just">
              <a:spcBef>
                <a:spcPct val="0"/>
              </a:spcBef>
            </a:pPr>
            <a:r>
              <a:rPr lang="vi-VN" sz="3500" dirty="0">
                <a:latin typeface="Cambria"/>
              </a:rPr>
              <a:t>-So sánh diện tích xung quanh của khuôn bánh chưng và diện tích thanh gỗ rồi đưa ra kết luận.</a:t>
            </a:r>
            <a:endParaRPr kumimoji="0" lang="en-US" sz="3500" i="0" u="none" strike="noStrike" kern="1200" cap="none" spc="0" normalizeH="0" baseline="0" noProof="0" dirty="0">
              <a:ln>
                <a:noFill/>
              </a:ln>
              <a:effectLst/>
              <a:uLnTx/>
              <a:uFillTx/>
              <a:latin typeface="Cambria"/>
            </a:endParaRPr>
          </a:p>
        </p:txBody>
      </p:sp>
      <p:pic>
        <p:nvPicPr>
          <p:cNvPr id="19" name="Picture 18">
            <a:extLst>
              <a:ext uri="{FF2B5EF4-FFF2-40B4-BE49-F238E27FC236}">
                <a16:creationId xmlns:a16="http://schemas.microsoft.com/office/drawing/2014/main" id="{CE0BA82C-5FE1-1379-680C-EC11F803897B}"/>
              </a:ext>
            </a:extLst>
          </p:cNvPr>
          <p:cNvPicPr>
            <a:picLocks noChangeAspect="1"/>
          </p:cNvPicPr>
          <p:nvPr/>
        </p:nvPicPr>
        <p:blipFill>
          <a:blip r:embed="rId5"/>
          <a:stretch>
            <a:fillRect/>
          </a:stretch>
        </p:blipFill>
        <p:spPr>
          <a:xfrm>
            <a:off x="-220501" y="160064"/>
            <a:ext cx="8102286" cy="1213209"/>
          </a:xfrm>
          <a:prstGeom prst="rect">
            <a:avLst/>
          </a:prstGeom>
        </p:spPr>
      </p:pic>
      <p:pic>
        <p:nvPicPr>
          <p:cNvPr id="9" name="Picture 8" descr="Cartoon a cartoon of a robot&#10;&#10;Description automatically generated">
            <a:extLst>
              <a:ext uri="{FF2B5EF4-FFF2-40B4-BE49-F238E27FC236}">
                <a16:creationId xmlns:a16="http://schemas.microsoft.com/office/drawing/2014/main" id="{B47B92D3-6EFF-1CA4-0E42-309734B1F2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436896"/>
            <a:ext cx="5754966" cy="2352703"/>
          </a:xfrm>
          <a:prstGeom prst="rect">
            <a:avLst/>
          </a:prstGeom>
        </p:spPr>
      </p:pic>
      <p:pic>
        <p:nvPicPr>
          <p:cNvPr id="11" name="Picture 10" descr="A close up of a wood&#10;&#10;Description automatically generated">
            <a:extLst>
              <a:ext uri="{FF2B5EF4-FFF2-40B4-BE49-F238E27FC236}">
                <a16:creationId xmlns:a16="http://schemas.microsoft.com/office/drawing/2014/main" id="{F316D223-1D54-B938-D0BE-902040726A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7754" y="4097735"/>
            <a:ext cx="5866583" cy="995224"/>
          </a:xfrm>
          <a:prstGeom prst="rect">
            <a:avLst/>
          </a:prstGeom>
        </p:spPr>
      </p:pic>
      <p:sp>
        <p:nvSpPr>
          <p:cNvPr id="12" name="Rectangle 11">
            <a:extLst>
              <a:ext uri="{FF2B5EF4-FFF2-40B4-BE49-F238E27FC236}">
                <a16:creationId xmlns:a16="http://schemas.microsoft.com/office/drawing/2014/main" id="{E6294284-B170-2915-CAB6-CA916F4B3A6F}"/>
              </a:ext>
            </a:extLst>
          </p:cNvPr>
          <p:cNvSpPr/>
          <p:nvPr/>
        </p:nvSpPr>
        <p:spPr>
          <a:xfrm>
            <a:off x="6096000" y="3961953"/>
            <a:ext cx="622300" cy="419947"/>
          </a:xfrm>
          <a:prstGeom prst="rect">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044317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298" b="-76298"/>
            </a:stretch>
          </a:blipFill>
        </p:spPr>
        <p:txBody>
          <a:bodyPr/>
          <a:lstStyle/>
          <a:p>
            <a:endParaRPr lang="en-SG"/>
          </a:p>
        </p:txBody>
      </p:sp>
      <p:grpSp>
        <p:nvGrpSpPr>
          <p:cNvPr id="3" name="Group 3"/>
          <p:cNvGrpSpPr/>
          <p:nvPr/>
        </p:nvGrpSpPr>
        <p:grpSpPr>
          <a:xfrm>
            <a:off x="251340" y="133721"/>
            <a:ext cx="11612291" cy="6344986"/>
            <a:chOff x="0" y="0"/>
            <a:chExt cx="23224582" cy="12689972"/>
          </a:xfrm>
        </p:grpSpPr>
        <p:sp>
          <p:nvSpPr>
            <p:cNvPr id="4" name="Freeform 4"/>
            <p:cNvSpPr/>
            <p:nvPr/>
          </p:nvSpPr>
          <p:spPr>
            <a:xfrm>
              <a:off x="743716"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sp>
          <p:nvSpPr>
            <p:cNvPr id="5" name="Freeform 5"/>
            <p:cNvSpPr/>
            <p:nvPr/>
          </p:nvSpPr>
          <p:spPr>
            <a:xfrm>
              <a:off x="11919970" y="6636638"/>
              <a:ext cx="583344" cy="839893"/>
            </a:xfrm>
            <a:custGeom>
              <a:avLst/>
              <a:gdLst/>
              <a:ahLst/>
              <a:cxnLst/>
              <a:rect l="l" t="t" r="r" b="b"/>
              <a:pathLst>
                <a:path w="583344" h="839893">
                  <a:moveTo>
                    <a:pt x="0" y="0"/>
                  </a:moveTo>
                  <a:lnTo>
                    <a:pt x="583344" y="0"/>
                  </a:lnTo>
                  <a:lnTo>
                    <a:pt x="583344" y="839893"/>
                  </a:lnTo>
                  <a:lnTo>
                    <a:pt x="0" y="8398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G"/>
            </a:p>
          </p:txBody>
        </p:sp>
        <p:grpSp>
          <p:nvGrpSpPr>
            <p:cNvPr id="6" name="Group 6"/>
            <p:cNvGrpSpPr/>
            <p:nvPr/>
          </p:nvGrpSpPr>
          <p:grpSpPr>
            <a:xfrm>
              <a:off x="0" y="0"/>
              <a:ext cx="23224582" cy="12689972"/>
              <a:chOff x="0" y="0"/>
              <a:chExt cx="4587572" cy="2506661"/>
            </a:xfrm>
          </p:grpSpPr>
          <p:sp>
            <p:nvSpPr>
              <p:cNvPr id="7" name="Freeform 7"/>
              <p:cNvSpPr/>
              <p:nvPr/>
            </p:nvSpPr>
            <p:spPr>
              <a:xfrm>
                <a:off x="0" y="0"/>
                <a:ext cx="4587572" cy="2506661"/>
              </a:xfrm>
              <a:custGeom>
                <a:avLst/>
                <a:gdLst/>
                <a:ahLst/>
                <a:cxnLst/>
                <a:rect l="l" t="t" r="r" b="b"/>
                <a:pathLst>
                  <a:path w="4587572" h="2506661">
                    <a:moveTo>
                      <a:pt x="22668" y="0"/>
                    </a:moveTo>
                    <a:lnTo>
                      <a:pt x="4564904" y="0"/>
                    </a:lnTo>
                    <a:cubicBezTo>
                      <a:pt x="4577423" y="0"/>
                      <a:pt x="4587572" y="10149"/>
                      <a:pt x="4587572" y="22668"/>
                    </a:cubicBezTo>
                    <a:lnTo>
                      <a:pt x="4587572" y="2483993"/>
                    </a:lnTo>
                    <a:cubicBezTo>
                      <a:pt x="4587572" y="2490005"/>
                      <a:pt x="4585184" y="2495771"/>
                      <a:pt x="4580933" y="2500022"/>
                    </a:cubicBezTo>
                    <a:cubicBezTo>
                      <a:pt x="4576681" y="2504273"/>
                      <a:pt x="4570916" y="2506661"/>
                      <a:pt x="4564904" y="2506661"/>
                    </a:cubicBezTo>
                    <a:lnTo>
                      <a:pt x="22668" y="2506661"/>
                    </a:lnTo>
                    <a:cubicBezTo>
                      <a:pt x="16656" y="2506661"/>
                      <a:pt x="10890" y="2504273"/>
                      <a:pt x="6639" y="2500022"/>
                    </a:cubicBezTo>
                    <a:cubicBezTo>
                      <a:pt x="2388" y="2495771"/>
                      <a:pt x="0" y="2490005"/>
                      <a:pt x="0" y="2483993"/>
                    </a:cubicBezTo>
                    <a:lnTo>
                      <a:pt x="0" y="22668"/>
                    </a:lnTo>
                    <a:cubicBezTo>
                      <a:pt x="0" y="16656"/>
                      <a:pt x="2388" y="10890"/>
                      <a:pt x="6639" y="6639"/>
                    </a:cubicBezTo>
                    <a:cubicBezTo>
                      <a:pt x="10890" y="2388"/>
                      <a:pt x="16656" y="0"/>
                      <a:pt x="22668" y="0"/>
                    </a:cubicBezTo>
                    <a:close/>
                  </a:path>
                </a:pathLst>
              </a:custGeom>
              <a:solidFill>
                <a:srgbClr val="FFFBFB"/>
              </a:solidFill>
            </p:spPr>
            <p:txBody>
              <a:bodyPr/>
              <a:lstStyle/>
              <a:p>
                <a:endParaRPr lang="en-SG"/>
              </a:p>
            </p:txBody>
          </p:sp>
          <p:sp>
            <p:nvSpPr>
              <p:cNvPr id="8" name="TextBox 8"/>
              <p:cNvSpPr txBox="1"/>
              <p:nvPr/>
            </p:nvSpPr>
            <p:spPr>
              <a:xfrm>
                <a:off x="0" y="-38100"/>
                <a:ext cx="4587572" cy="2544761"/>
              </a:xfrm>
              <a:prstGeom prst="rect">
                <a:avLst/>
              </a:prstGeom>
            </p:spPr>
            <p:txBody>
              <a:bodyPr lIns="33867" tIns="33867" rIns="33867" bIns="33867" rtlCol="0" anchor="ctr"/>
              <a:lstStyle/>
              <a:p>
                <a:pPr algn="ctr">
                  <a:lnSpc>
                    <a:spcPts val="1773"/>
                  </a:lnSpc>
                  <a:spcBef>
                    <a:spcPct val="0"/>
                  </a:spcBef>
                </a:pPr>
                <a:endParaRPr sz="1200"/>
              </a:p>
            </p:txBody>
          </p:sp>
        </p:grpSp>
      </p:grpSp>
      <p:sp>
        <p:nvSpPr>
          <p:cNvPr id="10" name="Freeform 10"/>
          <p:cNvSpPr/>
          <p:nvPr/>
        </p:nvSpPr>
        <p:spPr>
          <a:xfrm>
            <a:off x="328369" y="476595"/>
            <a:ext cx="1105035" cy="983021"/>
          </a:xfrm>
          <a:custGeom>
            <a:avLst/>
            <a:gdLst/>
            <a:ahLst/>
            <a:cxnLst/>
            <a:rect l="l" t="t" r="r" b="b"/>
            <a:pathLst>
              <a:path w="1657553" h="1474532">
                <a:moveTo>
                  <a:pt x="0" y="0"/>
                </a:moveTo>
                <a:lnTo>
                  <a:pt x="1657553" y="0"/>
                </a:lnTo>
                <a:lnTo>
                  <a:pt x="1657553" y="1474532"/>
                </a:lnTo>
                <a:lnTo>
                  <a:pt x="0" y="1474532"/>
                </a:lnTo>
                <a:lnTo>
                  <a:pt x="0" y="0"/>
                </a:lnTo>
                <a:close/>
              </a:path>
            </a:pathLst>
          </a:custGeom>
          <a:blipFill>
            <a:blip r:embed="rId5"/>
            <a:stretch>
              <a:fillRect/>
            </a:stretch>
          </a:blipFill>
        </p:spPr>
        <p:txBody>
          <a:bodyPr/>
          <a:lstStyle/>
          <a:p>
            <a:endParaRPr lang="en-SG"/>
          </a:p>
        </p:txBody>
      </p:sp>
      <p:grpSp>
        <p:nvGrpSpPr>
          <p:cNvPr id="11" name="Group 11"/>
          <p:cNvGrpSpPr/>
          <p:nvPr/>
        </p:nvGrpSpPr>
        <p:grpSpPr>
          <a:xfrm>
            <a:off x="340202" y="2151501"/>
            <a:ext cx="10060616" cy="3504773"/>
            <a:chOff x="-857664" y="-261093"/>
            <a:chExt cx="20121233" cy="7009545"/>
          </a:xfrm>
        </p:grpSpPr>
        <p:grpSp>
          <p:nvGrpSpPr>
            <p:cNvPr id="12" name="Group 12"/>
            <p:cNvGrpSpPr/>
            <p:nvPr/>
          </p:nvGrpSpPr>
          <p:grpSpPr>
            <a:xfrm>
              <a:off x="-857664" y="-261093"/>
              <a:ext cx="20121233" cy="7009545"/>
              <a:chOff x="-169415" y="-51574"/>
              <a:chExt cx="3974564" cy="1384602"/>
            </a:xfrm>
          </p:grpSpPr>
          <p:sp>
            <p:nvSpPr>
              <p:cNvPr id="13" name="Freeform 13"/>
              <p:cNvSpPr/>
              <p:nvPr/>
            </p:nvSpPr>
            <p:spPr>
              <a:xfrm>
                <a:off x="-169415" y="-51574"/>
                <a:ext cx="2406686" cy="1333028"/>
              </a:xfrm>
              <a:custGeom>
                <a:avLst/>
                <a:gdLst/>
                <a:ahLst/>
                <a:cxnLst/>
                <a:rect l="l" t="t" r="r" b="b"/>
                <a:pathLst>
                  <a:path w="3805150" h="1333028">
                    <a:moveTo>
                      <a:pt x="27329" y="0"/>
                    </a:moveTo>
                    <a:lnTo>
                      <a:pt x="3777821" y="0"/>
                    </a:lnTo>
                    <a:cubicBezTo>
                      <a:pt x="3792914" y="0"/>
                      <a:pt x="3805150" y="12236"/>
                      <a:pt x="3805150" y="27329"/>
                    </a:cubicBezTo>
                    <a:lnTo>
                      <a:pt x="3805150" y="1305699"/>
                    </a:lnTo>
                    <a:cubicBezTo>
                      <a:pt x="3805150" y="1320792"/>
                      <a:pt x="3792914" y="1333028"/>
                      <a:pt x="3777821" y="1333028"/>
                    </a:cubicBezTo>
                    <a:lnTo>
                      <a:pt x="27329" y="1333028"/>
                    </a:lnTo>
                    <a:cubicBezTo>
                      <a:pt x="12236" y="1333028"/>
                      <a:pt x="0" y="1320792"/>
                      <a:pt x="0" y="1305699"/>
                    </a:cubicBezTo>
                    <a:lnTo>
                      <a:pt x="0" y="27329"/>
                    </a:lnTo>
                    <a:cubicBezTo>
                      <a:pt x="0" y="12236"/>
                      <a:pt x="12236" y="0"/>
                      <a:pt x="27329" y="0"/>
                    </a:cubicBezTo>
                    <a:close/>
                  </a:path>
                </a:pathLst>
              </a:custGeom>
              <a:solidFill>
                <a:srgbClr val="FCDF87"/>
              </a:solidFill>
            </p:spPr>
            <p:txBody>
              <a:bodyPr/>
              <a:lstStyle/>
              <a:p>
                <a:endParaRPr lang="en-SG"/>
              </a:p>
            </p:txBody>
          </p:sp>
          <p:sp>
            <p:nvSpPr>
              <p:cNvPr id="14" name="TextBox 14"/>
              <p:cNvSpPr txBox="1"/>
              <p:nvPr/>
            </p:nvSpPr>
            <p:spPr>
              <a:xfrm>
                <a:off x="0" y="-38100"/>
                <a:ext cx="3805149" cy="1371128"/>
              </a:xfrm>
              <a:prstGeom prst="rect">
                <a:avLst/>
              </a:prstGeom>
            </p:spPr>
            <p:txBody>
              <a:bodyPr lIns="33867" tIns="33867" rIns="33867" bIns="33867" rtlCol="0" anchor="ctr"/>
              <a:lstStyle/>
              <a:p>
                <a:pPr algn="ctr">
                  <a:lnSpc>
                    <a:spcPts val="1773"/>
                  </a:lnSpc>
                </a:pPr>
                <a:endParaRPr sz="1200"/>
              </a:p>
            </p:txBody>
          </p:sp>
        </p:grpSp>
        <p:sp>
          <p:nvSpPr>
            <p:cNvPr id="15" name="TextBox 15"/>
            <p:cNvSpPr txBox="1"/>
            <p:nvPr/>
          </p:nvSpPr>
          <p:spPr>
            <a:xfrm>
              <a:off x="-455980" y="109077"/>
              <a:ext cx="11125427" cy="5303503"/>
            </a:xfrm>
            <a:prstGeom prst="rect">
              <a:avLst/>
            </a:prstGeom>
          </p:spPr>
          <p:txBody>
            <a:bodyPr wrap="square" lIns="0" tIns="0" rIns="0" bIns="0" rtlCol="0" anchor="t">
              <a:spAutoFit/>
            </a:bodyPr>
            <a:lstStyle/>
            <a:p>
              <a:pPr algn="just">
                <a:lnSpc>
                  <a:spcPts val="4186"/>
                </a:lnSpc>
              </a:pPr>
              <a:r>
                <a:rPr lang="vi-VN" sz="3200" dirty="0">
                  <a:solidFill>
                    <a:srgbClr val="000000"/>
                  </a:solidFill>
                  <a:latin typeface="Cambria" panose="02040503050406030204" pitchFamily="18" charset="0"/>
                  <a:ea typeface="Cambria" panose="02040503050406030204" pitchFamily="18" charset="0"/>
                </a:rPr>
                <a:t>Hỏi bạn nào xếp được hình hộp chữ nhật có:</a:t>
              </a:r>
            </a:p>
            <a:p>
              <a:pPr algn="just">
                <a:lnSpc>
                  <a:spcPts val="4186"/>
                </a:lnSpc>
              </a:pPr>
              <a:r>
                <a:rPr lang="vi-VN" sz="3200" dirty="0">
                  <a:solidFill>
                    <a:srgbClr val="000000"/>
                  </a:solidFill>
                  <a:latin typeface="Cambria" panose="02040503050406030204" pitchFamily="18" charset="0"/>
                  <a:ea typeface="Cambria" panose="02040503050406030204" pitchFamily="18" charset="0"/>
                </a:rPr>
                <a:t>a)Diện tích xung quanh lớn nhất?</a:t>
              </a:r>
            </a:p>
            <a:p>
              <a:pPr algn="just">
                <a:lnSpc>
                  <a:spcPts val="4186"/>
                </a:lnSpc>
              </a:pPr>
              <a:r>
                <a:rPr lang="vi-VN" sz="3200" dirty="0">
                  <a:solidFill>
                    <a:srgbClr val="000000"/>
                  </a:solidFill>
                  <a:latin typeface="Cambria" panose="02040503050406030204" pitchFamily="18" charset="0"/>
                  <a:ea typeface="Cambria" panose="02040503050406030204" pitchFamily="18" charset="0"/>
                </a:rPr>
                <a:t>b)Diện tích toàn phần bé nhất?</a:t>
              </a:r>
              <a:endParaRPr lang="en-US" sz="3200" dirty="0">
                <a:solidFill>
                  <a:srgbClr val="000000"/>
                </a:solidFill>
                <a:latin typeface="Cambria" panose="02040503050406030204" pitchFamily="18" charset="0"/>
                <a:ea typeface="Cambria" panose="02040503050406030204" pitchFamily="18" charset="0"/>
              </a:endParaRPr>
            </a:p>
          </p:txBody>
        </p:sp>
      </p:grpSp>
      <p:sp>
        <p:nvSpPr>
          <p:cNvPr id="16" name="TextBox 16"/>
          <p:cNvSpPr txBox="1"/>
          <p:nvPr/>
        </p:nvSpPr>
        <p:spPr>
          <a:xfrm>
            <a:off x="1632865" y="379293"/>
            <a:ext cx="10073646" cy="1538370"/>
          </a:xfrm>
          <a:prstGeom prst="rect">
            <a:avLst/>
          </a:prstGeom>
        </p:spPr>
        <p:txBody>
          <a:bodyPr wrap="square" lIns="0" tIns="0" rIns="0" bIns="0" rtlCol="0" anchor="t">
            <a:spAutoFit/>
          </a:bodyPr>
          <a:lstStyle/>
          <a:p>
            <a:pPr algn="just">
              <a:lnSpc>
                <a:spcPts val="4059"/>
              </a:lnSpc>
            </a:pPr>
            <a:r>
              <a:rPr lang="vi-VN" sz="3171" dirty="0">
                <a:solidFill>
                  <a:schemeClr val="accent6">
                    <a:lumMod val="50000"/>
                  </a:schemeClr>
                </a:solidFill>
                <a:latin typeface="Cambria Bold"/>
              </a:rPr>
              <a:t>Mỗi bạn Mai, Việt, Nam dùng bốn hình lập phương nhỏ như nhau có độ dài cạnh là 1 dm và xếp được các hình dưới đây.</a:t>
            </a:r>
            <a:endParaRPr lang="en-US" sz="3171" dirty="0">
              <a:solidFill>
                <a:schemeClr val="accent6">
                  <a:lumMod val="50000"/>
                </a:schemeClr>
              </a:solidFill>
              <a:latin typeface="Cambria Bold"/>
            </a:endParaRPr>
          </a:p>
        </p:txBody>
      </p:sp>
      <p:pic>
        <p:nvPicPr>
          <p:cNvPr id="20" name="Picture 19" descr="A group of kids playing with blocks&#10;&#10;Description automatically generated">
            <a:extLst>
              <a:ext uri="{FF2B5EF4-FFF2-40B4-BE49-F238E27FC236}">
                <a16:creationId xmlns:a16="http://schemas.microsoft.com/office/drawing/2014/main" id="{F15D1A72-9E89-9A1E-B5E8-A269999AA1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1990" y="1669298"/>
            <a:ext cx="4968966" cy="2508604"/>
          </a:xfrm>
          <a:prstGeom prst="rect">
            <a:avLst/>
          </a:prstGeom>
        </p:spPr>
      </p:pic>
      <p:pic>
        <p:nvPicPr>
          <p:cNvPr id="21" name="Picture 20">
            <a:extLst>
              <a:ext uri="{FF2B5EF4-FFF2-40B4-BE49-F238E27FC236}">
                <a16:creationId xmlns:a16="http://schemas.microsoft.com/office/drawing/2014/main" id="{62B490C0-843A-080B-3085-7329EB175765}"/>
              </a:ext>
            </a:extLst>
          </p:cNvPr>
          <p:cNvPicPr>
            <a:picLocks noChangeAspect="1"/>
          </p:cNvPicPr>
          <p:nvPr/>
        </p:nvPicPr>
        <p:blipFill>
          <a:blip r:embed="rId7"/>
          <a:stretch>
            <a:fillRect/>
          </a:stretch>
        </p:blipFill>
        <p:spPr>
          <a:xfrm>
            <a:off x="8164494" y="4564102"/>
            <a:ext cx="2953696" cy="218434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248</TotalTime>
  <Words>1080</Words>
  <Application>Microsoft Office PowerPoint</Application>
  <PresentationFormat>Widescreen</PresentationFormat>
  <Paragraphs>74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vt:lpstr>
      <vt:lpstr>Cambria Bold</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thaom</dc:creator>
  <cp:keywords>MANGNONTEAM</cp:keywords>
  <dc:description>9Slide.vn</dc:description>
  <cp:lastModifiedBy>Thao Dao Thi Thu</cp:lastModifiedBy>
  <cp:revision>21</cp:revision>
  <dcterms:created xsi:type="dcterms:W3CDTF">2023-12-04T01:49:34Z</dcterms:created>
  <dcterms:modified xsi:type="dcterms:W3CDTF">2025-03-03T05:46:58Z</dcterms:modified>
  <cp:category>9Slide.vn</cp:category>
</cp:coreProperties>
</file>