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63" r:id="rId11"/>
    <p:sldId id="264" r:id="rId12"/>
    <p:sldId id="265" r:id="rId13"/>
    <p:sldId id="266" r:id="rId14"/>
    <p:sldId id="292" r:id="rId15"/>
    <p:sldId id="270" r:id="rId16"/>
    <p:sldId id="293" r:id="rId17"/>
    <p:sldId id="281" r:id="rId18"/>
    <p:sldId id="274" r:id="rId19"/>
    <p:sldId id="280" r:id="rId20"/>
    <p:sldId id="267" r:id="rId21"/>
    <p:sldId id="268" r:id="rId22"/>
    <p:sldId id="269" r:id="rId23"/>
    <p:sldId id="271" r:id="rId24"/>
    <p:sldId id="288" r:id="rId25"/>
    <p:sldId id="289" r:id="rId26"/>
    <p:sldId id="290" r:id="rId27"/>
  </p:sldIdLst>
  <p:sldSz cx="18288000" cy="10287000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" panose="020B0806030504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6A93"/>
    <a:srgbClr val="C2C3F3"/>
    <a:srgbClr val="CF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 autoAdjust="0"/>
    <p:restoredTop sz="94622" autoAdjust="0"/>
  </p:normalViewPr>
  <p:slideViewPr>
    <p:cSldViewPr>
      <p:cViewPr varScale="1">
        <p:scale>
          <a:sx n="51" d="100"/>
          <a:sy n="51" d="100"/>
        </p:scale>
        <p:origin x="34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90BE4755-BD9A-C3FC-BA46-28EA8A74D597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43.png"/><Relationship Id="rId26" Type="http://schemas.openxmlformats.org/officeDocument/2006/relationships/image" Target="../media/image26.png"/><Relationship Id="rId3" Type="http://schemas.openxmlformats.org/officeDocument/2006/relationships/image" Target="../media/image7.svg"/><Relationship Id="rId21" Type="http://schemas.openxmlformats.org/officeDocument/2006/relationships/image" Target="../media/image46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5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4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3.svg"/><Relationship Id="rId28" Type="http://schemas.openxmlformats.org/officeDocument/2006/relationships/image" Target="../media/image47.png"/><Relationship Id="rId10" Type="http://schemas.openxmlformats.org/officeDocument/2006/relationships/image" Target="../media/image14.png"/><Relationship Id="rId19" Type="http://schemas.openxmlformats.org/officeDocument/2006/relationships/image" Target="../media/image44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54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53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52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56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55.svg"/><Relationship Id="rId30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45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44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43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62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3.png"/><Relationship Id="rId7" Type="http://schemas.openxmlformats.org/officeDocument/2006/relationships/image" Target="../media/image6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9.pn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slide" Target="slide2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4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3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4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8600" y="-5295900"/>
            <a:ext cx="27958679" cy="164545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99833" y="579534"/>
            <a:ext cx="6648790" cy="5296428"/>
          </a:xfrm>
          <a:custGeom>
            <a:avLst/>
            <a:gdLst/>
            <a:ahLst/>
            <a:cxnLst/>
            <a:rect l="l" t="t" r="r" b="b"/>
            <a:pathLst>
              <a:path w="6648790" h="5296428">
                <a:moveTo>
                  <a:pt x="0" y="0"/>
                </a:moveTo>
                <a:lnTo>
                  <a:pt x="6648790" y="0"/>
                </a:lnTo>
                <a:lnTo>
                  <a:pt x="6648790" y="5296428"/>
                </a:lnTo>
                <a:lnTo>
                  <a:pt x="0" y="52964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64" t="-40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567944" y="1364421"/>
            <a:ext cx="940816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quanh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671561" y="2868675"/>
                <a:ext cx="7711440" cy="718145"/>
              </a:xfrm>
              <a:prstGeom prst="rect">
                <a:avLst/>
              </a:prstGeom>
              <a:solidFill>
                <a:srgbClr val="BB6A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(25 + 20) x 2 x 30 = 2 700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𝐜</m:t>
                        </m:r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𝐦</m:t>
                        </m:r>
                      </m:e>
                      <m:sup>
                        <m:r>
                          <a:rPr lang="en-US" sz="44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61" y="2868675"/>
                <a:ext cx="7711440" cy="718145"/>
              </a:xfrm>
              <a:prstGeom prst="rect">
                <a:avLst/>
              </a:prstGeom>
              <a:blipFill>
                <a:blip r:embed="rId4"/>
                <a:stretch>
                  <a:fillRect l="-2055" t="-14530" r="-1976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8702041" y="5214610"/>
                <a:ext cx="7711440" cy="718145"/>
              </a:xfrm>
              <a:prstGeom prst="rect">
                <a:avLst/>
              </a:prstGeom>
              <a:solidFill>
                <a:srgbClr val="BB6A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25 x 20 x 2 = 1000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𝐜𝐦</m:t>
                        </m:r>
                      </m:e>
                      <m:sup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041" y="5214610"/>
                <a:ext cx="7711440" cy="718145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1"/>
          <p:cNvSpPr txBox="1"/>
          <p:nvPr/>
        </p:nvSpPr>
        <p:spPr>
          <a:xfrm>
            <a:off x="7567944" y="3647192"/>
            <a:ext cx="940816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hai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đáy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3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7944" y="6075987"/>
            <a:ext cx="940816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 tích toàn phần của hình hộp chữ nhật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8686801" y="7660312"/>
                <a:ext cx="7711440" cy="718145"/>
              </a:xfrm>
              <a:prstGeom prst="rect">
                <a:avLst/>
              </a:prstGeom>
              <a:solidFill>
                <a:srgbClr val="BB6A93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599"/>
                  </a:lnSpc>
                </a:pPr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2 700 + 1000 = 3 700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𝐜𝐦</m:t>
                        </m:r>
                      </m:e>
                      <m:sup>
                        <m:r>
                          <a:rPr lang="en-US" sz="40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999" b="1" dirty="0">
                    <a:solidFill>
                      <a:schemeClr val="bg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1" y="7660312"/>
                <a:ext cx="7711440" cy="718145"/>
              </a:xfrm>
              <a:prstGeom prst="rect">
                <a:avLst/>
              </a:prstGeom>
              <a:blipFill>
                <a:blip r:embed="rId6"/>
                <a:stretch>
                  <a:fillRect t="-14530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4906569"/>
            <a:ext cx="17088333" cy="4674038"/>
            <a:chOff x="0" y="0"/>
            <a:chExt cx="4500631" cy="12310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1231022"/>
            </a:xfrm>
            <a:custGeom>
              <a:avLst/>
              <a:gdLst/>
              <a:ahLst/>
              <a:cxnLst/>
              <a:rect l="l" t="t" r="r" b="b"/>
              <a:pathLst>
                <a:path w="4500631" h="1231022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1207917"/>
                  </a:lnTo>
                  <a:cubicBezTo>
                    <a:pt x="4500631" y="1220677"/>
                    <a:pt x="4490286" y="1231022"/>
                    <a:pt x="4477526" y="1231022"/>
                  </a:cubicBezTo>
                  <a:lnTo>
                    <a:pt x="23106" y="1231022"/>
                  </a:lnTo>
                  <a:cubicBezTo>
                    <a:pt x="16978" y="1231022"/>
                    <a:pt x="11101" y="1228588"/>
                    <a:pt x="6768" y="1224255"/>
                  </a:cubicBezTo>
                  <a:cubicBezTo>
                    <a:pt x="2434" y="1219922"/>
                    <a:pt x="0" y="1214045"/>
                    <a:pt x="0" y="1207917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1278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259688" y="1852542"/>
            <a:ext cx="7315200" cy="2527069"/>
          </a:xfrm>
          <a:custGeom>
            <a:avLst/>
            <a:gdLst/>
            <a:ahLst/>
            <a:cxnLst/>
            <a:rect l="l" t="t" r="r" b="b"/>
            <a:pathLst>
              <a:path w="7315200" h="2527069">
                <a:moveTo>
                  <a:pt x="0" y="0"/>
                </a:moveTo>
                <a:lnTo>
                  <a:pt x="7315200" y="0"/>
                </a:lnTo>
                <a:lnTo>
                  <a:pt x="7315200" y="2527069"/>
                </a:lnTo>
                <a:lnTo>
                  <a:pt x="0" y="2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48595" y="5341762"/>
            <a:ext cx="14737387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phần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tổng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quanh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hai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999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đáy</a:t>
            </a:r>
            <a:r>
              <a:rPr lang="en-US" sz="6999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2066201" y="246444"/>
            <a:ext cx="5193099" cy="5228668"/>
          </a:xfrm>
          <a:custGeom>
            <a:avLst/>
            <a:gdLst/>
            <a:ahLst/>
            <a:cxnLst/>
            <a:rect l="l" t="t" r="r" b="b"/>
            <a:pathLst>
              <a:path w="5193099" h="5228668">
                <a:moveTo>
                  <a:pt x="0" y="0"/>
                </a:moveTo>
                <a:lnTo>
                  <a:pt x="5193099" y="0"/>
                </a:lnTo>
                <a:lnTo>
                  <a:pt x="5193099" y="5228668"/>
                </a:lnTo>
                <a:lnTo>
                  <a:pt x="0" y="5228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9833" y="1449322"/>
            <a:ext cx="4361588" cy="3333509"/>
          </a:xfrm>
          <a:custGeom>
            <a:avLst/>
            <a:gdLst/>
            <a:ahLst/>
            <a:cxnLst/>
            <a:rect l="l" t="t" r="r" b="b"/>
            <a:pathLst>
              <a:path w="4361588" h="3333509">
                <a:moveTo>
                  <a:pt x="0" y="0"/>
                </a:moveTo>
                <a:lnTo>
                  <a:pt x="4361588" y="0"/>
                </a:lnTo>
                <a:lnTo>
                  <a:pt x="4361588" y="3333509"/>
                </a:lnTo>
                <a:lnTo>
                  <a:pt x="0" y="33335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26" t="-11367" r="-4344" b="-14525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7339" y="2176386"/>
            <a:ext cx="9999898" cy="163339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26" y="8435643"/>
            <a:ext cx="2774548" cy="2199460"/>
          </a:xfrm>
          <a:custGeom>
            <a:avLst/>
            <a:gdLst/>
            <a:ahLst/>
            <a:cxnLst/>
            <a:rect l="l" t="t" r="r" b="b"/>
            <a:pathLst>
              <a:path w="2774548" h="2199460">
                <a:moveTo>
                  <a:pt x="0" y="0"/>
                </a:moveTo>
                <a:lnTo>
                  <a:pt x="2774547" y="0"/>
                </a:lnTo>
                <a:lnTo>
                  <a:pt x="2774547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1238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5" y="0"/>
                </a:lnTo>
                <a:lnTo>
                  <a:pt x="569505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63029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6" y="0"/>
                </a:lnTo>
                <a:lnTo>
                  <a:pt x="569506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32987" y="8435643"/>
            <a:ext cx="3009211" cy="2199460"/>
          </a:xfrm>
          <a:custGeom>
            <a:avLst/>
            <a:gdLst/>
            <a:ahLst/>
            <a:cxnLst/>
            <a:rect l="l" t="t" r="r" b="b"/>
            <a:pathLst>
              <a:path w="3009211" h="2199460">
                <a:moveTo>
                  <a:pt x="0" y="0"/>
                </a:moveTo>
                <a:lnTo>
                  <a:pt x="3009211" y="0"/>
                </a:lnTo>
                <a:lnTo>
                  <a:pt x="3009211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05557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45541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852852" y="8435643"/>
            <a:ext cx="2549951" cy="2063142"/>
          </a:xfrm>
          <a:custGeom>
            <a:avLst/>
            <a:gdLst/>
            <a:ahLst/>
            <a:cxnLst/>
            <a:rect l="l" t="t" r="r" b="b"/>
            <a:pathLst>
              <a:path w="2549951" h="2063142">
                <a:moveTo>
                  <a:pt x="0" y="0"/>
                </a:moveTo>
                <a:lnTo>
                  <a:pt x="2549952" y="0"/>
                </a:lnTo>
                <a:lnTo>
                  <a:pt x="2549952" y="2063143"/>
                </a:lnTo>
                <a:lnTo>
                  <a:pt x="0" y="206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344814" y="9133984"/>
            <a:ext cx="537403" cy="537403"/>
          </a:xfrm>
          <a:custGeom>
            <a:avLst/>
            <a:gdLst/>
            <a:ahLst/>
            <a:cxnLst/>
            <a:rect l="l" t="t" r="r" b="b"/>
            <a:pathLst>
              <a:path w="537403" h="537403">
                <a:moveTo>
                  <a:pt x="0" y="0"/>
                </a:moveTo>
                <a:lnTo>
                  <a:pt x="537403" y="0"/>
                </a:lnTo>
                <a:lnTo>
                  <a:pt x="537403" y="537403"/>
                </a:lnTo>
                <a:lnTo>
                  <a:pt x="0" y="537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321192" y="9304173"/>
            <a:ext cx="537403" cy="537403"/>
          </a:xfrm>
          <a:custGeom>
            <a:avLst/>
            <a:gdLst/>
            <a:ahLst/>
            <a:cxnLst/>
            <a:rect l="l" t="t" r="r" b="b"/>
            <a:pathLst>
              <a:path w="537403" h="537403">
                <a:moveTo>
                  <a:pt x="0" y="0"/>
                </a:moveTo>
                <a:lnTo>
                  <a:pt x="537403" y="0"/>
                </a:lnTo>
                <a:lnTo>
                  <a:pt x="537403" y="537403"/>
                </a:lnTo>
                <a:lnTo>
                  <a:pt x="0" y="53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109666" y="8435643"/>
            <a:ext cx="2445535" cy="2063142"/>
          </a:xfrm>
          <a:custGeom>
            <a:avLst/>
            <a:gdLst/>
            <a:ahLst/>
            <a:cxnLst/>
            <a:rect l="l" t="t" r="r" b="b"/>
            <a:pathLst>
              <a:path w="2445535" h="2063142">
                <a:moveTo>
                  <a:pt x="0" y="0"/>
                </a:moveTo>
                <a:lnTo>
                  <a:pt x="2445535" y="0"/>
                </a:lnTo>
                <a:lnTo>
                  <a:pt x="2445535" y="2063143"/>
                </a:lnTo>
                <a:lnTo>
                  <a:pt x="0" y="20631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258949">
            <a:off x="7632839" y="9103005"/>
            <a:ext cx="408400" cy="638125"/>
          </a:xfrm>
          <a:custGeom>
            <a:avLst/>
            <a:gdLst/>
            <a:ahLst/>
            <a:cxnLst/>
            <a:rect l="l" t="t" r="r" b="b"/>
            <a:pathLst>
              <a:path w="408400" h="638125">
                <a:moveTo>
                  <a:pt x="0" y="0"/>
                </a:moveTo>
                <a:lnTo>
                  <a:pt x="408400" y="0"/>
                </a:lnTo>
                <a:lnTo>
                  <a:pt x="408400" y="638125"/>
                </a:lnTo>
                <a:lnTo>
                  <a:pt x="0" y="6381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529594">
            <a:off x="8569078" y="9097581"/>
            <a:ext cx="315472" cy="492924"/>
          </a:xfrm>
          <a:custGeom>
            <a:avLst/>
            <a:gdLst/>
            <a:ahLst/>
            <a:cxnLst/>
            <a:rect l="l" t="t" r="r" b="b"/>
            <a:pathLst>
              <a:path w="315472" h="492924">
                <a:moveTo>
                  <a:pt x="0" y="0"/>
                </a:moveTo>
                <a:lnTo>
                  <a:pt x="315472" y="0"/>
                </a:lnTo>
                <a:lnTo>
                  <a:pt x="315472" y="492924"/>
                </a:lnTo>
                <a:lnTo>
                  <a:pt x="0" y="4929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56629" y="-1454758"/>
            <a:ext cx="5469322" cy="4430150"/>
          </a:xfrm>
          <a:custGeom>
            <a:avLst/>
            <a:gdLst/>
            <a:ahLst/>
            <a:cxnLst/>
            <a:rect l="l" t="t" r="r" b="b"/>
            <a:pathLst>
              <a:path w="5469322" h="4430150">
                <a:moveTo>
                  <a:pt x="0" y="0"/>
                </a:moveTo>
                <a:lnTo>
                  <a:pt x="5469321" y="0"/>
                </a:lnTo>
                <a:lnTo>
                  <a:pt x="5469321" y="4430150"/>
                </a:lnTo>
                <a:lnTo>
                  <a:pt x="0" y="44301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405970">
            <a:off x="14979699" y="-480127"/>
            <a:ext cx="1543050" cy="2057400"/>
          </a:xfrm>
          <a:custGeom>
            <a:avLst/>
            <a:gdLst/>
            <a:ahLst/>
            <a:cxnLst/>
            <a:rect l="l" t="t" r="r" b="b"/>
            <a:pathLst>
              <a:path w="1543050" h="2057400">
                <a:moveTo>
                  <a:pt x="0" y="0"/>
                </a:moveTo>
                <a:lnTo>
                  <a:pt x="1543050" y="0"/>
                </a:lnTo>
                <a:lnTo>
                  <a:pt x="15430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532144">
            <a:off x="-358231" y="4873014"/>
            <a:ext cx="1543050" cy="2057400"/>
          </a:xfrm>
          <a:custGeom>
            <a:avLst/>
            <a:gdLst/>
            <a:ahLst/>
            <a:cxnLst/>
            <a:rect l="l" t="t" r="r" b="b"/>
            <a:pathLst>
              <a:path w="1543050" h="2057400">
                <a:moveTo>
                  <a:pt x="0" y="0"/>
                </a:moveTo>
                <a:lnTo>
                  <a:pt x="1543050" y="0"/>
                </a:lnTo>
                <a:lnTo>
                  <a:pt x="15430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813523" y="5978076"/>
            <a:ext cx="5549978" cy="4520709"/>
          </a:xfrm>
          <a:custGeom>
            <a:avLst/>
            <a:gdLst/>
            <a:ahLst/>
            <a:cxnLst/>
            <a:rect l="l" t="t" r="r" b="b"/>
            <a:pathLst>
              <a:path w="5549978" h="4520709">
                <a:moveTo>
                  <a:pt x="0" y="0"/>
                </a:moveTo>
                <a:lnTo>
                  <a:pt x="5549978" y="0"/>
                </a:lnTo>
                <a:lnTo>
                  <a:pt x="5549978" y="4520710"/>
                </a:lnTo>
                <a:lnTo>
                  <a:pt x="0" y="45207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2040217" y="7783490"/>
            <a:ext cx="1096592" cy="1096592"/>
          </a:xfrm>
          <a:custGeom>
            <a:avLst/>
            <a:gdLst/>
            <a:ahLst/>
            <a:cxnLst/>
            <a:rect l="l" t="t" r="r" b="b"/>
            <a:pathLst>
              <a:path w="1096592" h="1096592">
                <a:moveTo>
                  <a:pt x="0" y="0"/>
                </a:moveTo>
                <a:lnTo>
                  <a:pt x="1096591" y="0"/>
                </a:lnTo>
                <a:lnTo>
                  <a:pt x="1096591" y="1096591"/>
                </a:lnTo>
                <a:lnTo>
                  <a:pt x="0" y="1096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218822" y="8480403"/>
            <a:ext cx="2587670" cy="2018383"/>
          </a:xfrm>
          <a:custGeom>
            <a:avLst/>
            <a:gdLst/>
            <a:ahLst/>
            <a:cxnLst/>
            <a:rect l="l" t="t" r="r" b="b"/>
            <a:pathLst>
              <a:path w="2587670" h="2018383">
                <a:moveTo>
                  <a:pt x="0" y="0"/>
                </a:moveTo>
                <a:lnTo>
                  <a:pt x="2587670" y="0"/>
                </a:lnTo>
                <a:lnTo>
                  <a:pt x="2587670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751224" y="9002409"/>
            <a:ext cx="559539" cy="559539"/>
          </a:xfrm>
          <a:custGeom>
            <a:avLst/>
            <a:gdLst/>
            <a:ahLst/>
            <a:cxnLst/>
            <a:rect l="l" t="t" r="r" b="b"/>
            <a:pathLst>
              <a:path w="559539" h="559539">
                <a:moveTo>
                  <a:pt x="0" y="0"/>
                </a:moveTo>
                <a:lnTo>
                  <a:pt x="559540" y="0"/>
                </a:lnTo>
                <a:lnTo>
                  <a:pt x="559540" y="559539"/>
                </a:lnTo>
                <a:lnTo>
                  <a:pt x="0" y="55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9279652">
            <a:off x="16550564" y="9287504"/>
            <a:ext cx="687176" cy="343588"/>
          </a:xfrm>
          <a:custGeom>
            <a:avLst/>
            <a:gdLst/>
            <a:ahLst/>
            <a:cxnLst/>
            <a:rect l="l" t="t" r="r" b="b"/>
            <a:pathLst>
              <a:path w="687176" h="343588">
                <a:moveTo>
                  <a:pt x="0" y="0"/>
                </a:moveTo>
                <a:lnTo>
                  <a:pt x="687176" y="0"/>
                </a:lnTo>
                <a:lnTo>
                  <a:pt x="687176" y="343588"/>
                </a:lnTo>
                <a:lnTo>
                  <a:pt x="0" y="3435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8399" y="2638135"/>
            <a:ext cx="17253603" cy="32566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99654" y="2324100"/>
            <a:ext cx="15224598" cy="4015488"/>
          </a:xfrm>
          <a:custGeom>
            <a:avLst/>
            <a:gdLst/>
            <a:ahLst/>
            <a:cxnLst/>
            <a:rect l="l" t="t" r="r" b="b"/>
            <a:pathLst>
              <a:path w="15224598" h="4015488">
                <a:moveTo>
                  <a:pt x="0" y="0"/>
                </a:moveTo>
                <a:lnTo>
                  <a:pt x="15224598" y="0"/>
                </a:lnTo>
                <a:lnTo>
                  <a:pt x="15224598" y="4015488"/>
                </a:lnTo>
                <a:lnTo>
                  <a:pt x="0" y="4015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970" y="999394"/>
            <a:ext cx="16039966" cy="14814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  <a:solidFill>
            <a:srgbClr val="C2C3F3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grpFill/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13091"/>
            <a:ext cx="12074435" cy="62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947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94268" y="3895974"/>
            <a:ext cx="16499464" cy="5362326"/>
          </a:xfrm>
          <a:custGeom>
            <a:avLst/>
            <a:gdLst/>
            <a:ahLst/>
            <a:cxnLst/>
            <a:rect l="l" t="t" r="r" b="b"/>
            <a:pathLst>
              <a:path w="16499464" h="5362326">
                <a:moveTo>
                  <a:pt x="0" y="0"/>
                </a:moveTo>
                <a:lnTo>
                  <a:pt x="16499464" y="0"/>
                </a:lnTo>
                <a:lnTo>
                  <a:pt x="16499464" y="5362326"/>
                </a:lnTo>
                <a:lnTo>
                  <a:pt x="0" y="5362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2389747"/>
            <a:ext cx="1665946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Chiếc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nào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dưới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đây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phần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lớn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nhất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48" y="846809"/>
            <a:ext cx="16046063" cy="15607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  <a:solidFill>
            <a:srgbClr val="C2C3F3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grpFill/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13091"/>
            <a:ext cx="12074435" cy="62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819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26" y="8435643"/>
            <a:ext cx="2774548" cy="2199460"/>
          </a:xfrm>
          <a:custGeom>
            <a:avLst/>
            <a:gdLst/>
            <a:ahLst/>
            <a:cxnLst/>
            <a:rect l="l" t="t" r="r" b="b"/>
            <a:pathLst>
              <a:path w="2774548" h="2199460">
                <a:moveTo>
                  <a:pt x="0" y="0"/>
                </a:moveTo>
                <a:lnTo>
                  <a:pt x="2774547" y="0"/>
                </a:lnTo>
                <a:lnTo>
                  <a:pt x="2774547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1238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5" y="0"/>
                </a:lnTo>
                <a:lnTo>
                  <a:pt x="569505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63029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6" y="0"/>
                </a:lnTo>
                <a:lnTo>
                  <a:pt x="569506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32987" y="8435643"/>
            <a:ext cx="3009211" cy="2199460"/>
          </a:xfrm>
          <a:custGeom>
            <a:avLst/>
            <a:gdLst/>
            <a:ahLst/>
            <a:cxnLst/>
            <a:rect l="l" t="t" r="r" b="b"/>
            <a:pathLst>
              <a:path w="3009211" h="2199460">
                <a:moveTo>
                  <a:pt x="0" y="0"/>
                </a:moveTo>
                <a:lnTo>
                  <a:pt x="3009211" y="0"/>
                </a:lnTo>
                <a:lnTo>
                  <a:pt x="3009211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05557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45541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852852" y="8435643"/>
            <a:ext cx="2549951" cy="2063142"/>
          </a:xfrm>
          <a:custGeom>
            <a:avLst/>
            <a:gdLst/>
            <a:ahLst/>
            <a:cxnLst/>
            <a:rect l="l" t="t" r="r" b="b"/>
            <a:pathLst>
              <a:path w="2549951" h="2063142">
                <a:moveTo>
                  <a:pt x="0" y="0"/>
                </a:moveTo>
                <a:lnTo>
                  <a:pt x="2549952" y="0"/>
                </a:lnTo>
                <a:lnTo>
                  <a:pt x="2549952" y="2063143"/>
                </a:lnTo>
                <a:lnTo>
                  <a:pt x="0" y="206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344814" y="9133984"/>
            <a:ext cx="537403" cy="537403"/>
          </a:xfrm>
          <a:custGeom>
            <a:avLst/>
            <a:gdLst/>
            <a:ahLst/>
            <a:cxnLst/>
            <a:rect l="l" t="t" r="r" b="b"/>
            <a:pathLst>
              <a:path w="537403" h="537403">
                <a:moveTo>
                  <a:pt x="0" y="0"/>
                </a:moveTo>
                <a:lnTo>
                  <a:pt x="537403" y="0"/>
                </a:lnTo>
                <a:lnTo>
                  <a:pt x="537403" y="537403"/>
                </a:lnTo>
                <a:lnTo>
                  <a:pt x="0" y="537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321192" y="9304173"/>
            <a:ext cx="537403" cy="537403"/>
          </a:xfrm>
          <a:custGeom>
            <a:avLst/>
            <a:gdLst/>
            <a:ahLst/>
            <a:cxnLst/>
            <a:rect l="l" t="t" r="r" b="b"/>
            <a:pathLst>
              <a:path w="537403" h="537403">
                <a:moveTo>
                  <a:pt x="0" y="0"/>
                </a:moveTo>
                <a:lnTo>
                  <a:pt x="537403" y="0"/>
                </a:lnTo>
                <a:lnTo>
                  <a:pt x="537403" y="537403"/>
                </a:lnTo>
                <a:lnTo>
                  <a:pt x="0" y="5374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95649" y="5978076"/>
            <a:ext cx="5358600" cy="4520709"/>
          </a:xfrm>
          <a:custGeom>
            <a:avLst/>
            <a:gdLst/>
            <a:ahLst/>
            <a:cxnLst/>
            <a:rect l="l" t="t" r="r" b="b"/>
            <a:pathLst>
              <a:path w="5358600" h="4520709">
                <a:moveTo>
                  <a:pt x="0" y="0"/>
                </a:moveTo>
                <a:lnTo>
                  <a:pt x="5358600" y="0"/>
                </a:lnTo>
                <a:lnTo>
                  <a:pt x="5358600" y="4520710"/>
                </a:lnTo>
                <a:lnTo>
                  <a:pt x="0" y="45207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258949">
            <a:off x="9042013" y="7440385"/>
            <a:ext cx="894876" cy="1398244"/>
          </a:xfrm>
          <a:custGeom>
            <a:avLst/>
            <a:gdLst/>
            <a:ahLst/>
            <a:cxnLst/>
            <a:rect l="l" t="t" r="r" b="b"/>
            <a:pathLst>
              <a:path w="894876" h="1398244">
                <a:moveTo>
                  <a:pt x="0" y="0"/>
                </a:moveTo>
                <a:lnTo>
                  <a:pt x="894877" y="0"/>
                </a:lnTo>
                <a:lnTo>
                  <a:pt x="894877" y="1398244"/>
                </a:lnTo>
                <a:lnTo>
                  <a:pt x="0" y="13982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529594">
            <a:off x="11093479" y="7428499"/>
            <a:ext cx="691254" cy="1080084"/>
          </a:xfrm>
          <a:custGeom>
            <a:avLst/>
            <a:gdLst/>
            <a:ahLst/>
            <a:cxnLst/>
            <a:rect l="l" t="t" r="r" b="b"/>
            <a:pathLst>
              <a:path w="691254" h="1080084">
                <a:moveTo>
                  <a:pt x="0" y="0"/>
                </a:moveTo>
                <a:lnTo>
                  <a:pt x="691254" y="0"/>
                </a:lnTo>
                <a:lnTo>
                  <a:pt x="691254" y="1080084"/>
                </a:lnTo>
                <a:lnTo>
                  <a:pt x="0" y="10800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273299" y="8480403"/>
            <a:ext cx="2477926" cy="2018383"/>
          </a:xfrm>
          <a:custGeom>
            <a:avLst/>
            <a:gdLst/>
            <a:ahLst/>
            <a:cxnLst/>
            <a:rect l="l" t="t" r="r" b="b"/>
            <a:pathLst>
              <a:path w="2477926" h="2018383">
                <a:moveTo>
                  <a:pt x="0" y="0"/>
                </a:moveTo>
                <a:lnTo>
                  <a:pt x="2477925" y="0"/>
                </a:lnTo>
                <a:lnTo>
                  <a:pt x="2477925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267461" y="9286474"/>
            <a:ext cx="489601" cy="489601"/>
          </a:xfrm>
          <a:custGeom>
            <a:avLst/>
            <a:gdLst/>
            <a:ahLst/>
            <a:cxnLst/>
            <a:rect l="l" t="t" r="r" b="b"/>
            <a:pathLst>
              <a:path w="489601" h="489601">
                <a:moveTo>
                  <a:pt x="0" y="0"/>
                </a:moveTo>
                <a:lnTo>
                  <a:pt x="489601" y="0"/>
                </a:lnTo>
                <a:lnTo>
                  <a:pt x="489601" y="489601"/>
                </a:lnTo>
                <a:lnTo>
                  <a:pt x="0" y="489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218822" y="8480403"/>
            <a:ext cx="2587670" cy="2018383"/>
          </a:xfrm>
          <a:custGeom>
            <a:avLst/>
            <a:gdLst/>
            <a:ahLst/>
            <a:cxnLst/>
            <a:rect l="l" t="t" r="r" b="b"/>
            <a:pathLst>
              <a:path w="2587670" h="2018383">
                <a:moveTo>
                  <a:pt x="0" y="0"/>
                </a:moveTo>
                <a:lnTo>
                  <a:pt x="2587670" y="0"/>
                </a:lnTo>
                <a:lnTo>
                  <a:pt x="2587670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51224" y="9002409"/>
            <a:ext cx="559539" cy="559539"/>
          </a:xfrm>
          <a:custGeom>
            <a:avLst/>
            <a:gdLst/>
            <a:ahLst/>
            <a:cxnLst/>
            <a:rect l="l" t="t" r="r" b="b"/>
            <a:pathLst>
              <a:path w="559539" h="559539">
                <a:moveTo>
                  <a:pt x="0" y="0"/>
                </a:moveTo>
                <a:lnTo>
                  <a:pt x="559540" y="0"/>
                </a:lnTo>
                <a:lnTo>
                  <a:pt x="559540" y="559539"/>
                </a:lnTo>
                <a:lnTo>
                  <a:pt x="0" y="55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9279652">
            <a:off x="16550564" y="9287504"/>
            <a:ext cx="687176" cy="343588"/>
          </a:xfrm>
          <a:custGeom>
            <a:avLst/>
            <a:gdLst/>
            <a:ahLst/>
            <a:cxnLst/>
            <a:rect l="l" t="t" r="r" b="b"/>
            <a:pathLst>
              <a:path w="687176" h="343588">
                <a:moveTo>
                  <a:pt x="0" y="0"/>
                </a:moveTo>
                <a:lnTo>
                  <a:pt x="687176" y="0"/>
                </a:lnTo>
                <a:lnTo>
                  <a:pt x="687176" y="343588"/>
                </a:lnTo>
                <a:lnTo>
                  <a:pt x="0" y="3435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92664" y="1056394"/>
            <a:ext cx="1315227" cy="1570421"/>
          </a:xfrm>
          <a:custGeom>
            <a:avLst/>
            <a:gdLst/>
            <a:ahLst/>
            <a:cxnLst/>
            <a:rect l="l" t="t" r="r" b="b"/>
            <a:pathLst>
              <a:path w="1315227" h="1570421">
                <a:moveTo>
                  <a:pt x="0" y="0"/>
                </a:moveTo>
                <a:lnTo>
                  <a:pt x="1315227" y="0"/>
                </a:lnTo>
                <a:lnTo>
                  <a:pt x="1315227" y="1570421"/>
                </a:lnTo>
                <a:lnTo>
                  <a:pt x="0" y="157042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140815">
            <a:off x="1582233" y="-235755"/>
            <a:ext cx="1220799" cy="1457671"/>
          </a:xfrm>
          <a:custGeom>
            <a:avLst/>
            <a:gdLst/>
            <a:ahLst/>
            <a:cxnLst/>
            <a:rect l="l" t="t" r="r" b="b"/>
            <a:pathLst>
              <a:path w="1220799" h="1457671">
                <a:moveTo>
                  <a:pt x="0" y="0"/>
                </a:moveTo>
                <a:lnTo>
                  <a:pt x="1220800" y="0"/>
                </a:lnTo>
                <a:lnTo>
                  <a:pt x="1220800" y="1457670"/>
                </a:lnTo>
                <a:lnTo>
                  <a:pt x="0" y="14576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4036625" y="-260140"/>
            <a:ext cx="3222675" cy="3222675"/>
          </a:xfrm>
          <a:custGeom>
            <a:avLst/>
            <a:gdLst/>
            <a:ahLst/>
            <a:cxnLst/>
            <a:rect l="l" t="t" r="r" b="b"/>
            <a:pathLst>
              <a:path w="3222675" h="3222675">
                <a:moveTo>
                  <a:pt x="0" y="0"/>
                </a:moveTo>
                <a:lnTo>
                  <a:pt x="3222675" y="0"/>
                </a:lnTo>
                <a:lnTo>
                  <a:pt x="3222675" y="3222675"/>
                </a:lnTo>
                <a:lnTo>
                  <a:pt x="0" y="322267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472059" y="1529874"/>
            <a:ext cx="1365533" cy="1246049"/>
          </a:xfrm>
          <a:custGeom>
            <a:avLst/>
            <a:gdLst/>
            <a:ahLst/>
            <a:cxnLst/>
            <a:rect l="l" t="t" r="r" b="b"/>
            <a:pathLst>
              <a:path w="1365533" h="1246049">
                <a:moveTo>
                  <a:pt x="0" y="0"/>
                </a:moveTo>
                <a:lnTo>
                  <a:pt x="1365533" y="0"/>
                </a:lnTo>
                <a:lnTo>
                  <a:pt x="1365533" y="1246049"/>
                </a:lnTo>
                <a:lnTo>
                  <a:pt x="0" y="124604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>
            <a:off x="17101157" y="5978076"/>
            <a:ext cx="1410672" cy="1410672"/>
          </a:xfrm>
          <a:custGeom>
            <a:avLst/>
            <a:gdLst/>
            <a:ahLst/>
            <a:cxnLst/>
            <a:rect l="l" t="t" r="r" b="b"/>
            <a:pathLst>
              <a:path w="1410672" h="1410672">
                <a:moveTo>
                  <a:pt x="1410671" y="0"/>
                </a:moveTo>
                <a:lnTo>
                  <a:pt x="0" y="0"/>
                </a:lnTo>
                <a:lnTo>
                  <a:pt x="0" y="1410672"/>
                </a:lnTo>
                <a:lnTo>
                  <a:pt x="1410671" y="1410672"/>
                </a:lnTo>
                <a:lnTo>
                  <a:pt x="1410671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22563" y="2733070"/>
            <a:ext cx="16676927" cy="31492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33691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699" y="1014110"/>
            <a:ext cx="1623060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Một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hình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hộp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chữ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nhật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có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diện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tích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toàn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phần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là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96 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en-US" sz="60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,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diện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tích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xung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quanh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là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64 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</a:rPr>
              <a:t>m</a:t>
            </a:r>
            <a:r>
              <a:rPr lang="en-US" sz="60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.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Tính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diện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tích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hai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đáy</a:t>
            </a: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61239"/>
            <a:ext cx="5190746" cy="5857544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5749204" y="4457700"/>
            <a:ext cx="8763000" cy="3064669"/>
          </a:xfrm>
          <a:prstGeom prst="roundRect">
            <a:avLst/>
          </a:prstGeom>
          <a:solidFill>
            <a:srgbClr val="BB6A93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Diện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tích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hai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đáy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là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96 – 64 = 32 (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</a:rPr>
              <a:t>m</a:t>
            </a:r>
            <a:r>
              <a:rPr lang="en-US" sz="6000" b="1" baseline="30000" dirty="0">
                <a:solidFill>
                  <a:schemeClr val="bg1"/>
                </a:solidFill>
                <a:latin typeface="Open Sans" panose="020B0606030504020204" pitchFamily="34" charset="0"/>
              </a:rPr>
              <a:t>2 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</a:rPr>
              <a:t>)</a:t>
            </a:r>
          </a:p>
          <a:p>
            <a:pPr algn="ctr">
              <a:spcBef>
                <a:spcPct val="0"/>
              </a:spcBef>
            </a:pP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Đáp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số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oiny"/>
              </a:rPr>
              <a:t>: 32 </a:t>
            </a:r>
            <a:r>
              <a:rPr lang="en-US" sz="6000" b="1" dirty="0">
                <a:solidFill>
                  <a:schemeClr val="bg1"/>
                </a:solidFill>
                <a:latin typeface="Open Sans" panose="020B0606030504020204" pitchFamily="34" charset="0"/>
              </a:rPr>
              <a:t>m</a:t>
            </a:r>
            <a:r>
              <a:rPr lang="en-US" sz="6000" b="1" baseline="30000" dirty="0">
                <a:solidFill>
                  <a:schemeClr val="bg1"/>
                </a:solidFill>
                <a:latin typeface="Open Sans" panose="020B0606030504020204" pitchFamily="34" charset="0"/>
              </a:rPr>
              <a:t>2</a:t>
            </a:r>
            <a:endParaRPr lang="en-US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oiny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14369621" y="5295900"/>
            <a:ext cx="2917767" cy="4114800"/>
          </a:xfrm>
          <a:custGeom>
            <a:avLst/>
            <a:gdLst/>
            <a:ahLst/>
            <a:cxnLst/>
            <a:rect l="l" t="t" r="r" b="b"/>
            <a:pathLst>
              <a:path w="2917767" h="4114800">
                <a:moveTo>
                  <a:pt x="0" y="0"/>
                </a:moveTo>
                <a:lnTo>
                  <a:pt x="2917767" y="0"/>
                </a:lnTo>
                <a:lnTo>
                  <a:pt x="29177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26" y="8435643"/>
            <a:ext cx="2774548" cy="2199460"/>
          </a:xfrm>
          <a:custGeom>
            <a:avLst/>
            <a:gdLst/>
            <a:ahLst/>
            <a:cxnLst/>
            <a:rect l="l" t="t" r="r" b="b"/>
            <a:pathLst>
              <a:path w="2774548" h="2199460">
                <a:moveTo>
                  <a:pt x="0" y="0"/>
                </a:moveTo>
                <a:lnTo>
                  <a:pt x="2774547" y="0"/>
                </a:lnTo>
                <a:lnTo>
                  <a:pt x="2774547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1238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5" y="0"/>
                </a:lnTo>
                <a:lnTo>
                  <a:pt x="569505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63029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6" y="0"/>
                </a:lnTo>
                <a:lnTo>
                  <a:pt x="569506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940173" y="5978076"/>
            <a:ext cx="6371554" cy="4657027"/>
          </a:xfrm>
          <a:custGeom>
            <a:avLst/>
            <a:gdLst/>
            <a:ahLst/>
            <a:cxnLst/>
            <a:rect l="l" t="t" r="r" b="b"/>
            <a:pathLst>
              <a:path w="6371554" h="4657027">
                <a:moveTo>
                  <a:pt x="0" y="0"/>
                </a:moveTo>
                <a:lnTo>
                  <a:pt x="6371554" y="0"/>
                </a:lnTo>
                <a:lnTo>
                  <a:pt x="6371554" y="4657027"/>
                </a:lnTo>
                <a:lnTo>
                  <a:pt x="0" y="4657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575974" y="7097891"/>
            <a:ext cx="1208698" cy="1208698"/>
          </a:xfrm>
          <a:custGeom>
            <a:avLst/>
            <a:gdLst/>
            <a:ahLst/>
            <a:cxnLst/>
            <a:rect l="l" t="t" r="r" b="b"/>
            <a:pathLst>
              <a:path w="1208698" h="1208698">
                <a:moveTo>
                  <a:pt x="0" y="0"/>
                </a:moveTo>
                <a:lnTo>
                  <a:pt x="1208698" y="0"/>
                </a:lnTo>
                <a:lnTo>
                  <a:pt x="1208698" y="1208699"/>
                </a:lnTo>
                <a:lnTo>
                  <a:pt x="0" y="1208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777985" y="7097891"/>
            <a:ext cx="1208698" cy="1208698"/>
          </a:xfrm>
          <a:custGeom>
            <a:avLst/>
            <a:gdLst/>
            <a:ahLst/>
            <a:cxnLst/>
            <a:rect l="l" t="t" r="r" b="b"/>
            <a:pathLst>
              <a:path w="1208698" h="1208698">
                <a:moveTo>
                  <a:pt x="0" y="0"/>
                </a:moveTo>
                <a:lnTo>
                  <a:pt x="1208698" y="0"/>
                </a:lnTo>
                <a:lnTo>
                  <a:pt x="1208698" y="1208699"/>
                </a:lnTo>
                <a:lnTo>
                  <a:pt x="0" y="12086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50993" y="8480403"/>
            <a:ext cx="2494631" cy="2018383"/>
          </a:xfrm>
          <a:custGeom>
            <a:avLst/>
            <a:gdLst/>
            <a:ahLst/>
            <a:cxnLst/>
            <a:rect l="l" t="t" r="r" b="b"/>
            <a:pathLst>
              <a:path w="2494631" h="2018383">
                <a:moveTo>
                  <a:pt x="0" y="0"/>
                </a:moveTo>
                <a:lnTo>
                  <a:pt x="2494631" y="0"/>
                </a:lnTo>
                <a:lnTo>
                  <a:pt x="2494631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932282" y="9163593"/>
            <a:ext cx="525744" cy="525744"/>
          </a:xfrm>
          <a:custGeom>
            <a:avLst/>
            <a:gdLst/>
            <a:ahLst/>
            <a:cxnLst/>
            <a:rect l="l" t="t" r="r" b="b"/>
            <a:pathLst>
              <a:path w="525744" h="525744">
                <a:moveTo>
                  <a:pt x="0" y="0"/>
                </a:moveTo>
                <a:lnTo>
                  <a:pt x="525744" y="0"/>
                </a:lnTo>
                <a:lnTo>
                  <a:pt x="525744" y="525744"/>
                </a:lnTo>
                <a:lnTo>
                  <a:pt x="0" y="52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887477" y="9330090"/>
            <a:ext cx="525744" cy="525744"/>
          </a:xfrm>
          <a:custGeom>
            <a:avLst/>
            <a:gdLst/>
            <a:ahLst/>
            <a:cxnLst/>
            <a:rect l="l" t="t" r="r" b="b"/>
            <a:pathLst>
              <a:path w="525744" h="525744">
                <a:moveTo>
                  <a:pt x="0" y="0"/>
                </a:moveTo>
                <a:lnTo>
                  <a:pt x="525745" y="0"/>
                </a:lnTo>
                <a:lnTo>
                  <a:pt x="525745" y="525744"/>
                </a:lnTo>
                <a:lnTo>
                  <a:pt x="0" y="525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413222" y="8480403"/>
            <a:ext cx="2392480" cy="2018383"/>
          </a:xfrm>
          <a:custGeom>
            <a:avLst/>
            <a:gdLst/>
            <a:ahLst/>
            <a:cxnLst/>
            <a:rect l="l" t="t" r="r" b="b"/>
            <a:pathLst>
              <a:path w="2392480" h="2018383">
                <a:moveTo>
                  <a:pt x="0" y="0"/>
                </a:moveTo>
                <a:lnTo>
                  <a:pt x="2392479" y="0"/>
                </a:lnTo>
                <a:lnTo>
                  <a:pt x="2392479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258949">
            <a:off x="11925044" y="9133287"/>
            <a:ext cx="399540" cy="624281"/>
          </a:xfrm>
          <a:custGeom>
            <a:avLst/>
            <a:gdLst/>
            <a:ahLst/>
            <a:cxnLst/>
            <a:rect l="l" t="t" r="r" b="b"/>
            <a:pathLst>
              <a:path w="399540" h="624281">
                <a:moveTo>
                  <a:pt x="0" y="0"/>
                </a:moveTo>
                <a:lnTo>
                  <a:pt x="399540" y="0"/>
                </a:lnTo>
                <a:lnTo>
                  <a:pt x="399540" y="624281"/>
                </a:lnTo>
                <a:lnTo>
                  <a:pt x="0" y="6242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529594">
            <a:off x="12840972" y="9127980"/>
            <a:ext cx="308627" cy="482230"/>
          </a:xfrm>
          <a:custGeom>
            <a:avLst/>
            <a:gdLst/>
            <a:ahLst/>
            <a:cxnLst/>
            <a:rect l="l" t="t" r="r" b="b"/>
            <a:pathLst>
              <a:path w="308627" h="482230">
                <a:moveTo>
                  <a:pt x="0" y="0"/>
                </a:moveTo>
                <a:lnTo>
                  <a:pt x="308627" y="0"/>
                </a:lnTo>
                <a:lnTo>
                  <a:pt x="308627" y="482230"/>
                </a:lnTo>
                <a:lnTo>
                  <a:pt x="0" y="4822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273299" y="8480403"/>
            <a:ext cx="2477926" cy="2018383"/>
          </a:xfrm>
          <a:custGeom>
            <a:avLst/>
            <a:gdLst/>
            <a:ahLst/>
            <a:cxnLst/>
            <a:rect l="l" t="t" r="r" b="b"/>
            <a:pathLst>
              <a:path w="2477926" h="2018383">
                <a:moveTo>
                  <a:pt x="0" y="0"/>
                </a:moveTo>
                <a:lnTo>
                  <a:pt x="2477925" y="0"/>
                </a:lnTo>
                <a:lnTo>
                  <a:pt x="2477925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267461" y="9286474"/>
            <a:ext cx="489601" cy="489601"/>
          </a:xfrm>
          <a:custGeom>
            <a:avLst/>
            <a:gdLst/>
            <a:ahLst/>
            <a:cxnLst/>
            <a:rect l="l" t="t" r="r" b="b"/>
            <a:pathLst>
              <a:path w="489601" h="489601">
                <a:moveTo>
                  <a:pt x="0" y="0"/>
                </a:moveTo>
                <a:lnTo>
                  <a:pt x="489601" y="0"/>
                </a:lnTo>
                <a:lnTo>
                  <a:pt x="489601" y="489601"/>
                </a:lnTo>
                <a:lnTo>
                  <a:pt x="0" y="489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218822" y="8480403"/>
            <a:ext cx="2587670" cy="2018383"/>
          </a:xfrm>
          <a:custGeom>
            <a:avLst/>
            <a:gdLst/>
            <a:ahLst/>
            <a:cxnLst/>
            <a:rect l="l" t="t" r="r" b="b"/>
            <a:pathLst>
              <a:path w="2587670" h="2018383">
                <a:moveTo>
                  <a:pt x="0" y="0"/>
                </a:moveTo>
                <a:lnTo>
                  <a:pt x="2587670" y="0"/>
                </a:lnTo>
                <a:lnTo>
                  <a:pt x="2587670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51224" y="9002409"/>
            <a:ext cx="559539" cy="559539"/>
          </a:xfrm>
          <a:custGeom>
            <a:avLst/>
            <a:gdLst/>
            <a:ahLst/>
            <a:cxnLst/>
            <a:rect l="l" t="t" r="r" b="b"/>
            <a:pathLst>
              <a:path w="559539" h="559539">
                <a:moveTo>
                  <a:pt x="0" y="0"/>
                </a:moveTo>
                <a:lnTo>
                  <a:pt x="559540" y="0"/>
                </a:lnTo>
                <a:lnTo>
                  <a:pt x="559540" y="559539"/>
                </a:lnTo>
                <a:lnTo>
                  <a:pt x="0" y="55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9279652">
            <a:off x="16550564" y="9287504"/>
            <a:ext cx="687176" cy="343588"/>
          </a:xfrm>
          <a:custGeom>
            <a:avLst/>
            <a:gdLst/>
            <a:ahLst/>
            <a:cxnLst/>
            <a:rect l="l" t="t" r="r" b="b"/>
            <a:pathLst>
              <a:path w="687176" h="343588">
                <a:moveTo>
                  <a:pt x="0" y="0"/>
                </a:moveTo>
                <a:lnTo>
                  <a:pt x="687176" y="0"/>
                </a:lnTo>
                <a:lnTo>
                  <a:pt x="687176" y="343588"/>
                </a:lnTo>
                <a:lnTo>
                  <a:pt x="0" y="3435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56629" y="-1454758"/>
            <a:ext cx="5469322" cy="4430150"/>
          </a:xfrm>
          <a:custGeom>
            <a:avLst/>
            <a:gdLst/>
            <a:ahLst/>
            <a:cxnLst/>
            <a:rect l="l" t="t" r="r" b="b"/>
            <a:pathLst>
              <a:path w="5469322" h="4430150">
                <a:moveTo>
                  <a:pt x="0" y="0"/>
                </a:moveTo>
                <a:lnTo>
                  <a:pt x="5469321" y="0"/>
                </a:lnTo>
                <a:lnTo>
                  <a:pt x="5469321" y="4430150"/>
                </a:lnTo>
                <a:lnTo>
                  <a:pt x="0" y="443015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7405970">
            <a:off x="14979699" y="-480127"/>
            <a:ext cx="1543050" cy="2057400"/>
          </a:xfrm>
          <a:custGeom>
            <a:avLst/>
            <a:gdLst/>
            <a:ahLst/>
            <a:cxnLst/>
            <a:rect l="l" t="t" r="r" b="b"/>
            <a:pathLst>
              <a:path w="1543050" h="2057400">
                <a:moveTo>
                  <a:pt x="0" y="0"/>
                </a:moveTo>
                <a:lnTo>
                  <a:pt x="1543050" y="0"/>
                </a:lnTo>
                <a:lnTo>
                  <a:pt x="15430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1532144">
            <a:off x="-358231" y="4873014"/>
            <a:ext cx="1543050" cy="2057400"/>
          </a:xfrm>
          <a:custGeom>
            <a:avLst/>
            <a:gdLst/>
            <a:ahLst/>
            <a:cxnLst/>
            <a:rect l="l" t="t" r="r" b="b"/>
            <a:pathLst>
              <a:path w="1543050" h="2057400">
                <a:moveTo>
                  <a:pt x="0" y="0"/>
                </a:moveTo>
                <a:lnTo>
                  <a:pt x="1543050" y="0"/>
                </a:lnTo>
                <a:lnTo>
                  <a:pt x="154305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65990" y="2836935"/>
            <a:ext cx="16554448" cy="25960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797" y="199067"/>
            <a:ext cx="7315200" cy="3126348"/>
          </a:xfrm>
          <a:custGeom>
            <a:avLst/>
            <a:gdLst/>
            <a:ahLst/>
            <a:cxnLst/>
            <a:rect l="l" t="t" r="r" b="b"/>
            <a:pathLst>
              <a:path w="7315200" h="3126348">
                <a:moveTo>
                  <a:pt x="0" y="0"/>
                </a:moveTo>
                <a:lnTo>
                  <a:pt x="7315200" y="0"/>
                </a:lnTo>
                <a:lnTo>
                  <a:pt x="7315200" y="3126348"/>
                </a:lnTo>
                <a:lnTo>
                  <a:pt x="0" y="3126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465322">
            <a:off x="14479833" y="5545946"/>
            <a:ext cx="2201877" cy="1178922"/>
          </a:xfrm>
          <a:custGeom>
            <a:avLst/>
            <a:gdLst/>
            <a:ahLst/>
            <a:cxnLst/>
            <a:rect l="l" t="t" r="r" b="b"/>
            <a:pathLst>
              <a:path w="2201877" h="1178922">
                <a:moveTo>
                  <a:pt x="0" y="0"/>
                </a:moveTo>
                <a:lnTo>
                  <a:pt x="2201878" y="0"/>
                </a:lnTo>
                <a:lnTo>
                  <a:pt x="2201878" y="1178922"/>
                </a:lnTo>
                <a:lnTo>
                  <a:pt x="0" y="1178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668146">
            <a:off x="12515647" y="-356525"/>
            <a:ext cx="5423439" cy="2903800"/>
          </a:xfrm>
          <a:custGeom>
            <a:avLst/>
            <a:gdLst/>
            <a:ahLst/>
            <a:cxnLst/>
            <a:rect l="l" t="t" r="r" b="b"/>
            <a:pathLst>
              <a:path w="5423439" h="2903800">
                <a:moveTo>
                  <a:pt x="0" y="0"/>
                </a:moveTo>
                <a:lnTo>
                  <a:pt x="5423439" y="0"/>
                </a:lnTo>
                <a:lnTo>
                  <a:pt x="5423439" y="2903800"/>
                </a:lnTo>
                <a:lnTo>
                  <a:pt x="0" y="29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159457" y="6061157"/>
            <a:ext cx="5608180" cy="4445757"/>
          </a:xfrm>
          <a:custGeom>
            <a:avLst/>
            <a:gdLst/>
            <a:ahLst/>
            <a:cxnLst/>
            <a:rect l="l" t="t" r="r" b="b"/>
            <a:pathLst>
              <a:path w="5608180" h="4445757">
                <a:moveTo>
                  <a:pt x="0" y="0"/>
                </a:moveTo>
                <a:lnTo>
                  <a:pt x="5608180" y="0"/>
                </a:lnTo>
                <a:lnTo>
                  <a:pt x="5608180" y="4445757"/>
                </a:lnTo>
                <a:lnTo>
                  <a:pt x="0" y="4445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877" y="7474553"/>
            <a:ext cx="1151139" cy="1151139"/>
          </a:xfrm>
          <a:custGeom>
            <a:avLst/>
            <a:gdLst/>
            <a:ahLst/>
            <a:cxnLst/>
            <a:rect l="l" t="t" r="r" b="b"/>
            <a:pathLst>
              <a:path w="1151139" h="1151139">
                <a:moveTo>
                  <a:pt x="0" y="0"/>
                </a:moveTo>
                <a:lnTo>
                  <a:pt x="1151139" y="0"/>
                </a:lnTo>
                <a:lnTo>
                  <a:pt x="1151139" y="1151138"/>
                </a:lnTo>
                <a:lnTo>
                  <a:pt x="0" y="11511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71497" y="7474553"/>
            <a:ext cx="1151139" cy="1151139"/>
          </a:xfrm>
          <a:custGeom>
            <a:avLst/>
            <a:gdLst/>
            <a:ahLst/>
            <a:cxnLst/>
            <a:rect l="l" t="t" r="r" b="b"/>
            <a:pathLst>
              <a:path w="1151139" h="1151139">
                <a:moveTo>
                  <a:pt x="0" y="0"/>
                </a:moveTo>
                <a:lnTo>
                  <a:pt x="1151138" y="0"/>
                </a:lnTo>
                <a:lnTo>
                  <a:pt x="1151138" y="1151138"/>
                </a:lnTo>
                <a:lnTo>
                  <a:pt x="0" y="1151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221420" y="6061157"/>
            <a:ext cx="6082503" cy="4445757"/>
          </a:xfrm>
          <a:custGeom>
            <a:avLst/>
            <a:gdLst/>
            <a:ahLst/>
            <a:cxnLst/>
            <a:rect l="l" t="t" r="r" b="b"/>
            <a:pathLst>
              <a:path w="6082503" h="4445757">
                <a:moveTo>
                  <a:pt x="0" y="0"/>
                </a:moveTo>
                <a:lnTo>
                  <a:pt x="6082504" y="0"/>
                </a:lnTo>
                <a:lnTo>
                  <a:pt x="6082504" y="4445757"/>
                </a:lnTo>
                <a:lnTo>
                  <a:pt x="0" y="44457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783011" y="7130171"/>
            <a:ext cx="1153865" cy="1153865"/>
          </a:xfrm>
          <a:custGeom>
            <a:avLst/>
            <a:gdLst/>
            <a:ahLst/>
            <a:cxnLst/>
            <a:rect l="l" t="t" r="r" b="b"/>
            <a:pathLst>
              <a:path w="1153865" h="1153865">
                <a:moveTo>
                  <a:pt x="0" y="0"/>
                </a:moveTo>
                <a:lnTo>
                  <a:pt x="1153865" y="0"/>
                </a:lnTo>
                <a:lnTo>
                  <a:pt x="1153865" y="1153864"/>
                </a:lnTo>
                <a:lnTo>
                  <a:pt x="0" y="11538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85126" y="7130171"/>
            <a:ext cx="1153865" cy="1153865"/>
          </a:xfrm>
          <a:custGeom>
            <a:avLst/>
            <a:gdLst/>
            <a:ahLst/>
            <a:cxnLst/>
            <a:rect l="l" t="t" r="r" b="b"/>
            <a:pathLst>
              <a:path w="1153865" h="1153865">
                <a:moveTo>
                  <a:pt x="0" y="0"/>
                </a:moveTo>
                <a:lnTo>
                  <a:pt x="1153865" y="0"/>
                </a:lnTo>
                <a:lnTo>
                  <a:pt x="1153865" y="1153864"/>
                </a:lnTo>
                <a:lnTo>
                  <a:pt x="0" y="11538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314812" y="6061157"/>
            <a:ext cx="5154204" cy="4170220"/>
          </a:xfrm>
          <a:custGeom>
            <a:avLst/>
            <a:gdLst/>
            <a:ahLst/>
            <a:cxnLst/>
            <a:rect l="l" t="t" r="r" b="b"/>
            <a:pathLst>
              <a:path w="5154204" h="4170220">
                <a:moveTo>
                  <a:pt x="0" y="0"/>
                </a:moveTo>
                <a:lnTo>
                  <a:pt x="5154204" y="0"/>
                </a:lnTo>
                <a:lnTo>
                  <a:pt x="5154204" y="4170220"/>
                </a:lnTo>
                <a:lnTo>
                  <a:pt x="0" y="4170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309212" y="7472709"/>
            <a:ext cx="1086250" cy="1086250"/>
          </a:xfrm>
          <a:custGeom>
            <a:avLst/>
            <a:gdLst/>
            <a:ahLst/>
            <a:cxnLst/>
            <a:rect l="l" t="t" r="r" b="b"/>
            <a:pathLst>
              <a:path w="1086250" h="1086250">
                <a:moveTo>
                  <a:pt x="0" y="0"/>
                </a:moveTo>
                <a:lnTo>
                  <a:pt x="1086250" y="0"/>
                </a:lnTo>
                <a:lnTo>
                  <a:pt x="1086250" y="1086251"/>
                </a:lnTo>
                <a:lnTo>
                  <a:pt x="0" y="10862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282759" y="7816711"/>
            <a:ext cx="1086250" cy="1086250"/>
          </a:xfrm>
          <a:custGeom>
            <a:avLst/>
            <a:gdLst/>
            <a:ahLst/>
            <a:cxnLst/>
            <a:rect l="l" t="t" r="r" b="b"/>
            <a:pathLst>
              <a:path w="1086250" h="1086250">
                <a:moveTo>
                  <a:pt x="0" y="0"/>
                </a:moveTo>
                <a:lnTo>
                  <a:pt x="1086250" y="0"/>
                </a:lnTo>
                <a:lnTo>
                  <a:pt x="1086250" y="1086251"/>
                </a:lnTo>
                <a:lnTo>
                  <a:pt x="0" y="1086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662142" y="8284035"/>
            <a:ext cx="2625243" cy="2214750"/>
          </a:xfrm>
          <a:custGeom>
            <a:avLst/>
            <a:gdLst/>
            <a:ahLst/>
            <a:cxnLst/>
            <a:rect l="l" t="t" r="r" b="b"/>
            <a:pathLst>
              <a:path w="2625243" h="2214750">
                <a:moveTo>
                  <a:pt x="0" y="0"/>
                </a:moveTo>
                <a:lnTo>
                  <a:pt x="2625243" y="0"/>
                </a:lnTo>
                <a:lnTo>
                  <a:pt x="2625243" y="2214751"/>
                </a:lnTo>
                <a:lnTo>
                  <a:pt x="0" y="22147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6258949">
            <a:off x="12223760" y="9000438"/>
            <a:ext cx="438411" cy="685017"/>
          </a:xfrm>
          <a:custGeom>
            <a:avLst/>
            <a:gdLst/>
            <a:ahLst/>
            <a:cxnLst/>
            <a:rect l="l" t="t" r="r" b="b"/>
            <a:pathLst>
              <a:path w="438411" h="685017">
                <a:moveTo>
                  <a:pt x="0" y="0"/>
                </a:moveTo>
                <a:lnTo>
                  <a:pt x="438411" y="0"/>
                </a:lnTo>
                <a:lnTo>
                  <a:pt x="438411" y="685017"/>
                </a:lnTo>
                <a:lnTo>
                  <a:pt x="0" y="6850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6529594">
            <a:off x="13228798" y="8994615"/>
            <a:ext cx="338654" cy="529146"/>
          </a:xfrm>
          <a:custGeom>
            <a:avLst/>
            <a:gdLst/>
            <a:ahLst/>
            <a:cxnLst/>
            <a:rect l="l" t="t" r="r" b="b"/>
            <a:pathLst>
              <a:path w="338654" h="529146">
                <a:moveTo>
                  <a:pt x="0" y="0"/>
                </a:moveTo>
                <a:lnTo>
                  <a:pt x="338653" y="0"/>
                </a:lnTo>
                <a:lnTo>
                  <a:pt x="338653" y="529146"/>
                </a:lnTo>
                <a:lnTo>
                  <a:pt x="0" y="5291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635249" y="8480403"/>
            <a:ext cx="2477926" cy="2018383"/>
          </a:xfrm>
          <a:custGeom>
            <a:avLst/>
            <a:gdLst/>
            <a:ahLst/>
            <a:cxnLst/>
            <a:rect l="l" t="t" r="r" b="b"/>
            <a:pathLst>
              <a:path w="2477926" h="2018383">
                <a:moveTo>
                  <a:pt x="0" y="0"/>
                </a:moveTo>
                <a:lnTo>
                  <a:pt x="2477925" y="0"/>
                </a:lnTo>
                <a:lnTo>
                  <a:pt x="2477925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629411" y="9286474"/>
            <a:ext cx="489601" cy="489601"/>
          </a:xfrm>
          <a:custGeom>
            <a:avLst/>
            <a:gdLst/>
            <a:ahLst/>
            <a:cxnLst/>
            <a:rect l="l" t="t" r="r" b="b"/>
            <a:pathLst>
              <a:path w="489601" h="489601">
                <a:moveTo>
                  <a:pt x="0" y="0"/>
                </a:moveTo>
                <a:lnTo>
                  <a:pt x="489601" y="0"/>
                </a:lnTo>
                <a:lnTo>
                  <a:pt x="489601" y="489601"/>
                </a:lnTo>
                <a:lnTo>
                  <a:pt x="0" y="4896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580772" y="8480403"/>
            <a:ext cx="2587670" cy="2018383"/>
          </a:xfrm>
          <a:custGeom>
            <a:avLst/>
            <a:gdLst/>
            <a:ahLst/>
            <a:cxnLst/>
            <a:rect l="l" t="t" r="r" b="b"/>
            <a:pathLst>
              <a:path w="2587670" h="2018383">
                <a:moveTo>
                  <a:pt x="0" y="0"/>
                </a:moveTo>
                <a:lnTo>
                  <a:pt x="2587670" y="0"/>
                </a:lnTo>
                <a:lnTo>
                  <a:pt x="2587670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113174" y="9002409"/>
            <a:ext cx="559539" cy="559539"/>
          </a:xfrm>
          <a:custGeom>
            <a:avLst/>
            <a:gdLst/>
            <a:ahLst/>
            <a:cxnLst/>
            <a:rect l="l" t="t" r="r" b="b"/>
            <a:pathLst>
              <a:path w="559539" h="559539">
                <a:moveTo>
                  <a:pt x="0" y="0"/>
                </a:moveTo>
                <a:lnTo>
                  <a:pt x="559540" y="0"/>
                </a:lnTo>
                <a:lnTo>
                  <a:pt x="559540" y="559539"/>
                </a:lnTo>
                <a:lnTo>
                  <a:pt x="0" y="5595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9279652">
            <a:off x="16912514" y="9287504"/>
            <a:ext cx="687176" cy="343588"/>
          </a:xfrm>
          <a:custGeom>
            <a:avLst/>
            <a:gdLst/>
            <a:ahLst/>
            <a:cxnLst/>
            <a:rect l="l" t="t" r="r" b="b"/>
            <a:pathLst>
              <a:path w="687176" h="343588">
                <a:moveTo>
                  <a:pt x="0" y="0"/>
                </a:moveTo>
                <a:lnTo>
                  <a:pt x="687176" y="0"/>
                </a:lnTo>
                <a:lnTo>
                  <a:pt x="687176" y="343588"/>
                </a:lnTo>
                <a:lnTo>
                  <a:pt x="0" y="3435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2124354">
            <a:off x="-5119670" y="-8504727"/>
            <a:ext cx="8837886" cy="9051839"/>
          </a:xfrm>
          <a:custGeom>
            <a:avLst/>
            <a:gdLst/>
            <a:ahLst/>
            <a:cxnLst/>
            <a:rect l="l" t="t" r="r" b="b"/>
            <a:pathLst>
              <a:path w="8837886" h="9051839">
                <a:moveTo>
                  <a:pt x="0" y="0"/>
                </a:moveTo>
                <a:lnTo>
                  <a:pt x="8837886" y="0"/>
                </a:lnTo>
                <a:lnTo>
                  <a:pt x="8837886" y="9051838"/>
                </a:lnTo>
                <a:lnTo>
                  <a:pt x="0" y="905183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020081" y="8435643"/>
            <a:ext cx="8837886" cy="9051839"/>
          </a:xfrm>
          <a:custGeom>
            <a:avLst/>
            <a:gdLst/>
            <a:ahLst/>
            <a:cxnLst/>
            <a:rect l="l" t="t" r="r" b="b"/>
            <a:pathLst>
              <a:path w="8837886" h="9051839">
                <a:moveTo>
                  <a:pt x="0" y="0"/>
                </a:moveTo>
                <a:lnTo>
                  <a:pt x="8837886" y="0"/>
                </a:lnTo>
                <a:lnTo>
                  <a:pt x="8837886" y="9051839"/>
                </a:lnTo>
                <a:lnTo>
                  <a:pt x="0" y="905183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7028" y="2157502"/>
            <a:ext cx="17596672" cy="36045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22740" y="870562"/>
            <a:ext cx="5746318" cy="4887978"/>
          </a:xfrm>
          <a:custGeom>
            <a:avLst/>
            <a:gdLst/>
            <a:ahLst/>
            <a:cxnLst/>
            <a:rect l="l" t="t" r="r" b="b"/>
            <a:pathLst>
              <a:path w="5746318" h="4887978">
                <a:moveTo>
                  <a:pt x="0" y="0"/>
                </a:moveTo>
                <a:lnTo>
                  <a:pt x="5746318" y="0"/>
                </a:lnTo>
                <a:lnTo>
                  <a:pt x="5746318" y="4887978"/>
                </a:lnTo>
                <a:lnTo>
                  <a:pt x="0" y="4887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25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9058" y="4610100"/>
            <a:ext cx="105663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xung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quanh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(30 + 20) × 2 × 40 = 4 000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hai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đáy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30 × 20 × 2 = 1 200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toàn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phần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4 000 + 1 200 = 5 200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  <a:endParaRPr lang="en-US" sz="4400" b="1" i="0" dirty="0">
              <a:solidFill>
                <a:srgbClr val="C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BF872A7-9A1D-59ED-28AB-2247E13C2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624113"/>
            <a:ext cx="11663483" cy="1077243"/>
          </a:xfrm>
          <a:prstGeom prst="rect">
            <a:avLst/>
          </a:prstGeom>
        </p:spPr>
      </p:pic>
      <p:pic>
        <p:nvPicPr>
          <p:cNvPr id="9" name="Graphic 8" descr="Work from home house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3D647465-103E-1756-AE02-A7404FE8A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166" y="579534"/>
            <a:ext cx="7235130" cy="5215712"/>
          </a:xfrm>
          <a:custGeom>
            <a:avLst/>
            <a:gdLst/>
            <a:ahLst/>
            <a:cxnLst/>
            <a:rect l="l" t="t" r="r" b="b"/>
            <a:pathLst>
              <a:path w="7235130" h="5215712">
                <a:moveTo>
                  <a:pt x="0" y="0"/>
                </a:moveTo>
                <a:lnTo>
                  <a:pt x="7235130" y="0"/>
                </a:lnTo>
                <a:lnTo>
                  <a:pt x="7235130" y="5215712"/>
                </a:lnTo>
                <a:lnTo>
                  <a:pt x="0" y="5215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194" r="-901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5120640"/>
            <a:ext cx="105663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xung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quanh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(25 + 50) × 2 × 25 = 3 750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hai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đáy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25 × 50 × 2 = 2 500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toàn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phần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3 750 + 2 500 = 6 250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8" name="Graphic 7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7E5C30BD-37AD-A857-2841-EA8905E53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38200" y="876300"/>
            <a:ext cx="6338891" cy="5215712"/>
          </a:xfrm>
          <a:custGeom>
            <a:avLst/>
            <a:gdLst/>
            <a:ahLst/>
            <a:cxnLst/>
            <a:rect l="l" t="t" r="r" b="b"/>
            <a:pathLst>
              <a:path w="6338891" h="5215712">
                <a:moveTo>
                  <a:pt x="0" y="0"/>
                </a:moveTo>
                <a:lnTo>
                  <a:pt x="6338891" y="0"/>
                </a:lnTo>
                <a:lnTo>
                  <a:pt x="6338891" y="5215713"/>
                </a:lnTo>
                <a:lnTo>
                  <a:pt x="0" y="521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8195" r="-37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5320817"/>
            <a:ext cx="107187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xung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quanh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(35 + 30) × 2 × 25 = 3 250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hai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đáy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35 × 30 × 2 = 2 100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Diện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tích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toàn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phần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hình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hộp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chữ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nhật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Open Sans" panose="020B0606030504020204" pitchFamily="34" charset="0"/>
              </a:rPr>
              <a:t>là</a:t>
            </a:r>
            <a:r>
              <a:rPr lang="en-US" sz="4400" dirty="0">
                <a:solidFill>
                  <a:srgbClr val="C00000"/>
                </a:solidFill>
                <a:latin typeface="Open Sans" panose="020B0606030504020204" pitchFamily="34" charset="0"/>
              </a:rPr>
              <a:t>: 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3 250 + 2 100 = 5 350 (cm</a:t>
            </a:r>
            <a:r>
              <a:rPr lang="en-US" sz="4400" b="1" baseline="30000" dirty="0">
                <a:solidFill>
                  <a:srgbClr val="C00000"/>
                </a:solidFill>
                <a:latin typeface="Open Sans" panose="020B0606030504020204" pitchFamily="34" charset="0"/>
              </a:rPr>
              <a:t>2</a:t>
            </a:r>
            <a:r>
              <a:rPr lang="en-US" sz="4400" b="1" dirty="0">
                <a:solidFill>
                  <a:srgbClr val="C00000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8" name="Graphic 7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A7760D3B-B8C2-35BE-8CFC-84F1C3907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429499" y="1160871"/>
            <a:ext cx="3429000" cy="3249875"/>
          </a:xfrm>
          <a:custGeom>
            <a:avLst/>
            <a:gdLst/>
            <a:ahLst/>
            <a:cxnLst/>
            <a:rect l="l" t="t" r="r" b="b"/>
            <a:pathLst>
              <a:path w="13424029" h="4362809">
                <a:moveTo>
                  <a:pt x="0" y="0"/>
                </a:moveTo>
                <a:lnTo>
                  <a:pt x="13424030" y="0"/>
                </a:lnTo>
                <a:lnTo>
                  <a:pt x="13424030" y="4362809"/>
                </a:lnTo>
                <a:lnTo>
                  <a:pt x="0" y="4362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r="-2448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591572"/>
            <a:ext cx="150692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xung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quanh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A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:</a:t>
            </a:r>
          </a:p>
          <a:p>
            <a:pPr algn="just"/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	(1,5 + 2) × 2 × 2,3 = 16,1 (dm</a:t>
            </a:r>
            <a:r>
              <a:rPr lang="en-US" sz="50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hai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đáy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A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	1,5 × 2 × 2 = 6 (dm</a:t>
            </a:r>
            <a:r>
              <a:rPr lang="en-US" sz="50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phần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 A </a:t>
            </a:r>
            <a:r>
              <a:rPr lang="en-US" sz="50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	16,1 + 6 = 22,1 (dm</a:t>
            </a:r>
            <a:r>
              <a:rPr lang="en-US" sz="50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0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9" name="Graphic 8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A8C5BF99-D55A-AE1F-BD89-D1F85556A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2CA7341B-5AB5-A409-DEC9-0166FD198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176" y="980045"/>
            <a:ext cx="8219252" cy="7994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857999" y="998716"/>
            <a:ext cx="4571999" cy="3249875"/>
          </a:xfrm>
          <a:custGeom>
            <a:avLst/>
            <a:gdLst/>
            <a:ahLst/>
            <a:cxnLst/>
            <a:rect l="l" t="t" r="r" b="b"/>
            <a:pathLst>
              <a:path w="13424029" h="4362809">
                <a:moveTo>
                  <a:pt x="0" y="0"/>
                </a:moveTo>
                <a:lnTo>
                  <a:pt x="13424030" y="0"/>
                </a:lnTo>
                <a:lnTo>
                  <a:pt x="13424030" y="4362809"/>
                </a:lnTo>
                <a:lnTo>
                  <a:pt x="0" y="4362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79167" r="-794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4069" y="4467517"/>
            <a:ext cx="160598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xung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quanh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B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	(3,7 + 3) × 2 × 1 = 13,4 (dm</a:t>
            </a:r>
            <a:r>
              <a:rPr lang="en-US" sz="54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hai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đáy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B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	3,7 × 3 × 2 = 22,2 (dm</a:t>
            </a:r>
            <a:r>
              <a:rPr lang="en-US" sz="54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phần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B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	13,4 + 22,2 = 35,6 (dm</a:t>
            </a:r>
            <a:r>
              <a:rPr lang="en-US" sz="54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54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8" name="Graphic 7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B7F56D0-8460-87BD-55FE-3360FC77F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7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8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620000" y="898588"/>
            <a:ext cx="3276600" cy="3249875"/>
          </a:xfrm>
          <a:custGeom>
            <a:avLst/>
            <a:gdLst/>
            <a:ahLst/>
            <a:cxnLst/>
            <a:rect l="l" t="t" r="r" b="b"/>
            <a:pathLst>
              <a:path w="13424029" h="4362809">
                <a:moveTo>
                  <a:pt x="0" y="0"/>
                </a:moveTo>
                <a:lnTo>
                  <a:pt x="13424030" y="0"/>
                </a:lnTo>
                <a:lnTo>
                  <a:pt x="13424030" y="4362809"/>
                </a:lnTo>
                <a:lnTo>
                  <a:pt x="0" y="43628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59303" r="-15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4070" y="4296475"/>
            <a:ext cx="16059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	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Đổi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: 13 cm = 1,3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dm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; 25 cm = 2,5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dm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; 10 cm = 1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dm</a:t>
            </a:r>
            <a:endParaRPr lang="en-US" sz="48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xung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quanh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C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	(1,3 + 2,5) × 2 × 1 = 7,6 (dm</a:t>
            </a:r>
            <a:r>
              <a:rPr lang="en-US" sz="48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hai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đáy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C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	1,3 × 2,5 × 2 = 6,5 (dm</a:t>
            </a:r>
            <a:r>
              <a:rPr lang="en-US" sz="48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pPr algn="just"/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Diện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tích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toàn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phần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hình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hộp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chữ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nhật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 C </a:t>
            </a:r>
            <a:r>
              <a:rPr lang="en-US" sz="48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Open Sans" panose="020B0606030504020204" pitchFamily="34" charset="0"/>
              </a:rPr>
              <a:t>: </a:t>
            </a:r>
          </a:p>
          <a:p>
            <a:pPr algn="just"/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	7,6 + 6,5 = 14,1 (dm</a:t>
            </a:r>
            <a:r>
              <a:rPr lang="en-US" sz="4800" b="1" baseline="30000" dirty="0">
                <a:solidFill>
                  <a:srgbClr val="000000"/>
                </a:solidFill>
                <a:latin typeface="Open Sans" panose="020B0606030504020204" pitchFamily="34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</p:txBody>
      </p:sp>
      <p:pic>
        <p:nvPicPr>
          <p:cNvPr id="8" name="Graphic 7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BF0657DA-70E5-4F49-5C7B-DF6C12457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382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0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08700" y="1887706"/>
            <a:ext cx="16499464" cy="5362326"/>
          </a:xfrm>
          <a:custGeom>
            <a:avLst/>
            <a:gdLst/>
            <a:ahLst/>
            <a:cxnLst/>
            <a:rect l="l" t="t" r="r" b="b"/>
            <a:pathLst>
              <a:path w="16499464" h="5362326">
                <a:moveTo>
                  <a:pt x="0" y="0"/>
                </a:moveTo>
                <a:lnTo>
                  <a:pt x="16499464" y="0"/>
                </a:lnTo>
                <a:lnTo>
                  <a:pt x="16499464" y="5362326"/>
                </a:lnTo>
                <a:lnTo>
                  <a:pt x="0" y="5362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699" y="952500"/>
            <a:ext cx="1665946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Chiếc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nào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dưới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đây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phần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lớn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5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nhất</a:t>
            </a:r>
            <a:r>
              <a:rPr lang="en-US" sz="45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123940" y="7423238"/>
            <a:ext cx="2895600" cy="1751904"/>
          </a:xfrm>
          <a:prstGeom prst="wedgeEllipseCallout">
            <a:avLst>
              <a:gd name="adj1" fmla="val 7588"/>
              <a:gd name="adj2" fmla="val -65376"/>
            </a:avLst>
          </a:prstGeom>
          <a:solidFill>
            <a:srgbClr val="BB6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</a:rPr>
              <a:t>22,1 dm</a:t>
            </a:r>
            <a:r>
              <a:rPr lang="en-US" sz="3200" baseline="30000" dirty="0">
                <a:solidFill>
                  <a:schemeClr val="bg1"/>
                </a:solidFill>
                <a:latin typeface="Open Sans" panose="020B0606030504020204" pitchFamily="34" charset="0"/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239000" y="7602797"/>
            <a:ext cx="2895600" cy="1751904"/>
          </a:xfrm>
          <a:prstGeom prst="wedgeEllipseCallout">
            <a:avLst>
              <a:gd name="adj1" fmla="val 7588"/>
              <a:gd name="adj2" fmla="val -65376"/>
            </a:avLst>
          </a:prstGeom>
          <a:solidFill>
            <a:srgbClr val="BB6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</a:rPr>
              <a:t>35,6 dm</a:t>
            </a:r>
            <a:r>
              <a:rPr lang="en-US" sz="3200" baseline="30000" dirty="0">
                <a:solidFill>
                  <a:schemeClr val="bg1"/>
                </a:solidFill>
                <a:latin typeface="Open Sans" panose="020B0606030504020204" pitchFamily="34" charset="0"/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2877800" y="7610640"/>
            <a:ext cx="2895600" cy="1751904"/>
          </a:xfrm>
          <a:prstGeom prst="wedgeEllipseCallout">
            <a:avLst>
              <a:gd name="adj1" fmla="val 7588"/>
              <a:gd name="adj2" fmla="val -65376"/>
            </a:avLst>
          </a:prstGeom>
          <a:solidFill>
            <a:srgbClr val="BB6A9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pen Sans" panose="020B0606030504020204" pitchFamily="34" charset="0"/>
              </a:rPr>
              <a:t>14,1 dm</a:t>
            </a:r>
            <a:r>
              <a:rPr lang="en-US" sz="3200" baseline="30000" dirty="0">
                <a:solidFill>
                  <a:schemeClr val="bg1"/>
                </a:solidFill>
                <a:latin typeface="Open Sans" panose="020B0606030504020204" pitchFamily="34" charset="0"/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895326"/>
            <a:ext cx="6181966" cy="5527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Work from home hous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4028394-E884-1F18-9370-10AD52557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6106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AD513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4145660"/>
            <a:ext cx="5970022" cy="4784913"/>
          </a:xfrm>
          <a:custGeom>
            <a:avLst/>
            <a:gdLst/>
            <a:ahLst/>
            <a:cxnLst/>
            <a:rect l="l" t="t" r="r" b="b"/>
            <a:pathLst>
              <a:path w="5970022" h="4784913">
                <a:moveTo>
                  <a:pt x="0" y="0"/>
                </a:moveTo>
                <a:lnTo>
                  <a:pt x="5970022" y="0"/>
                </a:lnTo>
                <a:lnTo>
                  <a:pt x="5970022" y="4784914"/>
                </a:lnTo>
                <a:lnTo>
                  <a:pt x="0" y="478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18" t="-16141" r="-56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134355"/>
            <a:ext cx="16230600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bể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có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chiều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dài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7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dm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chiều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rộng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dm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chiều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cao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 dm.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quanh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bể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cá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5000" b="1" dirty="0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13299" y="7457956"/>
            <a:ext cx="6249856" cy="1166402"/>
          </a:xfrm>
          <a:prstGeom prst="roundRect">
            <a:avLst/>
          </a:prstGeom>
          <a:solidFill>
            <a:srgbClr val="CFB8CF">
              <a:alpha val="73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9525000" y="4315486"/>
                <a:ext cx="4725856" cy="43088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840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A. 77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𝐝𝐦</m:t>
                        </m:r>
                      </m:e>
                      <m:sup>
                        <m:r>
                          <a:rPr lang="en-US" sz="6600" b="1" i="0" smtClean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algn="just">
                  <a:lnSpc>
                    <a:spcPts val="840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B. 44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𝐝𝐦</m:t>
                        </m:r>
                      </m:e>
                      <m:sup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algn="just">
                  <a:lnSpc>
                    <a:spcPts val="840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C. 22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𝐝𝐦</m:t>
                        </m:r>
                      </m:e>
                      <m:sup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algn="just">
                  <a:lnSpc>
                    <a:spcPts val="8400"/>
                  </a:lnSpc>
                  <a:spcBef>
                    <a:spcPct val="0"/>
                  </a:spcBef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D. 66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𝐝𝐦</m:t>
                        </m:r>
                      </m:e>
                      <m:sup>
                        <m:r>
                          <a:rPr lang="en-US" sz="6600" b="1" i="0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0" y="4315486"/>
                <a:ext cx="4725856" cy="4308872"/>
              </a:xfrm>
              <a:prstGeom prst="rect">
                <a:avLst/>
              </a:prstGeom>
              <a:blipFill>
                <a:blip r:embed="rId4"/>
                <a:stretch>
                  <a:fillRect l="-9806" t="-3536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AD513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959334" y="1028700"/>
            <a:ext cx="4299966" cy="8229600"/>
          </a:xfrm>
          <a:custGeom>
            <a:avLst/>
            <a:gdLst/>
            <a:ahLst/>
            <a:cxnLst/>
            <a:rect l="l" t="t" r="r" b="b"/>
            <a:pathLst>
              <a:path w="4299966" h="8229600">
                <a:moveTo>
                  <a:pt x="0" y="0"/>
                </a:moveTo>
                <a:lnTo>
                  <a:pt x="4299966" y="0"/>
                </a:lnTo>
                <a:lnTo>
                  <a:pt x="42999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104140"/>
            <a:ext cx="11673725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b="1">
                <a:solidFill>
                  <a:srgbClr val="AD51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Một chiếc tủ lạnh hình hộp chữ nhật có chiều dài 12 dm, chiều rộng 0,6 m và chiều cao 1,8 m. Hãy tính diện tích xung quanh của tủ lạnh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4656" y="5999938"/>
            <a:ext cx="6249856" cy="1166402"/>
          </a:xfrm>
          <a:prstGeom prst="roundRect">
            <a:avLst/>
          </a:prstGeom>
          <a:solidFill>
            <a:srgbClr val="CFB8CF">
              <a:alpha val="73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4553713" y="5029200"/>
                <a:ext cx="5350799" cy="43088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143000" indent="-1143000" algn="just">
                  <a:lnSpc>
                    <a:spcPts val="8400"/>
                  </a:lnSpc>
                  <a:buAutoNum type="alphaUcPeriod"/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7,65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𝐦</m:t>
                        </m:r>
                      </m:e>
                      <m:sup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1143000" indent="-1143000" algn="just">
                  <a:lnSpc>
                    <a:spcPts val="8400"/>
                  </a:lnSpc>
                  <a:buAutoNum type="alphaUcPeriod"/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6,48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𝐦</m:t>
                        </m:r>
                      </m:e>
                      <m:sup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1143000" indent="-1143000" algn="just">
                  <a:lnSpc>
                    <a:spcPts val="8400"/>
                  </a:lnSpc>
                  <a:buAutoNum type="alphaUcPeriod"/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5,23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𝐦</m:t>
                        </m:r>
                      </m:e>
                      <m:sup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1143000" indent="-1143000" algn="just">
                  <a:lnSpc>
                    <a:spcPts val="8400"/>
                  </a:lnSpc>
                  <a:buAutoNum type="alphaUcPeriod"/>
                </a:pPr>
                <a:r>
                  <a:rPr lang="en-US" sz="6000" b="1" dirty="0">
                    <a:solidFill>
                      <a:srgbClr val="AD5138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8,91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</m:ctrlPr>
                      </m:sSupPr>
                      <m:e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𝐦</m:t>
                        </m:r>
                      </m:e>
                      <m:sup>
                        <m:r>
                          <a:rPr lang="en-US" sz="6000" b="1">
                            <a:solidFill>
                              <a:srgbClr val="AD5138"/>
                            </a:solidFill>
                            <a:latin typeface="Cambria Math" panose="02040503050406030204" pitchFamily="18" charset="0"/>
                            <a:ea typeface="Open Sans"/>
                            <a:cs typeface="Open Sans"/>
                            <a:sym typeface="Open Sans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AD5138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13" y="5029200"/>
                <a:ext cx="5350799" cy="4308872"/>
              </a:xfrm>
              <a:prstGeom prst="rect">
                <a:avLst/>
              </a:prstGeom>
              <a:blipFill>
                <a:blip r:embed="rId4"/>
                <a:stretch>
                  <a:fillRect l="-9795" t="-6506" b="-10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626" y="8435643"/>
            <a:ext cx="2774548" cy="2199460"/>
          </a:xfrm>
          <a:custGeom>
            <a:avLst/>
            <a:gdLst/>
            <a:ahLst/>
            <a:cxnLst/>
            <a:rect l="l" t="t" r="r" b="b"/>
            <a:pathLst>
              <a:path w="2774548" h="2199460">
                <a:moveTo>
                  <a:pt x="0" y="0"/>
                </a:moveTo>
                <a:lnTo>
                  <a:pt x="2774547" y="0"/>
                </a:lnTo>
                <a:lnTo>
                  <a:pt x="2774547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1238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5" y="0"/>
                </a:lnTo>
                <a:lnTo>
                  <a:pt x="569505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63029" y="9134896"/>
            <a:ext cx="569505" cy="569505"/>
          </a:xfrm>
          <a:custGeom>
            <a:avLst/>
            <a:gdLst/>
            <a:ahLst/>
            <a:cxnLst/>
            <a:rect l="l" t="t" r="r" b="b"/>
            <a:pathLst>
              <a:path w="569505" h="569505">
                <a:moveTo>
                  <a:pt x="0" y="0"/>
                </a:moveTo>
                <a:lnTo>
                  <a:pt x="569506" y="0"/>
                </a:lnTo>
                <a:lnTo>
                  <a:pt x="569506" y="569505"/>
                </a:lnTo>
                <a:lnTo>
                  <a:pt x="0" y="569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32987" y="8435643"/>
            <a:ext cx="3009211" cy="2199460"/>
          </a:xfrm>
          <a:custGeom>
            <a:avLst/>
            <a:gdLst/>
            <a:ahLst/>
            <a:cxnLst/>
            <a:rect l="l" t="t" r="r" b="b"/>
            <a:pathLst>
              <a:path w="3009211" h="2199460">
                <a:moveTo>
                  <a:pt x="0" y="0"/>
                </a:moveTo>
                <a:lnTo>
                  <a:pt x="3009211" y="0"/>
                </a:lnTo>
                <a:lnTo>
                  <a:pt x="3009211" y="2199460"/>
                </a:lnTo>
                <a:lnTo>
                  <a:pt x="0" y="219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05557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45541" y="8964519"/>
            <a:ext cx="570854" cy="570854"/>
          </a:xfrm>
          <a:custGeom>
            <a:avLst/>
            <a:gdLst/>
            <a:ahLst/>
            <a:cxnLst/>
            <a:rect l="l" t="t" r="r" b="b"/>
            <a:pathLst>
              <a:path w="570854" h="570854">
                <a:moveTo>
                  <a:pt x="0" y="0"/>
                </a:moveTo>
                <a:lnTo>
                  <a:pt x="570854" y="0"/>
                </a:lnTo>
                <a:lnTo>
                  <a:pt x="570854" y="570854"/>
                </a:lnTo>
                <a:lnTo>
                  <a:pt x="0" y="570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342198" y="5978076"/>
            <a:ext cx="5587394" cy="4520709"/>
          </a:xfrm>
          <a:custGeom>
            <a:avLst/>
            <a:gdLst/>
            <a:ahLst/>
            <a:cxnLst/>
            <a:rect l="l" t="t" r="r" b="b"/>
            <a:pathLst>
              <a:path w="5587394" h="4520709">
                <a:moveTo>
                  <a:pt x="0" y="0"/>
                </a:moveTo>
                <a:lnTo>
                  <a:pt x="5587394" y="0"/>
                </a:lnTo>
                <a:lnTo>
                  <a:pt x="5587394" y="4520710"/>
                </a:lnTo>
                <a:lnTo>
                  <a:pt x="0" y="4520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420173" y="7508264"/>
            <a:ext cx="1177545" cy="1177545"/>
          </a:xfrm>
          <a:custGeom>
            <a:avLst/>
            <a:gdLst/>
            <a:ahLst/>
            <a:cxnLst/>
            <a:rect l="l" t="t" r="r" b="b"/>
            <a:pathLst>
              <a:path w="1177545" h="1177545">
                <a:moveTo>
                  <a:pt x="0" y="0"/>
                </a:moveTo>
                <a:lnTo>
                  <a:pt x="1177545" y="0"/>
                </a:lnTo>
                <a:lnTo>
                  <a:pt x="1177545" y="1177545"/>
                </a:lnTo>
                <a:lnTo>
                  <a:pt x="0" y="1177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559588" y="7881178"/>
            <a:ext cx="1177545" cy="1177545"/>
          </a:xfrm>
          <a:custGeom>
            <a:avLst/>
            <a:gdLst/>
            <a:ahLst/>
            <a:cxnLst/>
            <a:rect l="l" t="t" r="r" b="b"/>
            <a:pathLst>
              <a:path w="1177545" h="1177545">
                <a:moveTo>
                  <a:pt x="0" y="0"/>
                </a:moveTo>
                <a:lnTo>
                  <a:pt x="1177546" y="0"/>
                </a:lnTo>
                <a:lnTo>
                  <a:pt x="1177546" y="1177545"/>
                </a:lnTo>
                <a:lnTo>
                  <a:pt x="0" y="1177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413222" y="8480403"/>
            <a:ext cx="2392480" cy="2018383"/>
          </a:xfrm>
          <a:custGeom>
            <a:avLst/>
            <a:gdLst/>
            <a:ahLst/>
            <a:cxnLst/>
            <a:rect l="l" t="t" r="r" b="b"/>
            <a:pathLst>
              <a:path w="2392480" h="2018383">
                <a:moveTo>
                  <a:pt x="0" y="0"/>
                </a:moveTo>
                <a:lnTo>
                  <a:pt x="2392479" y="0"/>
                </a:lnTo>
                <a:lnTo>
                  <a:pt x="2392479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258949">
            <a:off x="11925044" y="9133287"/>
            <a:ext cx="399540" cy="624281"/>
          </a:xfrm>
          <a:custGeom>
            <a:avLst/>
            <a:gdLst/>
            <a:ahLst/>
            <a:cxnLst/>
            <a:rect l="l" t="t" r="r" b="b"/>
            <a:pathLst>
              <a:path w="399540" h="624281">
                <a:moveTo>
                  <a:pt x="0" y="0"/>
                </a:moveTo>
                <a:lnTo>
                  <a:pt x="399540" y="0"/>
                </a:lnTo>
                <a:lnTo>
                  <a:pt x="399540" y="624281"/>
                </a:lnTo>
                <a:lnTo>
                  <a:pt x="0" y="6242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6529594">
            <a:off x="12840972" y="9127980"/>
            <a:ext cx="308627" cy="482230"/>
          </a:xfrm>
          <a:custGeom>
            <a:avLst/>
            <a:gdLst/>
            <a:ahLst/>
            <a:cxnLst/>
            <a:rect l="l" t="t" r="r" b="b"/>
            <a:pathLst>
              <a:path w="308627" h="482230">
                <a:moveTo>
                  <a:pt x="0" y="0"/>
                </a:moveTo>
                <a:lnTo>
                  <a:pt x="308627" y="0"/>
                </a:lnTo>
                <a:lnTo>
                  <a:pt x="308627" y="482230"/>
                </a:lnTo>
                <a:lnTo>
                  <a:pt x="0" y="4822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273299" y="8480403"/>
            <a:ext cx="2477926" cy="2018383"/>
          </a:xfrm>
          <a:custGeom>
            <a:avLst/>
            <a:gdLst/>
            <a:ahLst/>
            <a:cxnLst/>
            <a:rect l="l" t="t" r="r" b="b"/>
            <a:pathLst>
              <a:path w="2477926" h="2018383">
                <a:moveTo>
                  <a:pt x="0" y="0"/>
                </a:moveTo>
                <a:lnTo>
                  <a:pt x="2477925" y="0"/>
                </a:lnTo>
                <a:lnTo>
                  <a:pt x="2477925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267461" y="9286474"/>
            <a:ext cx="489601" cy="489601"/>
          </a:xfrm>
          <a:custGeom>
            <a:avLst/>
            <a:gdLst/>
            <a:ahLst/>
            <a:cxnLst/>
            <a:rect l="l" t="t" r="r" b="b"/>
            <a:pathLst>
              <a:path w="489601" h="489601">
                <a:moveTo>
                  <a:pt x="0" y="0"/>
                </a:moveTo>
                <a:lnTo>
                  <a:pt x="489601" y="0"/>
                </a:lnTo>
                <a:lnTo>
                  <a:pt x="489601" y="489601"/>
                </a:lnTo>
                <a:lnTo>
                  <a:pt x="0" y="489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218822" y="8480403"/>
            <a:ext cx="2587670" cy="2018383"/>
          </a:xfrm>
          <a:custGeom>
            <a:avLst/>
            <a:gdLst/>
            <a:ahLst/>
            <a:cxnLst/>
            <a:rect l="l" t="t" r="r" b="b"/>
            <a:pathLst>
              <a:path w="2587670" h="2018383">
                <a:moveTo>
                  <a:pt x="0" y="0"/>
                </a:moveTo>
                <a:lnTo>
                  <a:pt x="2587670" y="0"/>
                </a:lnTo>
                <a:lnTo>
                  <a:pt x="2587670" y="2018383"/>
                </a:lnTo>
                <a:lnTo>
                  <a:pt x="0" y="201838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51224" y="9002409"/>
            <a:ext cx="559539" cy="559539"/>
          </a:xfrm>
          <a:custGeom>
            <a:avLst/>
            <a:gdLst/>
            <a:ahLst/>
            <a:cxnLst/>
            <a:rect l="l" t="t" r="r" b="b"/>
            <a:pathLst>
              <a:path w="559539" h="559539">
                <a:moveTo>
                  <a:pt x="0" y="0"/>
                </a:moveTo>
                <a:lnTo>
                  <a:pt x="559540" y="0"/>
                </a:lnTo>
                <a:lnTo>
                  <a:pt x="559540" y="559539"/>
                </a:lnTo>
                <a:lnTo>
                  <a:pt x="0" y="55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9279652">
            <a:off x="16550564" y="9287504"/>
            <a:ext cx="687176" cy="343588"/>
          </a:xfrm>
          <a:custGeom>
            <a:avLst/>
            <a:gdLst/>
            <a:ahLst/>
            <a:cxnLst/>
            <a:rect l="l" t="t" r="r" b="b"/>
            <a:pathLst>
              <a:path w="687176" h="343588">
                <a:moveTo>
                  <a:pt x="0" y="0"/>
                </a:moveTo>
                <a:lnTo>
                  <a:pt x="687176" y="0"/>
                </a:lnTo>
                <a:lnTo>
                  <a:pt x="687176" y="343588"/>
                </a:lnTo>
                <a:lnTo>
                  <a:pt x="0" y="34358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-254797" y="199067"/>
            <a:ext cx="7315200" cy="3126348"/>
          </a:xfrm>
          <a:custGeom>
            <a:avLst/>
            <a:gdLst/>
            <a:ahLst/>
            <a:cxnLst/>
            <a:rect l="l" t="t" r="r" b="b"/>
            <a:pathLst>
              <a:path w="7315200" h="3126348">
                <a:moveTo>
                  <a:pt x="0" y="0"/>
                </a:moveTo>
                <a:lnTo>
                  <a:pt x="7315200" y="0"/>
                </a:lnTo>
                <a:lnTo>
                  <a:pt x="7315200" y="3126348"/>
                </a:lnTo>
                <a:lnTo>
                  <a:pt x="0" y="312634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508828">
            <a:off x="15349986" y="6217186"/>
            <a:ext cx="1976228" cy="1058106"/>
          </a:xfrm>
          <a:custGeom>
            <a:avLst/>
            <a:gdLst/>
            <a:ahLst/>
            <a:cxnLst/>
            <a:rect l="l" t="t" r="r" b="b"/>
            <a:pathLst>
              <a:path w="1976228" h="1058106">
                <a:moveTo>
                  <a:pt x="0" y="0"/>
                </a:moveTo>
                <a:lnTo>
                  <a:pt x="1976228" y="0"/>
                </a:lnTo>
                <a:lnTo>
                  <a:pt x="1976228" y="1058106"/>
                </a:lnTo>
                <a:lnTo>
                  <a:pt x="0" y="105810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668146">
            <a:off x="13530724" y="-324810"/>
            <a:ext cx="4499148" cy="2408919"/>
          </a:xfrm>
          <a:custGeom>
            <a:avLst/>
            <a:gdLst/>
            <a:ahLst/>
            <a:cxnLst/>
            <a:rect l="l" t="t" r="r" b="b"/>
            <a:pathLst>
              <a:path w="4499148" h="2408919">
                <a:moveTo>
                  <a:pt x="0" y="0"/>
                </a:moveTo>
                <a:lnTo>
                  <a:pt x="4499148" y="0"/>
                </a:lnTo>
                <a:lnTo>
                  <a:pt x="4499148" y="2408919"/>
                </a:lnTo>
                <a:lnTo>
                  <a:pt x="0" y="240891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-1019531" y="2510267"/>
            <a:ext cx="20335782" cy="330101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57150" y="4041174"/>
            <a:ext cx="11773700" cy="5489488"/>
          </a:xfrm>
          <a:custGeom>
            <a:avLst/>
            <a:gdLst/>
            <a:ahLst/>
            <a:cxnLst/>
            <a:rect l="l" t="t" r="r" b="b"/>
            <a:pathLst>
              <a:path w="11773700" h="5489488">
                <a:moveTo>
                  <a:pt x="0" y="0"/>
                </a:moveTo>
                <a:lnTo>
                  <a:pt x="11773700" y="0"/>
                </a:lnTo>
                <a:lnTo>
                  <a:pt x="11773700" y="5489487"/>
                </a:lnTo>
                <a:lnTo>
                  <a:pt x="0" y="5489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62000" y="1315832"/>
            <a:ext cx="4799796" cy="2085677"/>
          </a:xfrm>
          <a:prstGeom prst="wedgeRoundRectCallout">
            <a:avLst>
              <a:gd name="adj1" fmla="val 26476"/>
              <a:gd name="adj2" fmla="val 101958"/>
              <a:gd name="adj3" fmla="val 16667"/>
            </a:avLst>
          </a:prstGeom>
          <a:solidFill>
            <a:srgbClr val="CFB8CF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Tớ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chỉ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bọc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mặt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đèn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lồng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28678" y="645142"/>
            <a:ext cx="5630991" cy="2780903"/>
          </a:xfrm>
          <a:prstGeom prst="wedgeRoundRectCallout">
            <a:avLst>
              <a:gd name="adj1" fmla="val -2700"/>
              <a:gd name="adj2" fmla="val 84421"/>
              <a:gd name="adj3" fmla="val 16667"/>
            </a:avLst>
          </a:prstGeom>
          <a:solidFill>
            <a:srgbClr val="CFB8C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Vậy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phần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giấy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cậu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dùng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đúng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bằng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quanh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đèn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lồng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32204" y="1790700"/>
            <a:ext cx="5255962" cy="2780903"/>
          </a:xfrm>
          <a:prstGeom prst="wedgeRoundRectCallout">
            <a:avLst>
              <a:gd name="adj1" fmla="val -37940"/>
              <a:gd name="adj2" fmla="val 70720"/>
              <a:gd name="adj3" fmla="val 16667"/>
            </a:avLst>
          </a:prstGeom>
          <a:solidFill>
            <a:srgbClr val="CFB8C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Tớ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thì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bọc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cả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mặt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trên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và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mặt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dưới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thì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cần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tất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cả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bao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nhiêu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giấy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4361588" cy="3333509"/>
          </a:xfrm>
          <a:custGeom>
            <a:avLst/>
            <a:gdLst/>
            <a:ahLst/>
            <a:cxnLst/>
            <a:rect l="l" t="t" r="r" b="b"/>
            <a:pathLst>
              <a:path w="4361588" h="3333509">
                <a:moveTo>
                  <a:pt x="0" y="0"/>
                </a:moveTo>
                <a:lnTo>
                  <a:pt x="4361588" y="0"/>
                </a:lnTo>
                <a:lnTo>
                  <a:pt x="4361588" y="3333509"/>
                </a:lnTo>
                <a:lnTo>
                  <a:pt x="0" y="333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26" t="-11367" r="-4344" b="-14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209494" y="2830381"/>
            <a:ext cx="8563917" cy="6877085"/>
          </a:xfrm>
          <a:custGeom>
            <a:avLst/>
            <a:gdLst/>
            <a:ahLst/>
            <a:cxnLst/>
            <a:rect l="l" t="t" r="r" b="b"/>
            <a:pathLst>
              <a:path w="8563917" h="6877085">
                <a:moveTo>
                  <a:pt x="0" y="0"/>
                </a:moveTo>
                <a:lnTo>
                  <a:pt x="8563917" y="0"/>
                </a:lnTo>
                <a:lnTo>
                  <a:pt x="8563917" y="6877085"/>
                </a:lnTo>
                <a:lnTo>
                  <a:pt x="0" y="68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516245" y="3654589"/>
            <a:ext cx="5193099" cy="5228668"/>
          </a:xfrm>
          <a:custGeom>
            <a:avLst/>
            <a:gdLst/>
            <a:ahLst/>
            <a:cxnLst/>
            <a:rect l="l" t="t" r="r" b="b"/>
            <a:pathLst>
              <a:path w="5193099" h="5228668">
                <a:moveTo>
                  <a:pt x="0" y="0"/>
                </a:moveTo>
                <a:lnTo>
                  <a:pt x="5193099" y="0"/>
                </a:lnTo>
                <a:lnTo>
                  <a:pt x="5193099" y="5228669"/>
                </a:lnTo>
                <a:lnTo>
                  <a:pt x="0" y="5228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966291" y="962025"/>
            <a:ext cx="6293009" cy="2780903"/>
          </a:xfrm>
          <a:prstGeom prst="wedgeRoundRectCallout">
            <a:avLst/>
          </a:prstGeom>
          <a:solidFill>
            <a:srgbClr val="CFB8CF"/>
          </a:solidFill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tất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cả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mặt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một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là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diện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tích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toàn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phần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của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hộp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chữ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nhật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 b="1" dirty="0" err="1">
                <a:latin typeface="Open Sans Bold"/>
                <a:ea typeface="Open Sans Bold"/>
                <a:cs typeface="Open Sans Bold"/>
                <a:sym typeface="Open Sans Bold"/>
              </a:rPr>
              <a:t>đó</a:t>
            </a:r>
            <a:r>
              <a:rPr lang="en-US" sz="3500" b="1" dirty="0"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5196840"/>
            <a:ext cx="6555084" cy="23088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48906" y="3307990"/>
            <a:ext cx="1456894" cy="18888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5829" y="7528906"/>
            <a:ext cx="1456894" cy="18888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4361588" cy="3333509"/>
          </a:xfrm>
          <a:custGeom>
            <a:avLst/>
            <a:gdLst/>
            <a:ahLst/>
            <a:cxnLst/>
            <a:rect l="l" t="t" r="r" b="b"/>
            <a:pathLst>
              <a:path w="4361588" h="3333509">
                <a:moveTo>
                  <a:pt x="0" y="0"/>
                </a:moveTo>
                <a:lnTo>
                  <a:pt x="4361588" y="0"/>
                </a:lnTo>
                <a:lnTo>
                  <a:pt x="4361588" y="3333509"/>
                </a:lnTo>
                <a:lnTo>
                  <a:pt x="0" y="333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26" t="-11367" r="-4344" b="-145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209494" y="2830381"/>
            <a:ext cx="8563917" cy="6877085"/>
          </a:xfrm>
          <a:custGeom>
            <a:avLst/>
            <a:gdLst/>
            <a:ahLst/>
            <a:cxnLst/>
            <a:rect l="l" t="t" r="r" b="b"/>
            <a:pathLst>
              <a:path w="8563917" h="6877085">
                <a:moveTo>
                  <a:pt x="0" y="0"/>
                </a:moveTo>
                <a:lnTo>
                  <a:pt x="8563917" y="0"/>
                </a:lnTo>
                <a:lnTo>
                  <a:pt x="8563917" y="6877085"/>
                </a:lnTo>
                <a:lnTo>
                  <a:pt x="0" y="6877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516245" y="3654589"/>
            <a:ext cx="5193099" cy="5228668"/>
          </a:xfrm>
          <a:custGeom>
            <a:avLst/>
            <a:gdLst/>
            <a:ahLst/>
            <a:cxnLst/>
            <a:rect l="l" t="t" r="r" b="b"/>
            <a:pathLst>
              <a:path w="5193099" h="5228668">
                <a:moveTo>
                  <a:pt x="0" y="0"/>
                </a:moveTo>
                <a:lnTo>
                  <a:pt x="5193099" y="0"/>
                </a:lnTo>
                <a:lnTo>
                  <a:pt x="5193099" y="5228669"/>
                </a:lnTo>
                <a:lnTo>
                  <a:pt x="0" y="5228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966291" y="962025"/>
            <a:ext cx="6293009" cy="2043113"/>
          </a:xfrm>
          <a:prstGeom prst="wedgeRoundRectCallout">
            <a:avLst>
              <a:gd name="adj1" fmla="val -9936"/>
              <a:gd name="adj2" fmla="val 110056"/>
              <a:gd name="adj3" fmla="val 16667"/>
            </a:avLst>
          </a:prstGeom>
          <a:solidFill>
            <a:srgbClr val="CFB8CF"/>
          </a:solidFill>
          <a:ln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Các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bạn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hãy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tự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tính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xem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000" b="1" dirty="0" err="1">
                <a:latin typeface="Open Sans Bold"/>
                <a:ea typeface="Open Sans Bold"/>
                <a:cs typeface="Open Sans Bold"/>
                <a:sym typeface="Open Sans Bold"/>
              </a:rPr>
              <a:t>nào</a:t>
            </a:r>
            <a:r>
              <a:rPr lang="en-US" sz="6000" b="1" dirty="0">
                <a:latin typeface="Open Sans Bold"/>
                <a:ea typeface="Open Sans Bold"/>
                <a:cs typeface="Open Sans Bold"/>
                <a:sym typeface="Open Sans Bold"/>
              </a:rPr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5196840"/>
            <a:ext cx="6555084" cy="23088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48906" y="3307990"/>
            <a:ext cx="1456894" cy="18888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5829" y="7528906"/>
            <a:ext cx="1456894" cy="1888850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44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99833" y="579534"/>
            <a:ext cx="17088333" cy="9127932"/>
            <a:chOff x="0" y="0"/>
            <a:chExt cx="4500631" cy="2404064"/>
          </a:xfrm>
          <a:solidFill>
            <a:srgbClr val="C2C3F3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500631" cy="2404064"/>
            </a:xfrm>
            <a:custGeom>
              <a:avLst/>
              <a:gdLst/>
              <a:ahLst/>
              <a:cxnLst/>
              <a:rect l="l" t="t" r="r" b="b"/>
              <a:pathLst>
                <a:path w="4500631" h="2404064">
                  <a:moveTo>
                    <a:pt x="23106" y="0"/>
                  </a:moveTo>
                  <a:lnTo>
                    <a:pt x="4477526" y="0"/>
                  </a:lnTo>
                  <a:cubicBezTo>
                    <a:pt x="4483653" y="0"/>
                    <a:pt x="4489531" y="2434"/>
                    <a:pt x="4493864" y="6768"/>
                  </a:cubicBezTo>
                  <a:cubicBezTo>
                    <a:pt x="4498197" y="11101"/>
                    <a:pt x="4500631" y="16978"/>
                    <a:pt x="4500631" y="23106"/>
                  </a:cubicBezTo>
                  <a:lnTo>
                    <a:pt x="4500631" y="2380959"/>
                  </a:lnTo>
                  <a:cubicBezTo>
                    <a:pt x="4500631" y="2387087"/>
                    <a:pt x="4498197" y="2392964"/>
                    <a:pt x="4493864" y="2397297"/>
                  </a:cubicBezTo>
                  <a:cubicBezTo>
                    <a:pt x="4489531" y="2401630"/>
                    <a:pt x="4483653" y="2404064"/>
                    <a:pt x="4477526" y="2404064"/>
                  </a:cubicBezTo>
                  <a:lnTo>
                    <a:pt x="23106" y="2404064"/>
                  </a:lnTo>
                  <a:cubicBezTo>
                    <a:pt x="16978" y="2404064"/>
                    <a:pt x="11101" y="2401630"/>
                    <a:pt x="6768" y="2397297"/>
                  </a:cubicBezTo>
                  <a:cubicBezTo>
                    <a:pt x="2434" y="2392964"/>
                    <a:pt x="0" y="2387087"/>
                    <a:pt x="0" y="2380959"/>
                  </a:cubicBezTo>
                  <a:lnTo>
                    <a:pt x="0" y="23106"/>
                  </a:lnTo>
                  <a:cubicBezTo>
                    <a:pt x="0" y="16978"/>
                    <a:pt x="2434" y="11101"/>
                    <a:pt x="6768" y="6768"/>
                  </a:cubicBezTo>
                  <a:cubicBezTo>
                    <a:pt x="11101" y="2434"/>
                    <a:pt x="16978" y="0"/>
                    <a:pt x="23106" y="0"/>
                  </a:cubicBezTo>
                  <a:close/>
                </a:path>
              </a:pathLst>
            </a:custGeom>
            <a:grpFill/>
            <a:ln w="95250" cap="rnd">
              <a:solidFill>
                <a:srgbClr val="FCC85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00631" cy="24516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013091"/>
            <a:ext cx="12074435" cy="62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2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</TotalTime>
  <Words>779</Words>
  <Application>Microsoft Office PowerPoint</Application>
  <PresentationFormat>Custom</PresentationFormat>
  <Paragraphs>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Cambria Math</vt:lpstr>
      <vt:lpstr>Calibri</vt:lpstr>
      <vt:lpstr>Open Sans</vt:lpstr>
      <vt:lpstr>Arial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T24_</dc:title>
  <dc:subject>9Slide.vn</dc:subject>
  <dc:creator>thaom</dc:creator>
  <dc:description>9Slide.vn</dc:description>
  <cp:lastModifiedBy>Thao Dao Thi Thu</cp:lastModifiedBy>
  <cp:revision>42</cp:revision>
  <dcterms:created xsi:type="dcterms:W3CDTF">2006-08-16T00:00:00Z</dcterms:created>
  <dcterms:modified xsi:type="dcterms:W3CDTF">2025-03-03T05:38:53Z</dcterms:modified>
  <cp:category>9Slide.vn</cp:category>
  <dc:identifier>DAGbNVinzjE</dc:identifier>
</cp:coreProperties>
</file>