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7" r:id="rId4"/>
    <p:sldId id="271" r:id="rId5"/>
    <p:sldId id="292" r:id="rId6"/>
    <p:sldId id="273" r:id="rId7"/>
    <p:sldId id="272" r:id="rId8"/>
    <p:sldId id="275" r:id="rId9"/>
    <p:sldId id="276" r:id="rId10"/>
    <p:sldId id="278" r:id="rId11"/>
    <p:sldId id="277" r:id="rId12"/>
    <p:sldId id="279" r:id="rId13"/>
    <p:sldId id="281" r:id="rId14"/>
    <p:sldId id="285" r:id="rId15"/>
    <p:sldId id="286" r:id="rId16"/>
    <p:sldId id="288" r:id="rId17"/>
    <p:sldId id="280" r:id="rId18"/>
    <p:sldId id="283" r:id="rId19"/>
    <p:sldId id="284" r:id="rId20"/>
  </p:sldIdLst>
  <p:sldSz cx="18288000" cy="10287000"/>
  <p:notesSz cx="6858000" cy="9144000"/>
  <p:embeddedFontLst>
    <p:embeddedFont>
      <p:font typeface="#9Slide01 Noi dung ngan" panose="00000600000000000000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57D"/>
    <a:srgbClr val="FBDDEB"/>
    <a:srgbClr val="95B85D"/>
    <a:srgbClr val="8DB74D"/>
    <a:srgbClr val="6D9827"/>
    <a:srgbClr val="7E6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533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8358C-9014-450E-887D-CA7DE9D3138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B1397-4058-42ED-809D-E62E50C5F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+ Đáy của hình hộp chữ nhật màu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+ Các mặt bên của hình hộp chữ nhật màu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+ Nếu ta trải các mặt bên của hình hộp chữ nhật ta được hình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B1397-4058-42ED-809D-E62E50C5F6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0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Nêu cách diện tích xung quanh của hình hộp chữ nhật.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B1397-4058-42ED-809D-E62E50C5F6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8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20EC050-5B6B-FE2B-0CFB-B4CA7A51BF7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1800" y="-114300"/>
            <a:ext cx="24361727" cy="168934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5436" y="647700"/>
            <a:ext cx="16992600" cy="8013338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/>
          <p:cNvGrpSpPr/>
          <p:nvPr/>
        </p:nvGrpSpPr>
        <p:grpSpPr>
          <a:xfrm>
            <a:off x="1268837" y="5532717"/>
            <a:ext cx="15925800" cy="2159121"/>
            <a:chOff x="1524000" y="7807150"/>
            <a:chExt cx="14820919" cy="2159121"/>
          </a:xfrm>
        </p:grpSpPr>
        <p:sp>
          <p:nvSpPr>
            <p:cNvPr id="33" name="Rounded Rectangle 32"/>
            <p:cNvSpPr/>
            <p:nvPr/>
          </p:nvSpPr>
          <p:spPr>
            <a:xfrm>
              <a:off x="1524000" y="7807150"/>
              <a:ext cx="14820919" cy="2159121"/>
            </a:xfrm>
            <a:prstGeom prst="roundRect">
              <a:avLst/>
            </a:prstGeom>
            <a:solidFill>
              <a:srgbClr val="DEE57D"/>
            </a:solidFill>
            <a:ln>
              <a:solidFill>
                <a:srgbClr val="DEE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4"/>
            <p:cNvSpPr txBox="1"/>
            <p:nvPr/>
          </p:nvSpPr>
          <p:spPr>
            <a:xfrm>
              <a:off x="1971050" y="8209601"/>
              <a:ext cx="13926818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Để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diện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xung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quanh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của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hình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hộp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chữ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nhật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, ta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lấy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chu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vi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mặt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đáy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nhân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với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chiều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cao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(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cùng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đơn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vị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)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8075" y="3086100"/>
            <a:ext cx="15407322" cy="2161772"/>
            <a:chOff x="1295400" y="7815713"/>
            <a:chExt cx="15185594" cy="2161772"/>
          </a:xfrm>
        </p:grpSpPr>
        <p:sp>
          <p:nvSpPr>
            <p:cNvPr id="39" name="Rounded Rectangle 38"/>
            <p:cNvSpPr/>
            <p:nvPr/>
          </p:nvSpPr>
          <p:spPr>
            <a:xfrm>
              <a:off x="1295400" y="7815713"/>
              <a:ext cx="15185594" cy="2161772"/>
            </a:xfrm>
            <a:prstGeom prst="roundRect">
              <a:avLst/>
            </a:prstGeom>
            <a:solidFill>
              <a:srgbClr val="FBDDEB"/>
            </a:solidFill>
            <a:ln>
              <a:solidFill>
                <a:srgbClr val="FBDD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4"/>
            <p:cNvSpPr txBox="1"/>
            <p:nvPr/>
          </p:nvSpPr>
          <p:spPr>
            <a:xfrm>
              <a:off x="1750088" y="8163940"/>
              <a:ext cx="14249441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Diện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xung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quanh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của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hộp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chữ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nhật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là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tổng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diện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bốn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mặt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bên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của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hộp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chữ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nhật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đó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667876"/>
            <a:ext cx="6578154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49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95158" y="1676233"/>
            <a:ext cx="8072959" cy="8792331"/>
          </a:xfrm>
          <a:custGeom>
            <a:avLst/>
            <a:gdLst/>
            <a:ahLst/>
            <a:cxnLst/>
            <a:rect l="l" t="t" r="r" b="b"/>
            <a:pathLst>
              <a:path w="8072959" h="8792331">
                <a:moveTo>
                  <a:pt x="0" y="0"/>
                </a:moveTo>
                <a:lnTo>
                  <a:pt x="8072958" y="0"/>
                </a:lnTo>
                <a:lnTo>
                  <a:pt x="8072958" y="8792331"/>
                </a:lnTo>
                <a:lnTo>
                  <a:pt x="0" y="879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13712" y="7765671"/>
            <a:ext cx="5362891" cy="4114800"/>
          </a:xfrm>
          <a:custGeom>
            <a:avLst/>
            <a:gdLst/>
            <a:ahLst/>
            <a:cxnLst/>
            <a:rect l="l" t="t" r="r" b="b"/>
            <a:pathLst>
              <a:path w="5362891" h="4114800">
                <a:moveTo>
                  <a:pt x="0" y="0"/>
                </a:moveTo>
                <a:lnTo>
                  <a:pt x="5362891" y="0"/>
                </a:lnTo>
                <a:lnTo>
                  <a:pt x="53628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-49468"/>
            <a:ext cx="8309568" cy="104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7189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1562100"/>
            <a:ext cx="16992600" cy="71628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080082" y="2019300"/>
            <a:ext cx="16204036" cy="429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Tính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nhật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có:</a:t>
            </a:r>
          </a:p>
          <a:p>
            <a:pPr marL="914400" indent="-914400" algn="just">
              <a:lnSpc>
                <a:spcPct val="200000"/>
              </a:lnSpc>
              <a:buAutoNum type="alphaLcParenR"/>
            </a:pP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Chiều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dài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chiều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rộng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chiều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4 dm.</a:t>
            </a:r>
          </a:p>
          <a:p>
            <a:pPr marL="914400" indent="-914400" algn="just">
              <a:lnSpc>
                <a:spcPct val="200000"/>
              </a:lnSpc>
              <a:buAutoNum type="alphaLcParenR"/>
            </a:pP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Chiều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dài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6,5 cm,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chiều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rộng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3,5 cm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chiều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5 cm.</a:t>
            </a:r>
          </a:p>
        </p:txBody>
      </p:sp>
    </p:spTree>
    <p:extLst>
      <p:ext uri="{BB962C8B-B14F-4D97-AF65-F5344CB8AC3E}">
        <p14:creationId xmlns:p14="http://schemas.microsoft.com/office/powerpoint/2010/main" val="42849005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1562100"/>
            <a:ext cx="16992600" cy="71628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080082" y="2019300"/>
            <a:ext cx="162040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800" b="1"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Một bể bơi dạng hình hộp chữ nhật có chiều dài 10 m, chiều rộng 4 m và sâu 1,5 m. Người ra muốn ốp gạch men xung quanh thành bể bơi. Tính phần diện tích được ốp gạch men (diện tích mạch vữa không đáng kể).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3292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95158" y="1676233"/>
            <a:ext cx="8072959" cy="8792331"/>
          </a:xfrm>
          <a:custGeom>
            <a:avLst/>
            <a:gdLst/>
            <a:ahLst/>
            <a:cxnLst/>
            <a:rect l="l" t="t" r="r" b="b"/>
            <a:pathLst>
              <a:path w="8072959" h="8792331">
                <a:moveTo>
                  <a:pt x="0" y="0"/>
                </a:moveTo>
                <a:lnTo>
                  <a:pt x="8072958" y="0"/>
                </a:lnTo>
                <a:lnTo>
                  <a:pt x="8072958" y="8792331"/>
                </a:lnTo>
                <a:lnTo>
                  <a:pt x="0" y="879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13712" y="7765671"/>
            <a:ext cx="5362891" cy="4114800"/>
          </a:xfrm>
          <a:custGeom>
            <a:avLst/>
            <a:gdLst/>
            <a:ahLst/>
            <a:cxnLst/>
            <a:rect l="l" t="t" r="r" b="b"/>
            <a:pathLst>
              <a:path w="5362891" h="4114800">
                <a:moveTo>
                  <a:pt x="0" y="0"/>
                </a:moveTo>
                <a:lnTo>
                  <a:pt x="5362891" y="0"/>
                </a:lnTo>
                <a:lnTo>
                  <a:pt x="53628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0"/>
            <a:ext cx="8309568" cy="104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3103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1638300"/>
            <a:ext cx="15011400" cy="67818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895599" y="3136374"/>
            <a:ext cx="1249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2549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95158" y="1676233"/>
            <a:ext cx="8072959" cy="8792331"/>
          </a:xfrm>
          <a:custGeom>
            <a:avLst/>
            <a:gdLst/>
            <a:ahLst/>
            <a:cxnLst/>
            <a:rect l="l" t="t" r="r" b="b"/>
            <a:pathLst>
              <a:path w="8072959" h="8792331">
                <a:moveTo>
                  <a:pt x="0" y="0"/>
                </a:moveTo>
                <a:lnTo>
                  <a:pt x="8072958" y="0"/>
                </a:lnTo>
                <a:lnTo>
                  <a:pt x="8072958" y="8792331"/>
                </a:lnTo>
                <a:lnTo>
                  <a:pt x="0" y="879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13712" y="7765671"/>
            <a:ext cx="5362891" cy="4114800"/>
          </a:xfrm>
          <a:custGeom>
            <a:avLst/>
            <a:gdLst/>
            <a:ahLst/>
            <a:cxnLst/>
            <a:rect l="l" t="t" r="r" b="b"/>
            <a:pathLst>
              <a:path w="5362891" h="4114800">
                <a:moveTo>
                  <a:pt x="0" y="0"/>
                </a:moveTo>
                <a:lnTo>
                  <a:pt x="5362891" y="0"/>
                </a:lnTo>
                <a:lnTo>
                  <a:pt x="53628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419100"/>
            <a:ext cx="5944115" cy="92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5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952500"/>
            <a:ext cx="16992600" cy="77724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80082" y="3549212"/>
                <a:ext cx="16204036" cy="4702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Diện tích xung quanh của hình hộp chữ nhật là: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(7 + 5)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vi-VN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= 96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48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GB" sz="48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Đáp số: 96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Diện tích xung quanh của hình hộp chữ nhật là: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(6,5 + 3,5) </a:t>
                </a:r>
                <a14:m>
                  <m:oMath xmlns:m="http://schemas.openxmlformats.org/officeDocument/2006/math">
                    <m:r>
                      <a:rPr lang="vi-VN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vi-VN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 = 100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48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Đáp số: 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48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48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82" y="3549212"/>
                <a:ext cx="16204036" cy="4702634"/>
              </a:xfrm>
              <a:prstGeom prst="rect">
                <a:avLst/>
              </a:prstGeom>
              <a:blipFill>
                <a:blip r:embed="rId3"/>
                <a:stretch>
                  <a:fillRect t="-2979" b="-20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196157"/>
            <a:ext cx="14022015" cy="2109399"/>
          </a:xfrm>
          <a:prstGeom prst="rect">
            <a:avLst/>
          </a:prstGeom>
        </p:spPr>
      </p:pic>
      <p:sp>
        <p:nvSpPr>
          <p:cNvPr id="5" name="Freeform 2">
            <a:hlinkClick r:id="rId5" action="ppaction://hlinksldjump"/>
            <a:extLst>
              <a:ext uri="{FF2B5EF4-FFF2-40B4-BE49-F238E27FC236}">
                <a16:creationId xmlns:a16="http://schemas.microsoft.com/office/drawing/2014/main" id="{05DFEDF7-DFA2-B116-17F1-97CF4A4677A0}"/>
              </a:ext>
            </a:extLst>
          </p:cNvPr>
          <p:cNvSpPr/>
          <p:nvPr/>
        </p:nvSpPr>
        <p:spPr>
          <a:xfrm>
            <a:off x="609600" y="6751838"/>
            <a:ext cx="2223317" cy="1973062"/>
          </a:xfrm>
          <a:custGeom>
            <a:avLst/>
            <a:gdLst/>
            <a:ahLst/>
            <a:cxnLst/>
            <a:rect l="l" t="t" r="r" b="b"/>
            <a:pathLst>
              <a:path w="8072959" h="8792331">
                <a:moveTo>
                  <a:pt x="0" y="0"/>
                </a:moveTo>
                <a:lnTo>
                  <a:pt x="8072958" y="0"/>
                </a:lnTo>
                <a:lnTo>
                  <a:pt x="8072958" y="8792331"/>
                </a:lnTo>
                <a:lnTo>
                  <a:pt x="0" y="8792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E9A02-16BC-D8C0-9BA4-CBB8959E8CDB}"/>
              </a:ext>
            </a:extLst>
          </p:cNvPr>
          <p:cNvSpPr txBox="1"/>
          <p:nvPr/>
        </p:nvSpPr>
        <p:spPr>
          <a:xfrm>
            <a:off x="1047998" y="125548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#9Slide01 Noi dung ngan" panose="00000600000000000000" pitchFamily="2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3452755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952500"/>
            <a:ext cx="16992600" cy="77724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600200" y="4152900"/>
            <a:ext cx="15544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Phần diện tích được ốp gạch men = diện tích xung quanh của bể bơi dạng hình hộp chữ nhật.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- Muốn tính diện tích xung quanh của hình hộp chữ nhật ta lấy chu vi mặt đáy nhân với chiều cao (cùng một đơn vị đo).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03" y="1173426"/>
            <a:ext cx="14058594" cy="2523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C86FC-24FE-A64A-CB3D-EF315E7B10DD}"/>
              </a:ext>
            </a:extLst>
          </p:cNvPr>
          <p:cNvSpPr txBox="1"/>
          <p:nvPr/>
        </p:nvSpPr>
        <p:spPr>
          <a:xfrm>
            <a:off x="1047998" y="125548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#9Slide01 Noi dung ngan" panose="00000600000000000000" pitchFamily="2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732785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1638300"/>
            <a:ext cx="15011400" cy="67818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4667737"/>
                <a:ext cx="16204036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6000" dirty="0">
                    <a:latin typeface="+mj-lt"/>
                    <a:ea typeface="Cambria" panose="02040503050406030204" pitchFamily="18" charset="0"/>
                  </a:rPr>
                  <a:t>Phần diện tích được ốp gạch men là:</a:t>
                </a:r>
                <a:endParaRPr lang="en-GB" sz="6000" dirty="0"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6000" dirty="0">
                    <a:latin typeface="+mj-lt"/>
                    <a:ea typeface="Cambria" panose="02040503050406030204" pitchFamily="18" charset="0"/>
                  </a:rPr>
                  <a:t>(10 + 4) </a:t>
                </a:r>
                <a14:m>
                  <m:oMath xmlns:m="http://schemas.openxmlformats.org/officeDocument/2006/math">
                    <m:r>
                      <a:rPr lang="vi-VN" sz="6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6000" dirty="0">
                    <a:latin typeface="+mj-lt"/>
                    <a:ea typeface="Cambria" panose="02040503050406030204" pitchFamily="18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vi-VN" sz="6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6000" dirty="0">
                    <a:latin typeface="+mj-lt"/>
                    <a:ea typeface="Cambria" panose="02040503050406030204" pitchFamily="18" charset="0"/>
                  </a:rPr>
                  <a:t> 1,5 = 42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6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6000" dirty="0">
                    <a:latin typeface="+mj-lt"/>
                    <a:ea typeface="Cambria" panose="02040503050406030204" pitchFamily="18" charset="0"/>
                  </a:rPr>
                  <a:t>)</a:t>
                </a:r>
                <a:endParaRPr lang="en-GB" sz="6000" dirty="0"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6000" dirty="0">
                    <a:latin typeface="+mj-lt"/>
                    <a:ea typeface="Cambria" panose="02040503050406030204" pitchFamily="18" charset="0"/>
                  </a:rPr>
                  <a:t>Đáp số: 42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6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6000" dirty="0"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667737"/>
                <a:ext cx="16204036" cy="2862322"/>
              </a:xfrm>
              <a:prstGeom prst="rect">
                <a:avLst/>
              </a:prstGeom>
              <a:blipFill>
                <a:blip r:embed="rId3"/>
                <a:stretch>
                  <a:fillRect t="-7249" b="-130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810" y="2041305"/>
            <a:ext cx="14022015" cy="2115495"/>
          </a:xfrm>
          <a:prstGeom prst="rect">
            <a:avLst/>
          </a:prstGeom>
        </p:spPr>
      </p:pic>
      <p:sp>
        <p:nvSpPr>
          <p:cNvPr id="5" name="Freeform 2">
            <a:hlinkClick r:id="rId5" action="ppaction://hlinksldjump"/>
            <a:extLst>
              <a:ext uri="{FF2B5EF4-FFF2-40B4-BE49-F238E27FC236}">
                <a16:creationId xmlns:a16="http://schemas.microsoft.com/office/drawing/2014/main" id="{84428F11-4C90-59CE-B0DC-40EBD40C073F}"/>
              </a:ext>
            </a:extLst>
          </p:cNvPr>
          <p:cNvSpPr/>
          <p:nvPr/>
        </p:nvSpPr>
        <p:spPr>
          <a:xfrm>
            <a:off x="1608221" y="7186236"/>
            <a:ext cx="1439779" cy="1330353"/>
          </a:xfrm>
          <a:custGeom>
            <a:avLst/>
            <a:gdLst/>
            <a:ahLst/>
            <a:cxnLst/>
            <a:rect l="l" t="t" r="r" b="b"/>
            <a:pathLst>
              <a:path w="8072959" h="8792331">
                <a:moveTo>
                  <a:pt x="0" y="0"/>
                </a:moveTo>
                <a:lnTo>
                  <a:pt x="8072958" y="0"/>
                </a:lnTo>
                <a:lnTo>
                  <a:pt x="8072958" y="8792331"/>
                </a:lnTo>
                <a:lnTo>
                  <a:pt x="0" y="8792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99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95158" y="1676233"/>
            <a:ext cx="8072959" cy="8792331"/>
          </a:xfrm>
          <a:custGeom>
            <a:avLst/>
            <a:gdLst/>
            <a:ahLst/>
            <a:cxnLst/>
            <a:rect l="l" t="t" r="r" b="b"/>
            <a:pathLst>
              <a:path w="8072959" h="8792331">
                <a:moveTo>
                  <a:pt x="0" y="0"/>
                </a:moveTo>
                <a:lnTo>
                  <a:pt x="8072958" y="0"/>
                </a:lnTo>
                <a:lnTo>
                  <a:pt x="8072958" y="8792331"/>
                </a:lnTo>
                <a:lnTo>
                  <a:pt x="0" y="879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13712" y="7765671"/>
            <a:ext cx="5362891" cy="4114800"/>
          </a:xfrm>
          <a:custGeom>
            <a:avLst/>
            <a:gdLst/>
            <a:ahLst/>
            <a:cxnLst/>
            <a:rect l="l" t="t" r="r" b="b"/>
            <a:pathLst>
              <a:path w="5362891" h="4114800">
                <a:moveTo>
                  <a:pt x="0" y="0"/>
                </a:moveTo>
                <a:lnTo>
                  <a:pt x="5362891" y="0"/>
                </a:lnTo>
                <a:lnTo>
                  <a:pt x="53628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095500"/>
            <a:ext cx="6436665" cy="6477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4" y="5833653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571500"/>
            <a:ext cx="16992600" cy="89154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2"/>
          <p:cNvSpPr/>
          <p:nvPr/>
        </p:nvSpPr>
        <p:spPr>
          <a:xfrm>
            <a:off x="2971800" y="2095500"/>
            <a:ext cx="12877800" cy="7010400"/>
          </a:xfrm>
          <a:custGeom>
            <a:avLst/>
            <a:gdLst/>
            <a:ahLst/>
            <a:cxnLst/>
            <a:rect l="l" t="t" r="r" b="b"/>
            <a:pathLst>
              <a:path w="8665226" h="5474267">
                <a:moveTo>
                  <a:pt x="0" y="0"/>
                </a:moveTo>
                <a:lnTo>
                  <a:pt x="8665226" y="0"/>
                </a:lnTo>
                <a:lnTo>
                  <a:pt x="8665226" y="5474266"/>
                </a:lnTo>
                <a:lnTo>
                  <a:pt x="0" y="5474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914400" y="615706"/>
            <a:ext cx="16535400" cy="1003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9"/>
              </a:lnSpc>
            </a:pP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Quan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sát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tranh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và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cho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biết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các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bạn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đang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nói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chuyện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gì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với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nhau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?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4" y="5833653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571500"/>
            <a:ext cx="16992600" cy="89154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4"/>
          <p:cNvSpPr txBox="1"/>
          <p:nvPr/>
        </p:nvSpPr>
        <p:spPr>
          <a:xfrm>
            <a:off x="914400" y="1245705"/>
            <a:ext cx="16535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Em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tưởng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tượng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được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như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thế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nào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về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diện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tích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xung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quanh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của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hình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hộp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chữ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4400" b="1" dirty="0" err="1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nhật</a:t>
            </a:r>
            <a:r>
              <a:rPr lang="en-US" sz="4400" b="1" dirty="0">
                <a:solidFill>
                  <a:srgbClr val="7F6739"/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?</a:t>
            </a:r>
          </a:p>
        </p:txBody>
      </p:sp>
      <p:sp>
        <p:nvSpPr>
          <p:cNvPr id="6" name="Freeform 2"/>
          <p:cNvSpPr/>
          <p:nvPr/>
        </p:nvSpPr>
        <p:spPr>
          <a:xfrm>
            <a:off x="3895578" y="5833653"/>
            <a:ext cx="5082289" cy="2745672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9601200" y="3314700"/>
            <a:ext cx="4912723" cy="5720936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83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6863" y="-114300"/>
            <a:ext cx="24361727" cy="168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642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95158" y="1676233"/>
            <a:ext cx="8072959" cy="8792331"/>
          </a:xfrm>
          <a:custGeom>
            <a:avLst/>
            <a:gdLst/>
            <a:ahLst/>
            <a:cxnLst/>
            <a:rect l="l" t="t" r="r" b="b"/>
            <a:pathLst>
              <a:path w="8072959" h="8792331">
                <a:moveTo>
                  <a:pt x="0" y="0"/>
                </a:moveTo>
                <a:lnTo>
                  <a:pt x="8072958" y="0"/>
                </a:lnTo>
                <a:lnTo>
                  <a:pt x="8072958" y="8792331"/>
                </a:lnTo>
                <a:lnTo>
                  <a:pt x="0" y="8792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13712" y="7765671"/>
            <a:ext cx="5362891" cy="4114800"/>
          </a:xfrm>
          <a:custGeom>
            <a:avLst/>
            <a:gdLst/>
            <a:ahLst/>
            <a:cxnLst/>
            <a:rect l="l" t="t" r="r" b="b"/>
            <a:pathLst>
              <a:path w="5362891" h="4114800">
                <a:moveTo>
                  <a:pt x="0" y="0"/>
                </a:moveTo>
                <a:lnTo>
                  <a:pt x="5362891" y="0"/>
                </a:lnTo>
                <a:lnTo>
                  <a:pt x="53628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1575"/>
            <a:ext cx="8309568" cy="104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0028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7700" y="583838"/>
            <a:ext cx="16992600" cy="89154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1126198" y="2455862"/>
            <a:ext cx="5827665" cy="3305496"/>
            <a:chOff x="2686064" y="4332361"/>
            <a:chExt cx="5827665" cy="3305496"/>
          </a:xfrm>
        </p:grpSpPr>
        <p:sp>
          <p:nvSpPr>
            <p:cNvPr id="12" name="Freeform 6"/>
            <p:cNvSpPr/>
            <p:nvPr/>
          </p:nvSpPr>
          <p:spPr>
            <a:xfrm>
              <a:off x="2686064" y="4332361"/>
              <a:ext cx="4626236" cy="2827249"/>
            </a:xfrm>
            <a:custGeom>
              <a:avLst/>
              <a:gdLst/>
              <a:ahLst/>
              <a:cxnLst/>
              <a:rect l="l" t="t" r="r" b="b"/>
              <a:pathLst>
                <a:path w="5557431" h="3468149">
                  <a:moveTo>
                    <a:pt x="0" y="0"/>
                  </a:moveTo>
                  <a:lnTo>
                    <a:pt x="5557431" y="0"/>
                  </a:lnTo>
                  <a:lnTo>
                    <a:pt x="5557431" y="3468149"/>
                  </a:lnTo>
                  <a:lnTo>
                    <a:pt x="0" y="3468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574" t="-63431" r="-305646" b="-863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/>
            <p:cNvSpPr txBox="1"/>
            <p:nvPr/>
          </p:nvSpPr>
          <p:spPr>
            <a:xfrm>
              <a:off x="6456329" y="491564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2 m</a:t>
              </a: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5986868" y="610182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2" name="TextBox 4"/>
            <p:cNvSpPr txBox="1"/>
            <p:nvPr/>
          </p:nvSpPr>
          <p:spPr>
            <a:xfrm>
              <a:off x="3386543" y="6960749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9549" y="1600051"/>
            <a:ext cx="11153610" cy="4425386"/>
            <a:chOff x="7252565" y="3556891"/>
            <a:chExt cx="11153610" cy="4425386"/>
          </a:xfrm>
        </p:grpSpPr>
        <p:grpSp>
          <p:nvGrpSpPr>
            <p:cNvPr id="19" name="Group 18"/>
            <p:cNvGrpSpPr/>
            <p:nvPr/>
          </p:nvGrpSpPr>
          <p:grpSpPr>
            <a:xfrm>
              <a:off x="7252565" y="3556891"/>
              <a:ext cx="9565671" cy="4425386"/>
              <a:chOff x="6033365" y="2950167"/>
              <a:chExt cx="9565671" cy="442538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3030200" y="4633653"/>
                <a:ext cx="2568836" cy="1200000"/>
              </a:xfrm>
              <a:prstGeom prst="rect">
                <a:avLst/>
              </a:prstGeom>
              <a:solidFill>
                <a:srgbClr val="95B85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32740" y="2950167"/>
                <a:ext cx="2893992" cy="4425386"/>
              </a:xfrm>
              <a:prstGeom prst="rect">
                <a:avLst/>
              </a:prstGeom>
              <a:solidFill>
                <a:srgbClr val="DEE57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033365" y="4633653"/>
                <a:ext cx="6996835" cy="1200000"/>
              </a:xfrm>
              <a:prstGeom prst="rect">
                <a:avLst/>
              </a:prstGeom>
              <a:solidFill>
                <a:srgbClr val="95B85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8134350" y="4633653"/>
                <a:ext cx="0" cy="120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1035446" y="4610980"/>
                <a:ext cx="0" cy="120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"/>
            <p:cNvSpPr txBox="1"/>
            <p:nvPr/>
          </p:nvSpPr>
          <p:spPr>
            <a:xfrm>
              <a:off x="9722282" y="4412702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7633254" y="3698477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6" name="TextBox 4"/>
            <p:cNvSpPr txBox="1"/>
            <p:nvPr/>
          </p:nvSpPr>
          <p:spPr>
            <a:xfrm>
              <a:off x="7252565" y="4487986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7" name="TextBox 4"/>
            <p:cNvSpPr txBox="1"/>
            <p:nvPr/>
          </p:nvSpPr>
          <p:spPr>
            <a:xfrm>
              <a:off x="7664882" y="6720238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12150024" y="447823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14345307" y="4471875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16348775" y="5558261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2 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38108" y="6637125"/>
            <a:ext cx="15659059" cy="2161772"/>
            <a:chOff x="1295400" y="7815713"/>
            <a:chExt cx="15659059" cy="2161772"/>
          </a:xfrm>
        </p:grpSpPr>
        <p:sp>
          <p:nvSpPr>
            <p:cNvPr id="4" name="Rounded Rectangle 3"/>
            <p:cNvSpPr/>
            <p:nvPr/>
          </p:nvSpPr>
          <p:spPr>
            <a:xfrm>
              <a:off x="1295400" y="7815713"/>
              <a:ext cx="15659059" cy="2161772"/>
            </a:xfrm>
            <a:prstGeom prst="roundRect">
              <a:avLst/>
            </a:prstGeom>
            <a:solidFill>
              <a:srgbClr val="FBDDEB"/>
            </a:solidFill>
            <a:ln>
              <a:solidFill>
                <a:srgbClr val="FBDD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4"/>
            <p:cNvSpPr txBox="1"/>
            <p:nvPr/>
          </p:nvSpPr>
          <p:spPr>
            <a:xfrm>
              <a:off x="2019278" y="8167694"/>
              <a:ext cx="14249441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Diện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xung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quanh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của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hộp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chữ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nhật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là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tổng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diện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bốn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mặt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bên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của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hộp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chữ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nhật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đó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098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7700" y="583838"/>
            <a:ext cx="16992600" cy="89154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1126198" y="2455862"/>
            <a:ext cx="5827665" cy="3305496"/>
            <a:chOff x="2686064" y="4332361"/>
            <a:chExt cx="5827665" cy="3305496"/>
          </a:xfrm>
        </p:grpSpPr>
        <p:sp>
          <p:nvSpPr>
            <p:cNvPr id="12" name="Freeform 6"/>
            <p:cNvSpPr/>
            <p:nvPr/>
          </p:nvSpPr>
          <p:spPr>
            <a:xfrm>
              <a:off x="2686064" y="4332361"/>
              <a:ext cx="4626236" cy="2827249"/>
            </a:xfrm>
            <a:custGeom>
              <a:avLst/>
              <a:gdLst/>
              <a:ahLst/>
              <a:cxnLst/>
              <a:rect l="l" t="t" r="r" b="b"/>
              <a:pathLst>
                <a:path w="5557431" h="3468149">
                  <a:moveTo>
                    <a:pt x="0" y="0"/>
                  </a:moveTo>
                  <a:lnTo>
                    <a:pt x="5557431" y="0"/>
                  </a:lnTo>
                  <a:lnTo>
                    <a:pt x="5557431" y="3468149"/>
                  </a:lnTo>
                  <a:lnTo>
                    <a:pt x="0" y="3468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574" t="-63431" r="-305646" b="-863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/>
            <p:cNvSpPr txBox="1"/>
            <p:nvPr/>
          </p:nvSpPr>
          <p:spPr>
            <a:xfrm>
              <a:off x="6456329" y="491564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2 m</a:t>
              </a: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5986868" y="610182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2" name="TextBox 4"/>
            <p:cNvSpPr txBox="1"/>
            <p:nvPr/>
          </p:nvSpPr>
          <p:spPr>
            <a:xfrm>
              <a:off x="3386543" y="6960749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9549" y="1600051"/>
            <a:ext cx="11153610" cy="4425386"/>
            <a:chOff x="7252565" y="3556891"/>
            <a:chExt cx="11153610" cy="4425386"/>
          </a:xfrm>
        </p:grpSpPr>
        <p:grpSp>
          <p:nvGrpSpPr>
            <p:cNvPr id="19" name="Group 18"/>
            <p:cNvGrpSpPr/>
            <p:nvPr/>
          </p:nvGrpSpPr>
          <p:grpSpPr>
            <a:xfrm>
              <a:off x="7252565" y="3556891"/>
              <a:ext cx="9565671" cy="4425386"/>
              <a:chOff x="6033365" y="2950167"/>
              <a:chExt cx="9565671" cy="442538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3030200" y="4633653"/>
                <a:ext cx="2568836" cy="1200000"/>
              </a:xfrm>
              <a:prstGeom prst="rect">
                <a:avLst/>
              </a:prstGeom>
              <a:solidFill>
                <a:srgbClr val="95B85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32740" y="2950167"/>
                <a:ext cx="2893992" cy="4425386"/>
              </a:xfrm>
              <a:prstGeom prst="rect">
                <a:avLst/>
              </a:prstGeom>
              <a:solidFill>
                <a:srgbClr val="DEE57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033365" y="4633653"/>
                <a:ext cx="6996835" cy="1200000"/>
              </a:xfrm>
              <a:prstGeom prst="rect">
                <a:avLst/>
              </a:prstGeom>
              <a:solidFill>
                <a:srgbClr val="95B85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8134350" y="4633653"/>
                <a:ext cx="0" cy="120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1035446" y="4610980"/>
                <a:ext cx="0" cy="120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"/>
            <p:cNvSpPr txBox="1"/>
            <p:nvPr/>
          </p:nvSpPr>
          <p:spPr>
            <a:xfrm>
              <a:off x="9722282" y="4412702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7633254" y="3698477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6" name="TextBox 4"/>
            <p:cNvSpPr txBox="1"/>
            <p:nvPr/>
          </p:nvSpPr>
          <p:spPr>
            <a:xfrm>
              <a:off x="7252565" y="4487986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7" name="TextBox 4"/>
            <p:cNvSpPr txBox="1"/>
            <p:nvPr/>
          </p:nvSpPr>
          <p:spPr>
            <a:xfrm>
              <a:off x="7664882" y="6720238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12150024" y="447823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14345307" y="4471875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16348775" y="5558261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2 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57400" y="6946779"/>
            <a:ext cx="14973319" cy="1663569"/>
            <a:chOff x="1295400" y="7815713"/>
            <a:chExt cx="14973319" cy="1663569"/>
          </a:xfrm>
        </p:grpSpPr>
        <p:sp>
          <p:nvSpPr>
            <p:cNvPr id="4" name="Rounded Rectangle 3"/>
            <p:cNvSpPr/>
            <p:nvPr/>
          </p:nvSpPr>
          <p:spPr>
            <a:xfrm>
              <a:off x="1295400" y="7815713"/>
              <a:ext cx="14487651" cy="166356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BDD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2019278" y="8167694"/>
              <a:ext cx="14249441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diện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xung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quanh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của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hình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hộp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chữ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nhật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trên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57400" y="6690020"/>
            <a:ext cx="14820919" cy="2159121"/>
            <a:chOff x="1524000" y="7807150"/>
            <a:chExt cx="14820919" cy="2159121"/>
          </a:xfrm>
        </p:grpSpPr>
        <p:sp>
          <p:nvSpPr>
            <p:cNvPr id="33" name="Rounded Rectangle 32"/>
            <p:cNvSpPr/>
            <p:nvPr/>
          </p:nvSpPr>
          <p:spPr>
            <a:xfrm>
              <a:off x="1524000" y="7807150"/>
              <a:ext cx="14820919" cy="2159121"/>
            </a:xfrm>
            <a:prstGeom prst="roundRect">
              <a:avLst/>
            </a:prstGeom>
            <a:solidFill>
              <a:srgbClr val="DEE57D"/>
            </a:solidFill>
            <a:ln>
              <a:solidFill>
                <a:srgbClr val="DEE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4"/>
                <p:cNvSpPr txBox="1"/>
                <p:nvPr/>
              </p:nvSpPr>
              <p:spPr>
                <a:xfrm>
                  <a:off x="1524000" y="8167694"/>
                  <a:ext cx="14744719" cy="135421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Diện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tích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xung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quanh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của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hình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hộp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chữ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nhật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là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: </a:t>
                  </a:r>
                </a:p>
                <a:p>
                  <a:pPr algn="ctr"/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( 4 + 5 + 4 + 5) </a:t>
                  </a:r>
                  <a14:m>
                    <m:oMath xmlns:m="http://schemas.openxmlformats.org/officeDocument/2006/math">
                      <m:r>
                        <a:rPr lang="en-US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ailey"/>
                          <a:sym typeface="Railey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2 = 36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Railey"/>
                            </a:rPr>
                          </m:ctrlPr>
                        </m:sSupPr>
                        <m:e>
                          <m:r>
                            <a:rPr lang="en-GB" sz="44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Railey"/>
                            </a:rPr>
                            <m:t>𝑚</m:t>
                          </m:r>
                        </m:e>
                        <m:sup>
                          <m:r>
                            <a:rPr lang="en-GB" sz="44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Railey"/>
                            </a:rPr>
                            <m:t>2</m:t>
                          </m:r>
                        </m:sup>
                      </m:sSup>
                      <m:r>
                        <a:rPr lang="en-GB" sz="4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Railey"/>
                        </a:rPr>
                        <m:t>)</m:t>
                      </m:r>
                    </m:oMath>
                  </a14:m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  <a:r>
                    <a:rPr lang="en-US" sz="4400" dirty="0" err="1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hoặc</a:t>
                  </a:r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(4 + 5)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ailey"/>
                          <a:sym typeface="Railey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2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ailey"/>
                          <a:sym typeface="Railey"/>
                        </a:rPr>
                        <m:t>×</m:t>
                      </m:r>
                    </m:oMath>
                  </a14:m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2 = 36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Railey"/>
                            </a:rPr>
                          </m:ctrlPr>
                        </m:sSupPr>
                        <m:e>
                          <m:r>
                            <a:rPr lang="en-GB" sz="4400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Railey"/>
                            </a:rPr>
                            <m:t>𝑚</m:t>
                          </m:r>
                        </m:e>
                        <m:sup>
                          <m:r>
                            <a:rPr lang="en-GB" sz="4400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Railey"/>
                            </a:rPr>
                            <m:t>2</m:t>
                          </m:r>
                        </m:sup>
                      </m:sSup>
                      <m:r>
                        <a:rPr lang="en-GB" sz="4400" i="1">
                          <a:latin typeface="Cambria Math" panose="02040503050406030204" pitchFamily="18" charset="0"/>
                          <a:ea typeface="Cambria" panose="02040503050406030204" pitchFamily="18" charset="0"/>
                          <a:sym typeface="Railey"/>
                        </a:rPr>
                        <m:t>)</m:t>
                      </m:r>
                    </m:oMath>
                  </a14:m>
                  <a:r>
                    <a:rPr lang="en-US" sz="4400" dirty="0">
                      <a:latin typeface="Cambria" panose="02040503050406030204" pitchFamily="18" charset="0"/>
                      <a:ea typeface="Cambria" panose="02040503050406030204" pitchFamily="18" charset="0"/>
                      <a:cs typeface="Railey"/>
                      <a:sym typeface="Railey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4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0" y="8167694"/>
                  <a:ext cx="14744719" cy="1354217"/>
                </a:xfrm>
                <a:prstGeom prst="rect">
                  <a:avLst/>
                </a:prstGeom>
                <a:blipFill>
                  <a:blip r:embed="rId4"/>
                  <a:stretch>
                    <a:fillRect l="-661" t="-12613" b="-243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0408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705" y="5761358"/>
            <a:ext cx="20159409" cy="10936479"/>
          </a:xfrm>
          <a:custGeom>
            <a:avLst/>
            <a:gdLst/>
            <a:ahLst/>
            <a:cxnLst/>
            <a:rect l="l" t="t" r="r" b="b"/>
            <a:pathLst>
              <a:path w="20159409" h="10936479">
                <a:moveTo>
                  <a:pt x="0" y="0"/>
                </a:moveTo>
                <a:lnTo>
                  <a:pt x="20159408" y="0"/>
                </a:lnTo>
                <a:lnTo>
                  <a:pt x="20159408" y="10936479"/>
                </a:lnTo>
                <a:lnTo>
                  <a:pt x="0" y="10936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7700" y="583838"/>
            <a:ext cx="16992600" cy="8915400"/>
          </a:xfrm>
          <a:prstGeom prst="rect">
            <a:avLst/>
          </a:prstGeom>
          <a:solidFill>
            <a:schemeClr val="bg1"/>
          </a:solidFill>
          <a:ln>
            <a:solidFill>
              <a:srgbClr val="6D9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1126198" y="2455862"/>
            <a:ext cx="5827665" cy="3305496"/>
            <a:chOff x="2686064" y="4332361"/>
            <a:chExt cx="5827665" cy="3305496"/>
          </a:xfrm>
        </p:grpSpPr>
        <p:sp>
          <p:nvSpPr>
            <p:cNvPr id="12" name="Freeform 6"/>
            <p:cNvSpPr/>
            <p:nvPr/>
          </p:nvSpPr>
          <p:spPr>
            <a:xfrm>
              <a:off x="2686064" y="4332361"/>
              <a:ext cx="4626236" cy="2827249"/>
            </a:xfrm>
            <a:custGeom>
              <a:avLst/>
              <a:gdLst/>
              <a:ahLst/>
              <a:cxnLst/>
              <a:rect l="l" t="t" r="r" b="b"/>
              <a:pathLst>
                <a:path w="5557431" h="3468149">
                  <a:moveTo>
                    <a:pt x="0" y="0"/>
                  </a:moveTo>
                  <a:lnTo>
                    <a:pt x="5557431" y="0"/>
                  </a:lnTo>
                  <a:lnTo>
                    <a:pt x="5557431" y="3468149"/>
                  </a:lnTo>
                  <a:lnTo>
                    <a:pt x="0" y="3468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574" t="-63431" r="-305646" b="-863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/>
            <p:cNvSpPr txBox="1"/>
            <p:nvPr/>
          </p:nvSpPr>
          <p:spPr>
            <a:xfrm>
              <a:off x="6456329" y="491564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2 m</a:t>
              </a: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5986868" y="610182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2" name="TextBox 4"/>
            <p:cNvSpPr txBox="1"/>
            <p:nvPr/>
          </p:nvSpPr>
          <p:spPr>
            <a:xfrm>
              <a:off x="3386543" y="6960749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9549" y="1600051"/>
            <a:ext cx="11153610" cy="4425386"/>
            <a:chOff x="7252565" y="3556891"/>
            <a:chExt cx="11153610" cy="4425386"/>
          </a:xfrm>
        </p:grpSpPr>
        <p:grpSp>
          <p:nvGrpSpPr>
            <p:cNvPr id="19" name="Group 18"/>
            <p:cNvGrpSpPr/>
            <p:nvPr/>
          </p:nvGrpSpPr>
          <p:grpSpPr>
            <a:xfrm>
              <a:off x="7252565" y="3556891"/>
              <a:ext cx="9565671" cy="4425386"/>
              <a:chOff x="6033365" y="2950167"/>
              <a:chExt cx="9565671" cy="442538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3030200" y="4633653"/>
                <a:ext cx="2568836" cy="1200000"/>
              </a:xfrm>
              <a:prstGeom prst="rect">
                <a:avLst/>
              </a:prstGeom>
              <a:solidFill>
                <a:srgbClr val="95B85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132740" y="2950167"/>
                <a:ext cx="2893992" cy="4425386"/>
              </a:xfrm>
              <a:prstGeom prst="rect">
                <a:avLst/>
              </a:prstGeom>
              <a:solidFill>
                <a:srgbClr val="DEE57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033365" y="4633653"/>
                <a:ext cx="6996835" cy="1200000"/>
              </a:xfrm>
              <a:prstGeom prst="rect">
                <a:avLst/>
              </a:prstGeom>
              <a:solidFill>
                <a:srgbClr val="95B85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8134350" y="4633653"/>
                <a:ext cx="0" cy="120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1035446" y="4610980"/>
                <a:ext cx="0" cy="120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"/>
            <p:cNvSpPr txBox="1"/>
            <p:nvPr/>
          </p:nvSpPr>
          <p:spPr>
            <a:xfrm>
              <a:off x="9722282" y="4412702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7633254" y="3698477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6" name="TextBox 4"/>
            <p:cNvSpPr txBox="1"/>
            <p:nvPr/>
          </p:nvSpPr>
          <p:spPr>
            <a:xfrm>
              <a:off x="7252565" y="4487986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7" name="TextBox 4"/>
            <p:cNvSpPr txBox="1"/>
            <p:nvPr/>
          </p:nvSpPr>
          <p:spPr>
            <a:xfrm>
              <a:off x="7664882" y="6720238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12150024" y="4478233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4 m</a:t>
              </a:r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14345307" y="4471875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5 m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16348775" y="5558261"/>
              <a:ext cx="20574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2 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79927" y="6751577"/>
            <a:ext cx="14820919" cy="2159121"/>
            <a:chOff x="1524000" y="7807150"/>
            <a:chExt cx="14820919" cy="2159121"/>
          </a:xfrm>
        </p:grpSpPr>
        <p:sp>
          <p:nvSpPr>
            <p:cNvPr id="33" name="Rounded Rectangle 32"/>
            <p:cNvSpPr/>
            <p:nvPr/>
          </p:nvSpPr>
          <p:spPr>
            <a:xfrm>
              <a:off x="1524000" y="7807150"/>
              <a:ext cx="14820919" cy="2159121"/>
            </a:xfrm>
            <a:prstGeom prst="roundRect">
              <a:avLst/>
            </a:prstGeom>
            <a:solidFill>
              <a:srgbClr val="DEE57D"/>
            </a:solidFill>
            <a:ln>
              <a:solidFill>
                <a:srgbClr val="DEE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4"/>
            <p:cNvSpPr txBox="1"/>
            <p:nvPr/>
          </p:nvSpPr>
          <p:spPr>
            <a:xfrm>
              <a:off x="1971050" y="8209601"/>
              <a:ext cx="13926818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Để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diện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tích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xung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quanh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của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hình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hộp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chữ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nhật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, ta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lấy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chu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vi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mặt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đáy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nhân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với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chiều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cao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(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cùng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đơn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vị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đo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  <a:cs typeface="Railey"/>
                  <a:sym typeface="Railey"/>
                </a:rPr>
                <a:t>)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372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595</TotalTime>
  <Words>582</Words>
  <Application>Microsoft Office PowerPoint</Application>
  <PresentationFormat>Custom</PresentationFormat>
  <Paragraphs>63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Cambria</vt:lpstr>
      <vt:lpstr>Cambria Math</vt:lpstr>
      <vt:lpstr>#9Slide01 Noi dung ngan</vt:lpstr>
      <vt:lpstr>Times New Roman</vt:lpstr>
      <vt:lpstr>Arial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toan</dc:title>
  <dc:subject>9Slide.vn</dc:subject>
  <dc:creator>thaom</dc:creator>
  <dc:description>9Slide.vn</dc:description>
  <cp:lastModifiedBy>Thao Dao Thi Thu</cp:lastModifiedBy>
  <cp:revision>21</cp:revision>
  <dcterms:created xsi:type="dcterms:W3CDTF">2006-08-16T00:00:00Z</dcterms:created>
  <dcterms:modified xsi:type="dcterms:W3CDTF">2025-03-02T18:07:51Z</dcterms:modified>
  <cp:category>9Slide.vn</cp:category>
  <dc:identifier>DAGao1uH8q8</dc:identifier>
</cp:coreProperties>
</file>