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732" r:id="rId4"/>
  </p:sldMasterIdLst>
  <p:notesMasterIdLst>
    <p:notesMasterId r:id="rId20"/>
  </p:notesMasterIdLst>
  <p:sldIdLst>
    <p:sldId id="257" r:id="rId5"/>
    <p:sldId id="256" r:id="rId6"/>
    <p:sldId id="258" r:id="rId7"/>
    <p:sldId id="259" r:id="rId8"/>
    <p:sldId id="260" r:id="rId9"/>
    <p:sldId id="261" r:id="rId10"/>
    <p:sldId id="268" r:id="rId11"/>
    <p:sldId id="302" r:id="rId12"/>
    <p:sldId id="338" r:id="rId13"/>
    <p:sldId id="341" r:id="rId14"/>
    <p:sldId id="342" r:id="rId15"/>
    <p:sldId id="305" r:id="rId16"/>
    <p:sldId id="307" r:id="rId17"/>
    <p:sldId id="345" r:id="rId18"/>
    <p:sldId id="346" r:id="rId19"/>
  </p:sldIdLst>
  <p:sldSz cx="9144000" cy="6858000" type="screen4x3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5A7062-7E32-49D0-BCEA-D30DDF30ACF1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FC39EA-E88B-4B7F-8E34-F8D322F7C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1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83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53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995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47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441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281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6673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096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695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86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70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48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206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756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35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59770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1573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9803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131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5047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7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2079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45583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045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8784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980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1092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043370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0691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874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88103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321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077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5631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275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2379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6593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5425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0210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469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5645930"/>
            <a:ext cx="461392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427685"/>
            <a:ext cx="302601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1043374"/>
            <a:ext cx="173097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6264684"/>
            <a:ext cx="123715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6181469"/>
            <a:ext cx="90352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5192332"/>
            <a:ext cx="173097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672464" y="1603302"/>
            <a:ext cx="7400615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4047629"/>
            <a:ext cx="1726041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3608290"/>
            <a:ext cx="1653117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35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6418001"/>
            <a:ext cx="199221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5626806"/>
            <a:ext cx="699017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67010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96920" y="219520"/>
            <a:ext cx="8709926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5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349270" y="882176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150301" y="906827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168063" y="989423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393674" y="94752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151195" y="917946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348377" y="1496055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49408" y="1520706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167170" y="1603302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392781" y="156140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150301" y="1531825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347484" y="2109934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48515" y="2134585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166276" y="2217181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391888" y="217528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49408" y="2145704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346591" y="2723813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47621" y="2748464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165383" y="2831060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390994" y="278915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48515" y="2759583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345697" y="3337692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46728" y="3362343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164490" y="3444939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390101" y="340303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47622" y="3373462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344804" y="3951571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45835" y="3976222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163597" y="4058818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389208" y="401691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46728" y="3987341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343911" y="4565450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44942" y="4590101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162703" y="4672697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388315" y="463079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45835" y="4601220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343018" y="5179329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44049" y="5203980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161810" y="5286576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387421" y="524467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44942" y="5215099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342124" y="5793208"/>
            <a:ext cx="82436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43155" y="5817859"/>
            <a:ext cx="337031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160917" y="5900455"/>
            <a:ext cx="3428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386528" y="5858554"/>
            <a:ext cx="3428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44049" y="5828978"/>
            <a:ext cx="335795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2318597" y="1090110"/>
            <a:ext cx="4162526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108287" y="772938"/>
            <a:ext cx="963023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5536681" y="1168180"/>
            <a:ext cx="1546974" cy="832158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5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1653356" y="3950454"/>
            <a:ext cx="1480398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772632" y="1581350"/>
            <a:ext cx="333206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7920831" y="5038642"/>
            <a:ext cx="218531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8083918" y="714861"/>
            <a:ext cx="125006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182765" y="3597776"/>
            <a:ext cx="89344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7385065" y="3888530"/>
            <a:ext cx="6525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956096" y="5541496"/>
            <a:ext cx="125006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2703170" y="1596479"/>
            <a:ext cx="3564062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625">
                <a:solidFill>
                  <a:srgbClr val="002060"/>
                </a:solidFill>
                <a:latin typeface="+mj-lt"/>
              </a:rPr>
              <a:t>LUYỆN TẬP</a:t>
            </a:r>
            <a:endParaRPr lang="vi-VN" sz="8625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43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314338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82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40845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9162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2635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2"/>
            <a:ext cx="9144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9144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81" y="3676181"/>
            <a:ext cx="1025975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6620" y="2907956"/>
            <a:ext cx="1826457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9144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2"/>
            <a:ext cx="9144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4470" y="220338"/>
            <a:ext cx="5794430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600" y="5654756"/>
            <a:ext cx="2795739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7771" y="5654755"/>
            <a:ext cx="2795739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859" y="448795"/>
            <a:ext cx="1999448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300" y="5377067"/>
            <a:ext cx="1482817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8038" y="4648052"/>
            <a:ext cx="6996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974" y="4523516"/>
            <a:ext cx="1150367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444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376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298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slideLayout" Target="../slideLayouts/slideLayout72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/>
              <a:t>3/10/2022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4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65" r:id="rId2"/>
    <p:sldLayoutId id="2147483762" r:id="rId3"/>
    <p:sldLayoutId id="2147483758" r:id="rId4"/>
    <p:sldLayoutId id="2147483754" r:id="rId5"/>
    <p:sldLayoutId id="2147483750" r:id="rId6"/>
    <p:sldLayoutId id="2147483650" r:id="rId7"/>
    <p:sldLayoutId id="2147483766" r:id="rId8"/>
    <p:sldLayoutId id="2147483751" r:id="rId9"/>
    <p:sldLayoutId id="2147483651" r:id="rId10"/>
    <p:sldLayoutId id="2147483652" r:id="rId11"/>
    <p:sldLayoutId id="2147483653" r:id="rId12"/>
    <p:sldLayoutId id="2147483654" r:id="rId13"/>
    <p:sldLayoutId id="2147483655" r:id="rId14"/>
    <p:sldLayoutId id="2147483656" r:id="rId15"/>
    <p:sldLayoutId id="2147483657" r:id="rId16"/>
    <p:sldLayoutId id="2147483658" r:id="rId17"/>
    <p:sldLayoutId id="2147483659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67" r:id="rId3"/>
    <p:sldLayoutId id="2147483763" r:id="rId4"/>
    <p:sldLayoutId id="2147483761" r:id="rId5"/>
    <p:sldLayoutId id="214748375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68" r:id="rId3"/>
    <p:sldLayoutId id="2147483764" r:id="rId4"/>
    <p:sldLayoutId id="2147483760" r:id="rId5"/>
    <p:sldLayoutId id="2147483753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ED9BB-C5C2-4D0B-BADC-05C391420F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7BEA6A-7083-41CE-B6AF-18CD83095C5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895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73" r:id="rId3"/>
    <p:sldLayoutId id="2147483772" r:id="rId4"/>
    <p:sldLayoutId id="2147483771" r:id="rId5"/>
    <p:sldLayoutId id="2147483770" r:id="rId6"/>
    <p:sldLayoutId id="2147483756" r:id="rId7"/>
    <p:sldLayoutId id="2147483755" r:id="rId8"/>
    <p:sldLayoutId id="2147483749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  <p:sldLayoutId id="2147483742" r:id="rId17"/>
    <p:sldLayoutId id="2147483743" r:id="rId18"/>
    <p:sldLayoutId id="2147483744" r:id="rId19"/>
    <p:sldLayoutId id="2147483745" r:id="rId20"/>
    <p:sldLayoutId id="2147483746" r:id="rId21"/>
    <p:sldLayoutId id="2147483747" r:id="rId22"/>
    <p:sldLayoutId id="2147483769" r:id="rId23"/>
    <p:sldLayoutId id="2147483757" r:id="rId24"/>
    <p:sldLayoutId id="2147483748" r:id="rId2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14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11" Type="http://schemas.openxmlformats.org/officeDocument/2006/relationships/image" Target="../media/image11.png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image" Target="../media/image8.jp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8.xml"/><Relationship Id="rId5" Type="http://schemas.microsoft.com/office/2007/relationships/hdphoto" Target="../media/hdphoto13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8.png"/><Relationship Id="rId18" Type="http://schemas.openxmlformats.org/officeDocument/2006/relationships/slide" Target="slide10.xml"/><Relationship Id="rId26" Type="http://schemas.openxmlformats.org/officeDocument/2006/relationships/image" Target="../media/image25.png"/><Relationship Id="rId3" Type="http://schemas.microsoft.com/office/2007/relationships/hdphoto" Target="../media/hdphoto3.wdp"/><Relationship Id="rId21" Type="http://schemas.openxmlformats.org/officeDocument/2006/relationships/image" Target="../media/image22.png"/><Relationship Id="rId7" Type="http://schemas.openxmlformats.org/officeDocument/2006/relationships/slide" Target="slide4.xml"/><Relationship Id="rId12" Type="http://schemas.openxmlformats.org/officeDocument/2006/relationships/slide" Target="slide6.xml"/><Relationship Id="rId17" Type="http://schemas.openxmlformats.org/officeDocument/2006/relationships/image" Target="../media/image20.png"/><Relationship Id="rId25" Type="http://schemas.microsoft.com/office/2007/relationships/hdphoto" Target="../media/hdphoto6.wdp"/><Relationship Id="rId2" Type="http://schemas.openxmlformats.org/officeDocument/2006/relationships/image" Target="../media/image13.png"/><Relationship Id="rId16" Type="http://schemas.openxmlformats.org/officeDocument/2006/relationships/slide" Target="slide8.xml"/><Relationship Id="rId20" Type="http://schemas.openxmlformats.org/officeDocument/2006/relationships/slide" Target="slide11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7.png"/><Relationship Id="rId24" Type="http://schemas.openxmlformats.org/officeDocument/2006/relationships/image" Target="../media/image24.png"/><Relationship Id="rId5" Type="http://schemas.microsoft.com/office/2007/relationships/hdphoto" Target="../media/hdphoto4.wdp"/><Relationship Id="rId15" Type="http://schemas.openxmlformats.org/officeDocument/2006/relationships/image" Target="../media/image19.png"/><Relationship Id="rId23" Type="http://schemas.openxmlformats.org/officeDocument/2006/relationships/image" Target="../media/image23.png"/><Relationship Id="rId28" Type="http://schemas.microsoft.com/office/2007/relationships/hdphoto" Target="../media/hdphoto7.wdp"/><Relationship Id="rId10" Type="http://schemas.openxmlformats.org/officeDocument/2006/relationships/slide" Target="slide5.xml"/><Relationship Id="rId19" Type="http://schemas.openxmlformats.org/officeDocument/2006/relationships/image" Target="../media/image21.png"/><Relationship Id="rId4" Type="http://schemas.openxmlformats.org/officeDocument/2006/relationships/image" Target="../media/image14.png"/><Relationship Id="rId9" Type="http://schemas.microsoft.com/office/2007/relationships/hdphoto" Target="../media/hdphoto5.wdp"/><Relationship Id="rId14" Type="http://schemas.openxmlformats.org/officeDocument/2006/relationships/slide" Target="slide7.xml"/><Relationship Id="rId22" Type="http://schemas.openxmlformats.org/officeDocument/2006/relationships/slide" Target="slide12.xml"/><Relationship Id="rId27" Type="http://schemas.openxmlformats.org/officeDocument/2006/relationships/image" Target="../media/image26.png"/><Relationship Id="rId30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microsoft.com/office/2007/relationships/hdphoto" Target="../media/hdphoto10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:\Users\ADMIN\Desktop\Tai nguyen thiet ke tro choi\Bảng gỗ\Huong dan 3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0139" y1="79636" x2="73416" y2="79636"/>
                        <a14:foregroundMark x1="73107" y1="78182" x2="85162" y2="92727"/>
                        <a14:foregroundMark x1="87017" y1="93455" x2="95981" y2="92000"/>
                        <a14:foregroundMark x1="3864" y1="57818" x2="19320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1" y="102870"/>
            <a:ext cx="1641959" cy="62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\Desktop\Tai nguyen thiet ke tro choi\Bảng gỗ\choi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38425"/>
            <a:ext cx="1747960" cy="66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KhuVuonTrenMay-Dangcapnhat_vfb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49000" y="365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1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68425B1-78C7-4698-86FD-7D99DEC04F08}"/>
              </a:ext>
            </a:extLst>
          </p:cNvPr>
          <p:cNvGrpSpPr/>
          <p:nvPr/>
        </p:nvGrpSpPr>
        <p:grpSpPr>
          <a:xfrm>
            <a:off x="762000" y="1248452"/>
            <a:ext cx="6967538" cy="5076147"/>
            <a:chOff x="1506053" y="1545840"/>
            <a:chExt cx="8799997" cy="494458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5957402-A01F-4A0A-BD43-BD4D64D12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5938" b="16627"/>
            <a:stretch/>
          </p:blipFill>
          <p:spPr>
            <a:xfrm>
              <a:off x="1506053" y="1545840"/>
              <a:ext cx="8799997" cy="4891187"/>
            </a:xfrm>
            <a:prstGeom prst="rect">
              <a:avLst/>
            </a:prstGeom>
          </p:spPr>
        </p:pic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41DBE96-3190-4AEA-A3F9-88E3F667B7AF}"/>
                </a:ext>
              </a:extLst>
            </p:cNvPr>
            <p:cNvGrpSpPr/>
            <p:nvPr/>
          </p:nvGrpSpPr>
          <p:grpSpPr>
            <a:xfrm>
              <a:off x="5276850" y="3695701"/>
              <a:ext cx="1667607" cy="971550"/>
              <a:chOff x="5276850" y="3695701"/>
              <a:chExt cx="1667607" cy="971550"/>
            </a:xfrm>
          </p:grpSpPr>
          <p:sp>
            <p:nvSpPr>
              <p:cNvPr id="22" name="Rounded Rectangle 22">
                <a:extLst>
                  <a:ext uri="{FF2B5EF4-FFF2-40B4-BE49-F238E27FC236}">
                    <a16:creationId xmlns:a16="http://schemas.microsoft.com/office/drawing/2014/main" id="{DB200CFD-D6C6-47A8-BB16-4FCF94C1994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2C53D8B-DB1F-4B49-9E13-454904981BF6}"/>
                  </a:ext>
                </a:extLst>
              </p:cNvPr>
              <p:cNvSpPr txBox="1"/>
              <p:nvPr/>
            </p:nvSpPr>
            <p:spPr>
              <a:xfrm>
                <a:off x="5304691" y="3844082"/>
                <a:ext cx="1639766" cy="738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trước </a:t>
                </a:r>
              </a:p>
              <a:p>
                <a:pPr algn="ctr"/>
                <a:r>
                  <a:rPr lang="en-VN" sz="1500" dirty="0"/>
                  <a:t>của 700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D0BEBF0-C632-46B9-9A34-5A8F3212478C}"/>
                </a:ext>
              </a:extLst>
            </p:cNvPr>
            <p:cNvGrpSpPr/>
            <p:nvPr/>
          </p:nvGrpSpPr>
          <p:grpSpPr>
            <a:xfrm>
              <a:off x="5296510" y="5448477"/>
              <a:ext cx="1657350" cy="971550"/>
              <a:chOff x="5276850" y="3695701"/>
              <a:chExt cx="1657350" cy="971550"/>
            </a:xfrm>
          </p:grpSpPr>
          <p:sp>
            <p:nvSpPr>
              <p:cNvPr id="20" name="Rounded Rectangle 26">
                <a:extLst>
                  <a:ext uri="{FF2B5EF4-FFF2-40B4-BE49-F238E27FC236}">
                    <a16:creationId xmlns:a16="http://schemas.microsoft.com/office/drawing/2014/main" id="{974EDB17-43A3-40D0-98C2-BC0D27E53CF8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E0FCAB7-A55B-49B1-BE03-5F0D72ABB449}"/>
                  </a:ext>
                </a:extLst>
              </p:cNvPr>
              <p:cNvSpPr txBox="1"/>
              <p:nvPr/>
            </p:nvSpPr>
            <p:spPr>
              <a:xfrm>
                <a:off x="5483588" y="3844082"/>
                <a:ext cx="1281971" cy="5396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VN" sz="1500" dirty="0"/>
                  <a:t>Số liền sau</a:t>
                </a:r>
              </a:p>
              <a:p>
                <a:pPr algn="ctr"/>
                <a:r>
                  <a:rPr lang="en-US" sz="1500" dirty="0"/>
                  <a:t>c</a:t>
                </a:r>
                <a:r>
                  <a:rPr lang="en-VN" sz="1500" dirty="0"/>
                  <a:t>ủa 9</a:t>
                </a:r>
                <a:r>
                  <a:rPr lang="vi-VN" sz="1500" dirty="0"/>
                  <a:t>99</a:t>
                </a:r>
                <a:endParaRPr lang="en-VN" sz="1500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D1ACBA8-4D70-4B88-AB8B-65244F88D4CC}"/>
                </a:ext>
              </a:extLst>
            </p:cNvPr>
            <p:cNvGrpSpPr/>
            <p:nvPr/>
          </p:nvGrpSpPr>
          <p:grpSpPr>
            <a:xfrm>
              <a:off x="8247886" y="3695701"/>
              <a:ext cx="1657351" cy="990690"/>
              <a:chOff x="5276850" y="3695701"/>
              <a:chExt cx="1657351" cy="990690"/>
            </a:xfrm>
          </p:grpSpPr>
          <p:sp>
            <p:nvSpPr>
              <p:cNvPr id="18" name="Rounded Rectangle 29">
                <a:extLst>
                  <a:ext uri="{FF2B5EF4-FFF2-40B4-BE49-F238E27FC236}">
                    <a16:creationId xmlns:a16="http://schemas.microsoft.com/office/drawing/2014/main" id="{F998298C-9E59-4E1D-B9F1-8C7A36BD0F2C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B4EFA7D-6498-4846-98BD-B0FA896D84EE}"/>
                  </a:ext>
                </a:extLst>
              </p:cNvPr>
              <p:cNvSpPr txBox="1"/>
              <p:nvPr/>
            </p:nvSpPr>
            <p:spPr>
              <a:xfrm>
                <a:off x="5276851" y="3732282"/>
                <a:ext cx="1657350" cy="9541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350" dirty="0"/>
                  <a:t>Số gồm 7 trăm, 0 chục, 1 đơn vị</a:t>
                </a:r>
                <a:endParaRPr lang="en-VN" sz="1350" dirty="0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1243E28-1DAC-4171-AB13-99B54F093EA5}"/>
                </a:ext>
              </a:extLst>
            </p:cNvPr>
            <p:cNvGrpSpPr/>
            <p:nvPr/>
          </p:nvGrpSpPr>
          <p:grpSpPr>
            <a:xfrm>
              <a:off x="5275477" y="1944953"/>
              <a:ext cx="1657351" cy="971550"/>
              <a:chOff x="5276850" y="3695701"/>
              <a:chExt cx="1657351" cy="971550"/>
            </a:xfrm>
          </p:grpSpPr>
          <p:sp>
            <p:nvSpPr>
              <p:cNvPr id="16" name="Rounded Rectangle 32">
                <a:extLst>
                  <a:ext uri="{FF2B5EF4-FFF2-40B4-BE49-F238E27FC236}">
                    <a16:creationId xmlns:a16="http://schemas.microsoft.com/office/drawing/2014/main" id="{276489B2-6788-4617-9D5F-45FF4B23C793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5F080AD-3B69-43F4-8452-2CE7EF632593}"/>
                  </a:ext>
                </a:extLst>
              </p:cNvPr>
              <p:cNvSpPr txBox="1"/>
              <p:nvPr/>
            </p:nvSpPr>
            <p:spPr>
              <a:xfrm>
                <a:off x="5276851" y="3846582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lớn hơn 310</a:t>
                </a:r>
                <a:endParaRPr lang="en-VN" sz="1500" dirty="0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E1B7A1-D0C7-4E24-BE4B-FD17C262FDBC}"/>
                </a:ext>
              </a:extLst>
            </p:cNvPr>
            <p:cNvGrpSpPr/>
            <p:nvPr/>
          </p:nvGrpSpPr>
          <p:grpSpPr>
            <a:xfrm>
              <a:off x="2267103" y="3695701"/>
              <a:ext cx="1657351" cy="971550"/>
              <a:chOff x="5276850" y="3695701"/>
              <a:chExt cx="1657351" cy="971550"/>
            </a:xfrm>
          </p:grpSpPr>
          <p:sp>
            <p:nvSpPr>
              <p:cNvPr id="14" name="Rounded Rectangle 35">
                <a:extLst>
                  <a:ext uri="{FF2B5EF4-FFF2-40B4-BE49-F238E27FC236}">
                    <a16:creationId xmlns:a16="http://schemas.microsoft.com/office/drawing/2014/main" id="{9785AD4E-2963-4640-8D60-448C80751F9A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831CB1F-5549-4B07-BC38-256FBF19038A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trăm</a:t>
                </a:r>
                <a:endParaRPr lang="en-VN" sz="15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3D657D1-E9B4-41C7-A7A8-A2D958BF5A98}"/>
                </a:ext>
              </a:extLst>
            </p:cNvPr>
            <p:cNvGrpSpPr/>
            <p:nvPr/>
          </p:nvGrpSpPr>
          <p:grpSpPr>
            <a:xfrm>
              <a:off x="2267103" y="5448477"/>
              <a:ext cx="1657351" cy="1041947"/>
              <a:chOff x="5276850" y="3695701"/>
              <a:chExt cx="1657351" cy="1041947"/>
            </a:xfrm>
          </p:grpSpPr>
          <p:sp>
            <p:nvSpPr>
              <p:cNvPr id="12" name="Rounded Rectangle 38">
                <a:extLst>
                  <a:ext uri="{FF2B5EF4-FFF2-40B4-BE49-F238E27FC236}">
                    <a16:creationId xmlns:a16="http://schemas.microsoft.com/office/drawing/2014/main" id="{84F550E5-C475-4C69-B211-4D737617828B}"/>
                  </a:ext>
                </a:extLst>
              </p:cNvPr>
              <p:cNvSpPr/>
              <p:nvPr/>
            </p:nvSpPr>
            <p:spPr>
              <a:xfrm>
                <a:off x="5276850" y="3695701"/>
                <a:ext cx="1657350" cy="971550"/>
              </a:xfrm>
              <a:prstGeom prst="roundRect">
                <a:avLst/>
              </a:prstGeom>
              <a:solidFill>
                <a:srgbClr val="F0C444"/>
              </a:solidFill>
              <a:ln>
                <a:solidFill>
                  <a:srgbClr val="8B64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VN" sz="135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A598A56-4A1D-45B2-AF60-E19FF4268A34}"/>
                  </a:ext>
                </a:extLst>
              </p:cNvPr>
              <p:cNvSpPr txBox="1"/>
              <p:nvPr/>
            </p:nvSpPr>
            <p:spPr>
              <a:xfrm>
                <a:off x="5276851" y="3998983"/>
                <a:ext cx="1657350" cy="738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1500" dirty="0"/>
                  <a:t>Số tròn chục</a:t>
                </a:r>
                <a:endParaRPr lang="en-VN" sz="1500" dirty="0"/>
              </a:p>
            </p:txBody>
          </p:sp>
        </p:grp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A9AED267-D946-486F-9D86-EC6EDE9E4766}"/>
              </a:ext>
            </a:extLst>
          </p:cNvPr>
          <p:cNvSpPr txBox="1"/>
          <p:nvPr/>
        </p:nvSpPr>
        <p:spPr>
          <a:xfrm>
            <a:off x="1129540" y="246288"/>
            <a:ext cx="7127491" cy="101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 </a:t>
            </a:r>
            <a:r>
              <a:rPr lang="en-US" sz="2100" dirty="0" err="1"/>
              <a:t>Tìm</a:t>
            </a:r>
            <a:r>
              <a:rPr lang="en-US" sz="2100" dirty="0"/>
              <a:t> </a:t>
            </a:r>
            <a:r>
              <a:rPr lang="en-US" sz="2100" dirty="0" err="1"/>
              <a:t>đường</a:t>
            </a:r>
            <a:r>
              <a:rPr lang="en-US" sz="2100" dirty="0"/>
              <a:t> </a:t>
            </a:r>
            <a:r>
              <a:rPr lang="en-US" sz="2100" dirty="0" err="1"/>
              <a:t>đưa</a:t>
            </a:r>
            <a:r>
              <a:rPr lang="en-US" sz="2100" dirty="0"/>
              <a:t> </a:t>
            </a:r>
            <a:r>
              <a:rPr lang="en-US" sz="2100" dirty="0" err="1"/>
              <a:t>chú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đến</a:t>
            </a:r>
            <a:r>
              <a:rPr lang="en-US" sz="2100" dirty="0"/>
              <a:t> </a:t>
            </a:r>
            <a:r>
              <a:rPr lang="en-US" sz="2100" dirty="0" err="1"/>
              <a:t>miếng</a:t>
            </a:r>
            <a:r>
              <a:rPr lang="en-US" sz="2100" dirty="0"/>
              <a:t> pho </a:t>
            </a:r>
            <a:r>
              <a:rPr lang="en-US" sz="2100" dirty="0" err="1"/>
              <a:t>mát</a:t>
            </a:r>
            <a:r>
              <a:rPr lang="en-US" sz="2100" dirty="0"/>
              <a:t>, </a:t>
            </a:r>
            <a:r>
              <a:rPr lang="en-US" sz="2100" dirty="0" err="1"/>
              <a:t>bằng</a:t>
            </a:r>
            <a:r>
              <a:rPr lang="en-US" sz="2100" dirty="0"/>
              <a:t> </a:t>
            </a:r>
            <a:r>
              <a:rPr lang="en-US" sz="2100" dirty="0" err="1"/>
              <a:t>cách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</a:t>
            </a:r>
            <a:r>
              <a:rPr lang="en-US" sz="2100" dirty="0" err="1"/>
              <a:t>theo</a:t>
            </a:r>
            <a:r>
              <a:rPr lang="en-US" sz="2100" dirty="0"/>
              <a:t> </a:t>
            </a:r>
            <a:r>
              <a:rPr lang="en-US" sz="2100" dirty="0" err="1"/>
              <a:t>các</a:t>
            </a:r>
            <a:r>
              <a:rPr lang="en-US" sz="2100" dirty="0"/>
              <a:t> </a:t>
            </a:r>
            <a:r>
              <a:rPr lang="en-US" sz="2100" dirty="0" err="1"/>
              <a:t>chỉ</a:t>
            </a:r>
            <a:r>
              <a:rPr lang="en-US" sz="2100" dirty="0"/>
              <a:t> </a:t>
            </a:r>
            <a:r>
              <a:rPr lang="en-US" sz="2100" dirty="0" err="1"/>
              <a:t>dẫn</a:t>
            </a:r>
            <a:r>
              <a:rPr lang="en-US" sz="2100" dirty="0"/>
              <a:t> </a:t>
            </a:r>
            <a:r>
              <a:rPr lang="en-US" sz="2100" dirty="0" err="1"/>
              <a:t>cho</a:t>
            </a:r>
            <a:r>
              <a:rPr lang="en-US" sz="2100" dirty="0"/>
              <a:t> </a:t>
            </a:r>
            <a:r>
              <a:rPr lang="en-US" sz="2100" dirty="0" err="1"/>
              <a:t>trong</a:t>
            </a:r>
            <a:r>
              <a:rPr lang="en-US" sz="2100" dirty="0"/>
              <a:t> </a:t>
            </a:r>
            <a:r>
              <a:rPr lang="en-US" sz="2100" dirty="0" err="1"/>
              <a:t>mỗi</a:t>
            </a:r>
            <a:r>
              <a:rPr lang="en-US" sz="2100" dirty="0"/>
              <a:t> </a:t>
            </a:r>
            <a:r>
              <a:rPr lang="en-US" sz="2100" dirty="0" err="1"/>
              <a:t>ô</a:t>
            </a:r>
            <a:r>
              <a:rPr lang="en-US" sz="2100" dirty="0"/>
              <a:t> </a:t>
            </a:r>
            <a:r>
              <a:rPr lang="en-US" sz="2100" dirty="0" err="1"/>
              <a:t>mà</a:t>
            </a:r>
            <a:r>
              <a:rPr lang="en-US" sz="2100" dirty="0"/>
              <a:t> </a:t>
            </a:r>
            <a:r>
              <a:rPr lang="en-US" sz="2100" dirty="0" err="1"/>
              <a:t>chuột</a:t>
            </a:r>
            <a:r>
              <a:rPr lang="en-US" sz="2100" dirty="0"/>
              <a:t> </a:t>
            </a:r>
            <a:r>
              <a:rPr lang="en-US" sz="2100" dirty="0" err="1"/>
              <a:t>đi</a:t>
            </a:r>
            <a:r>
              <a:rPr lang="en-US" sz="2100" dirty="0"/>
              <a:t> qua.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722E095-5069-40B2-9ADD-DBFD33AFD29C}"/>
              </a:ext>
            </a:extLst>
          </p:cNvPr>
          <p:cNvSpPr/>
          <p:nvPr/>
        </p:nvSpPr>
        <p:spPr>
          <a:xfrm>
            <a:off x="753794" y="431811"/>
            <a:ext cx="427941" cy="427941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28840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B36065-1D43-4467-832C-A853BFA1A1D3}"/>
              </a:ext>
            </a:extLst>
          </p:cNvPr>
          <p:cNvGrpSpPr/>
          <p:nvPr/>
        </p:nvGrpSpPr>
        <p:grpSpPr>
          <a:xfrm>
            <a:off x="609600" y="381000"/>
            <a:ext cx="2890610" cy="533400"/>
            <a:chOff x="816002" y="-8468"/>
            <a:chExt cx="3854146" cy="108418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B6199DD-7657-4BE3-AC6D-BAA17E0C4B35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68C51-8DD3-4502-9AEF-79EECAE62FA8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092813-5029-4679-9864-29C1A0115BFA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B88EC327-6D72-4C3E-9360-BC2EBD3F0D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3788063"/>
              </p:ext>
            </p:extLst>
          </p:nvPr>
        </p:nvGraphicFramePr>
        <p:xfrm>
          <a:off x="868504" y="1150863"/>
          <a:ext cx="7198183" cy="430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608491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0335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711A7FF-B7BC-884A-8753-A0EB39F74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489" b="94891" l="9626" r="89840">
                        <a14:foregroundMark x1="45455" y1="33577" x2="51872" y2="39416"/>
                        <a14:foregroundMark x1="53476" y1="37956" x2="49198" y2="35766"/>
                        <a14:foregroundMark x1="36898" y1="94891" x2="36898" y2="94891"/>
                        <a14:foregroundMark x1="51872" y1="86861" x2="51872" y2="86861"/>
                        <a14:foregroundMark x1="51872" y1="88321" x2="51872" y2="88321"/>
                        <a14:foregroundMark x1="64706" y1="76642" x2="64706" y2="72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946" y="803880"/>
            <a:ext cx="1105969" cy="81025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135A8DD-62F0-8641-9D69-B650F91F8CDF}"/>
              </a:ext>
            </a:extLst>
          </p:cNvPr>
          <p:cNvGrpSpPr/>
          <p:nvPr/>
        </p:nvGrpSpPr>
        <p:grpSpPr>
          <a:xfrm>
            <a:off x="-186773" y="6114749"/>
            <a:ext cx="295691" cy="295061"/>
            <a:chOff x="3199641" y="-1649896"/>
            <a:chExt cx="577229" cy="577229"/>
          </a:xfrm>
        </p:grpSpPr>
        <p:sp>
          <p:nvSpPr>
            <p:cNvPr id="10" name="Rounded Rectangle 9">
              <a:extLst>
                <a:ext uri="{FF2B5EF4-FFF2-40B4-BE49-F238E27FC236}">
                  <a16:creationId xmlns:a16="http://schemas.microsoft.com/office/drawing/2014/main" id="{1A3EEAE4-288F-004B-9C86-BD526992F2B5}"/>
                </a:ext>
              </a:extLst>
            </p:cNvPr>
            <p:cNvSpPr/>
            <p:nvPr/>
          </p:nvSpPr>
          <p:spPr>
            <a:xfrm>
              <a:off x="3199641" y="-1649896"/>
              <a:ext cx="577229" cy="577229"/>
            </a:xfrm>
            <a:prstGeom prst="roundRect">
              <a:avLst/>
            </a:prstGeom>
            <a:solidFill>
              <a:srgbClr val="BFE9F3">
                <a:alpha val="69000"/>
              </a:srgb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A6F6DC4E-85A3-674F-A6FC-083476C1BA56}"/>
                </a:ext>
              </a:extLst>
            </p:cNvPr>
            <p:cNvSpPr/>
            <p:nvPr/>
          </p:nvSpPr>
          <p:spPr>
            <a:xfrm>
              <a:off x="3397801" y="-1447114"/>
              <a:ext cx="180909" cy="1809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1350"/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79C8348-F5BC-4532-AB38-E3A41F26F8FE}"/>
              </a:ext>
            </a:extLst>
          </p:cNvPr>
          <p:cNvSpPr/>
          <p:nvPr/>
        </p:nvSpPr>
        <p:spPr>
          <a:xfrm>
            <a:off x="2697481" y="1905000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81A80F4-2D7A-46B2-AFD1-8DC275082C10}"/>
              </a:ext>
            </a:extLst>
          </p:cNvPr>
          <p:cNvSpPr/>
          <p:nvPr/>
        </p:nvSpPr>
        <p:spPr>
          <a:xfrm>
            <a:off x="685800" y="602196"/>
            <a:ext cx="7772400" cy="551255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D3A59-3EE4-9C45-8BAE-F2A15E2D8A3D}"/>
              </a:ext>
            </a:extLst>
          </p:cNvPr>
          <p:cNvSpPr txBox="1"/>
          <p:nvPr/>
        </p:nvSpPr>
        <p:spPr>
          <a:xfrm>
            <a:off x="750870" y="883676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BỮA TIỆC </a:t>
            </a:r>
          </a:p>
          <a:p>
            <a:pPr algn="ctr"/>
            <a:r>
              <a:rPr lang="en-VN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CỦA CHIM CÁNH CỤT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71ADA9-EE84-9042-BEDB-E9F8EA1A6C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79" y="1640042"/>
            <a:ext cx="4714876" cy="464713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C9F6023-5415-4B6B-944F-E51D09A48CD0}"/>
              </a:ext>
            </a:extLst>
          </p:cNvPr>
          <p:cNvSpPr txBox="1"/>
          <p:nvPr/>
        </p:nvSpPr>
        <p:spPr>
          <a:xfrm>
            <a:off x="587955" y="2092983"/>
            <a:ext cx="361119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ChuẩN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 </a:t>
            </a:r>
            <a:r>
              <a:rPr lang="en-US" b="1" dirty="0" err="1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bị</a:t>
            </a:r>
            <a:r>
              <a:rPr lang="en-US" b="1" dirty="0">
                <a:ln w="28575">
                  <a:solidFill>
                    <a:srgbClr val="F18585"/>
                  </a:solidFill>
                  <a:prstDash val="solid"/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Cooper Black" panose="02040603050506020204" pitchFamily="18" charset="0"/>
              </a:rPr>
              <a:t>:</a:t>
            </a:r>
            <a:r>
              <a:rPr lang="en-VN" dirty="0"/>
              <a:t> 1 xúc xắc, 5 quân cờ.</a:t>
            </a:r>
          </a:p>
          <a:p>
            <a:pPr algn="just"/>
            <a:r>
              <a:rPr lang="en-VN" dirty="0"/>
              <a:t>Cách chơi: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Chơi theo nhóm.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Khi đến lượt, người chơi gieo xúc xắc và đọc số chấm ở mặt trên. Tìm số thích hợp vơi mặt xúc xắc ở trong bảng (ví dụ số thích hợp với mặt            </a:t>
            </a:r>
            <a:r>
              <a:rPr lang="en-VN" dirty="0">
                <a:solidFill>
                  <a:schemeClr val="bg1"/>
                </a:solidFill>
              </a:rPr>
              <a:t>với</a:t>
            </a:r>
            <a:r>
              <a:rPr lang="en-VN" dirty="0"/>
              <a:t> là 356). Đặt một quân cờ vào con chim cánh cụt ghi số vừa tìm được.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n-VN" dirty="0"/>
              <a:t>Trò chơi kết thúc khi đặt được hết 5 quân cờ.</a:t>
            </a:r>
            <a:endParaRPr lang="en-VN" b="1" dirty="0">
              <a:ln w="28575">
                <a:solidFill>
                  <a:srgbClr val="F18585"/>
                </a:solidFill>
                <a:prstDash val="solid"/>
              </a:ln>
              <a:solidFill>
                <a:schemeClr val="bg1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Cooper Black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142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76021" y="981901"/>
            <a:ext cx="5591958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5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44403809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B36065-1D43-4467-832C-A853BFA1A1D3}"/>
              </a:ext>
            </a:extLst>
          </p:cNvPr>
          <p:cNvGrpSpPr/>
          <p:nvPr/>
        </p:nvGrpSpPr>
        <p:grpSpPr>
          <a:xfrm>
            <a:off x="609600" y="13716000"/>
            <a:ext cx="2890610" cy="533400"/>
            <a:chOff x="816002" y="-8468"/>
            <a:chExt cx="3854146" cy="108418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B6199DD-7657-4BE3-AC6D-BAA17E0C4B35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68C51-8DD3-4502-9AEF-79EECAE62FA8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092813-5029-4679-9864-29C1A0115BFA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B88EC327-6D72-4C3E-9360-BC2EBD3F0D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8504" y="1150863"/>
          <a:ext cx="7198183" cy="430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608491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4174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8B36065-1D43-4467-832C-A853BFA1A1D3}"/>
              </a:ext>
            </a:extLst>
          </p:cNvPr>
          <p:cNvGrpSpPr/>
          <p:nvPr/>
        </p:nvGrpSpPr>
        <p:grpSpPr>
          <a:xfrm>
            <a:off x="609600" y="381000"/>
            <a:ext cx="2890610" cy="533400"/>
            <a:chOff x="816002" y="-8468"/>
            <a:chExt cx="3854146" cy="1084182"/>
          </a:xfrm>
        </p:grpSpPr>
        <p:sp>
          <p:nvSpPr>
            <p:cNvPr id="5" name="Rounded Rectangle 2">
              <a:extLst>
                <a:ext uri="{FF2B5EF4-FFF2-40B4-BE49-F238E27FC236}">
                  <a16:creationId xmlns:a16="http://schemas.microsoft.com/office/drawing/2014/main" id="{DB6199DD-7657-4BE3-AC6D-BAA17E0C4B35}"/>
                </a:ext>
              </a:extLst>
            </p:cNvPr>
            <p:cNvSpPr/>
            <p:nvPr/>
          </p:nvSpPr>
          <p:spPr>
            <a:xfrm>
              <a:off x="1653371" y="407828"/>
              <a:ext cx="1401557" cy="66788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7768C51-8DD3-4502-9AEF-79EECAE62FA8}"/>
                </a:ext>
              </a:extLst>
            </p:cNvPr>
            <p:cNvSpPr/>
            <p:nvPr/>
          </p:nvSpPr>
          <p:spPr>
            <a:xfrm>
              <a:off x="816002" y="301298"/>
              <a:ext cx="690412" cy="69041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b="1" dirty="0"/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092813-5029-4679-9864-29C1A0115BFA}"/>
                </a:ext>
              </a:extLst>
            </p:cNvPr>
            <p:cNvSpPr txBox="1"/>
            <p:nvPr/>
          </p:nvSpPr>
          <p:spPr>
            <a:xfrm>
              <a:off x="1799852" y="-8468"/>
              <a:ext cx="2870296" cy="8681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700" dirty="0" err="1"/>
                <a:t>Số</a:t>
              </a:r>
              <a:r>
                <a:rPr lang="en-US" sz="2700" dirty="0"/>
                <a:t> ?</a:t>
              </a:r>
            </a:p>
          </p:txBody>
        </p:sp>
      </p:grp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B88EC327-6D72-4C3E-9360-BC2EBD3F0DF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68504" y="1150863"/>
          <a:ext cx="7198183" cy="43071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0600">
                  <a:extLst>
                    <a:ext uri="{9D8B030D-6E8A-4147-A177-3AD203B41FA5}">
                      <a16:colId xmlns:a16="http://schemas.microsoft.com/office/drawing/2014/main" val="3434572124"/>
                    </a:ext>
                  </a:extLst>
                </a:gridCol>
                <a:gridCol w="2608491">
                  <a:extLst>
                    <a:ext uri="{9D8B030D-6E8A-4147-A177-3AD203B41FA5}">
                      <a16:colId xmlns:a16="http://schemas.microsoft.com/office/drawing/2014/main" val="124941306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3827442272"/>
                    </a:ext>
                  </a:extLst>
                </a:gridCol>
                <a:gridCol w="1799546">
                  <a:extLst>
                    <a:ext uri="{9D8B030D-6E8A-4147-A177-3AD203B41FA5}">
                      <a16:colId xmlns:a16="http://schemas.microsoft.com/office/drawing/2014/main" val="2841683358"/>
                    </a:ext>
                  </a:extLst>
                </a:gridCol>
              </a:tblGrid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trăm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S</a:t>
                      </a:r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ố chục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b="1" dirty="0">
                          <a:solidFill>
                            <a:schemeClr val="tx1"/>
                          </a:solidFill>
                        </a:rPr>
                        <a:t>Số đơn vị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9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736672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630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2016645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408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552617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514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7714990"/>
                  </a:ext>
                </a:extLst>
              </a:tr>
              <a:tr h="848179"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970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100" b="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marL="68580" marR="68580" marT="34290" marB="34290" anchor="ctr">
                    <a:lnL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63C9E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55492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978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7400" y="2438400"/>
            <a:ext cx="5257800" cy="1631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500">
                <a:latin typeface="Times New Roman" pitchFamily="18" charset="0"/>
                <a:cs typeface="Times New Roman" pitchFamily="18" charset="0"/>
              </a:rPr>
              <a:t>Những chậu hoa đang rất cần được tưới nước để có thể phát triển.Các con hãy tưới nước cho chúng bằng cách cùng nhau trả lời những câu hỏi nhé.</a:t>
            </a:r>
          </a:p>
        </p:txBody>
      </p:sp>
      <p:sp>
        <p:nvSpPr>
          <p:cNvPr id="3" name="Left Arrow 2">
            <a:hlinkClick r:id="rId3" action="ppaction://hlinksldjump"/>
          </p:cNvPr>
          <p:cNvSpPr/>
          <p:nvPr/>
        </p:nvSpPr>
        <p:spPr>
          <a:xfrm>
            <a:off x="0" y="0"/>
            <a:ext cx="1295400" cy="68580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hlinkClick r:id="rId3" action="ppaction://hlinksldjump"/>
          </p:cNvPr>
          <p:cNvSpPr txBox="1"/>
          <p:nvPr/>
        </p:nvSpPr>
        <p:spPr>
          <a:xfrm>
            <a:off x="235527" y="158234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Quay lại</a:t>
            </a:r>
          </a:p>
        </p:txBody>
      </p:sp>
    </p:spTree>
    <p:extLst>
      <p:ext uri="{BB962C8B-B14F-4D97-AF65-F5344CB8AC3E}">
        <p14:creationId xmlns:p14="http://schemas.microsoft.com/office/powerpoint/2010/main" val="3844300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630382" y="1697182"/>
            <a:ext cx="7994072" cy="1510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481" b="90556" l="6250" r="935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8822" r="6591" b="41818"/>
          <a:stretch/>
        </p:blipFill>
        <p:spPr>
          <a:xfrm>
            <a:off x="581891" y="4419600"/>
            <a:ext cx="7994072" cy="15101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22564" y="2900799"/>
            <a:ext cx="1551709" cy="1859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40" b="55515" l="10000" r="314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36" t="32823" r="70871" b="45909"/>
          <a:stretch/>
        </p:blipFill>
        <p:spPr>
          <a:xfrm>
            <a:off x="408709" y="5562600"/>
            <a:ext cx="1551709" cy="13785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09" b="21875" l="10000" r="3174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2540" r="69856" b="77407"/>
          <a:stretch/>
        </p:blipFill>
        <p:spPr>
          <a:xfrm>
            <a:off x="117764" y="-252845"/>
            <a:ext cx="1932709" cy="3276600"/>
          </a:xfrm>
          <a:prstGeom prst="rect">
            <a:avLst/>
          </a:prstGeom>
        </p:spPr>
      </p:pic>
      <p:pic>
        <p:nvPicPr>
          <p:cNvPr id="18" name="Chậu 1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34833" l="67000" r="8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970" t="14242" r="21313" b="65636"/>
          <a:stretch/>
        </p:blipFill>
        <p:spPr>
          <a:xfrm>
            <a:off x="2133600" y="1385454"/>
            <a:ext cx="1004455" cy="1149927"/>
          </a:xfrm>
          <a:prstGeom prst="rect">
            <a:avLst/>
          </a:prstGeom>
        </p:spPr>
      </p:pic>
      <p:pic>
        <p:nvPicPr>
          <p:cNvPr id="19" name="Chậu 2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222" r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242" r="84909" b="62485"/>
          <a:stretch/>
        </p:blipFill>
        <p:spPr>
          <a:xfrm>
            <a:off x="3733800" y="1409863"/>
            <a:ext cx="1219200" cy="1239981"/>
          </a:xfrm>
          <a:prstGeom prst="rect">
            <a:avLst/>
          </a:prstGeom>
        </p:spPr>
      </p:pic>
      <p:pic>
        <p:nvPicPr>
          <p:cNvPr id="20" name="Chậu 3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333" r="1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01" t="45587" r="80307" b="35273"/>
          <a:stretch/>
        </p:blipFill>
        <p:spPr>
          <a:xfrm>
            <a:off x="5312228" y="1538514"/>
            <a:ext cx="1233715" cy="1093848"/>
          </a:xfrm>
          <a:prstGeom prst="rect">
            <a:avLst/>
          </a:prstGeom>
        </p:spPr>
      </p:pic>
      <p:pic>
        <p:nvPicPr>
          <p:cNvPr id="21" name="Chậu 4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9000" r="3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5" t="46121" r="66727" b="34606"/>
          <a:stretch/>
        </p:blipFill>
        <p:spPr>
          <a:xfrm>
            <a:off x="6858000" y="1648853"/>
            <a:ext cx="1177637" cy="1101436"/>
          </a:xfrm>
          <a:prstGeom prst="rect">
            <a:avLst/>
          </a:prstGeom>
        </p:spPr>
      </p:pic>
      <p:pic>
        <p:nvPicPr>
          <p:cNvPr id="22" name="Chậu 5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500" b="88500" l="26000" r="40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333" t="16121" r="59859" b="65270"/>
          <a:stretch/>
        </p:blipFill>
        <p:spPr>
          <a:xfrm>
            <a:off x="2121477" y="4229024"/>
            <a:ext cx="1097973" cy="1063499"/>
          </a:xfrm>
          <a:prstGeom prst="rect">
            <a:avLst/>
          </a:prstGeom>
        </p:spPr>
      </p:pic>
      <p:pic>
        <p:nvPicPr>
          <p:cNvPr id="23" name="Chậu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67167" l="33556" r="4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46121" r="53879" b="36001"/>
          <a:stretch/>
        </p:blipFill>
        <p:spPr>
          <a:xfrm>
            <a:off x="3688772" y="4270827"/>
            <a:ext cx="1101437" cy="1021696"/>
          </a:xfrm>
          <a:prstGeom prst="rect">
            <a:avLst/>
          </a:prstGeom>
        </p:spPr>
      </p:pic>
      <p:pic>
        <p:nvPicPr>
          <p:cNvPr id="24" name="Chậu 7">
            <a:hlinkClick r:id="rId20" action="ppaction://hlinksldjump"/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4500" b="67167" l="45000" r="59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667" t="42909" r="41365" b="37758"/>
          <a:stretch/>
        </p:blipFill>
        <p:spPr>
          <a:xfrm>
            <a:off x="5258460" y="4128655"/>
            <a:ext cx="1197428" cy="1104900"/>
          </a:xfrm>
          <a:prstGeom prst="rect">
            <a:avLst/>
          </a:prstGeom>
        </p:spPr>
      </p:pic>
      <p:pic>
        <p:nvPicPr>
          <p:cNvPr id="25" name="Chậu 8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333" b="62167" l="70556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15" t="42908" r="14403" b="35942"/>
          <a:stretch/>
        </p:blipFill>
        <p:spPr>
          <a:xfrm>
            <a:off x="6788727" y="4213619"/>
            <a:ext cx="1164113" cy="1208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1873991" y="2992726"/>
            <a:ext cx="1592943" cy="168837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3360057" y="3101878"/>
            <a:ext cx="1592943" cy="168837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4953000" y="3093296"/>
            <a:ext cx="1592943" cy="16883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692" b="37103" l="43136" r="50864">
                        <a14:backgroundMark x1="48909" y1="35981" x2="48909" y2="35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889" t="19093" r="49349" b="61814"/>
          <a:stretch/>
        </p:blipFill>
        <p:spPr>
          <a:xfrm>
            <a:off x="6455888" y="3072395"/>
            <a:ext cx="1592943" cy="16883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3730666" y="309551"/>
            <a:ext cx="1222334" cy="172403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2137723" y="385486"/>
            <a:ext cx="1222334" cy="172403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5323609" y="455881"/>
            <a:ext cx="1222334" cy="172403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51682" b="82430" l="49409" r="576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75" t="62249" r="42493" b="16200"/>
          <a:stretch/>
        </p:blipFill>
        <p:spPr>
          <a:xfrm>
            <a:off x="6813303" y="385486"/>
            <a:ext cx="1222334" cy="17240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844" y="-15174"/>
            <a:ext cx="1362140" cy="8229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0"/>
            <a:ext cx="1404340" cy="84845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057" y="0"/>
            <a:ext cx="1404340" cy="84845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818" y="31653"/>
            <a:ext cx="1404340" cy="84845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113" y="2565236"/>
            <a:ext cx="1404340" cy="84845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68" y="2535381"/>
            <a:ext cx="1404340" cy="84845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528" y="2599527"/>
            <a:ext cx="1404340" cy="84845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759" b="98276" l="625" r="96875">
                        <a14:foregroundMark x1="13125" y1="46897" x2="13125" y2="46897"/>
                        <a14:foregroundMark x1="13542" y1="54138" x2="13542" y2="54138"/>
                        <a14:foregroundMark x1="16042" y1="63793" x2="16042" y2="63793"/>
                        <a14:foregroundMark x1="9792" y1="67931" x2="9792" y2="67931"/>
                        <a14:foregroundMark x1="7500" y1="56897" x2="9167" y2="55172"/>
                        <a14:foregroundMark x1="6875" y1="59310" x2="7292" y2="56897"/>
                        <a14:foregroundMark x1="8750" y1="46207" x2="5208" y2="51724"/>
                        <a14:foregroundMark x1="15417" y1="44138" x2="12083" y2="46897"/>
                        <a14:foregroundMark x1="16667" y1="53793" x2="12500" y2="54828"/>
                        <a14:foregroundMark x1="17917" y1="61724" x2="15417" y2="66897"/>
                        <a14:foregroundMark x1="5208" y1="60345" x2="2083" y2="64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389" y="2599527"/>
            <a:ext cx="1404340" cy="84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8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000"/>
                            </p:stCondLst>
                            <p:childTnLst>
                              <p:par>
                                <p:cTn id="10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95501" y="838200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359</a:t>
            </a: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81455" y="4468118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8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95055" y="957405"/>
            <a:ext cx="54864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6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14601" y="2736273"/>
            <a:ext cx="4648200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sáu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2917" l="10000" r="717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90" t="24848" r="29900" b="27475"/>
          <a:stretch/>
        </p:blipFill>
        <p:spPr>
          <a:xfrm>
            <a:off x="6927" y="1249792"/>
            <a:ext cx="2288113" cy="26600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52600" y="957404"/>
            <a:ext cx="6920345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3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5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33600" y="2406518"/>
            <a:ext cx="5714999" cy="58477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531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mươi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mốt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7667" b="100000" l="3667" r="26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4" t="58182" r="74243"/>
          <a:stretch/>
        </p:blipFill>
        <p:spPr>
          <a:xfrm>
            <a:off x="7447875" y="4440409"/>
            <a:ext cx="1911927" cy="2389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8152" y="2503172"/>
            <a:ext cx="597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51:</a:t>
            </a:r>
          </a:p>
          <a:p>
            <a:pPr algn="ctr"/>
            <a:r>
              <a:rPr lang="en-US" sz="36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SỐ CÓ BA CHỮ SỐ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670200" y="1024937"/>
            <a:ext cx="2290164" cy="735496"/>
            <a:chOff x="1315641" y="0"/>
            <a:chExt cx="2607463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35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315641" y="182553"/>
              <a:ext cx="2607463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4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24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24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330566" y="1074801"/>
            <a:ext cx="50662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27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27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501" y="3680416"/>
            <a:ext cx="381476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3 –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luyện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chemeClr val="bg1"/>
                </a:solidFill>
                <a:latin typeface="+mj-lt"/>
              </a:rPr>
              <a:t>tập</a:t>
            </a:r>
            <a:r>
              <a:rPr lang="en-US" sz="3000" dirty="0">
                <a:solidFill>
                  <a:schemeClr val="bg1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802324-1BA0-4C35-8EAC-2C407805BBA4}"/>
              </a:ext>
            </a:extLst>
          </p:cNvPr>
          <p:cNvSpPr/>
          <p:nvPr/>
        </p:nvSpPr>
        <p:spPr>
          <a:xfrm>
            <a:off x="2514600" y="1752600"/>
            <a:ext cx="3657600" cy="2514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131118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/>
          <p:cNvGrpSpPr/>
          <p:nvPr/>
        </p:nvGrpSpPr>
        <p:grpSpPr>
          <a:xfrm>
            <a:off x="2117273" y="2889080"/>
            <a:ext cx="834969" cy="726123"/>
            <a:chOff x="3128671" y="1872384"/>
            <a:chExt cx="769036" cy="726312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28671" y="1872384"/>
              <a:ext cx="769036" cy="726312"/>
            </a:xfrm>
            <a:prstGeom prst="rect">
              <a:avLst/>
            </a:prstGeom>
          </p:spPr>
        </p:pic>
        <p:sp>
          <p:nvSpPr>
            <p:cNvPr id="19" name="文本框 18"/>
            <p:cNvSpPr txBox="1"/>
            <p:nvPr/>
          </p:nvSpPr>
          <p:spPr>
            <a:xfrm>
              <a:off x="3279154" y="2021833"/>
              <a:ext cx="444698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文本框 19"/>
          <p:cNvSpPr txBox="1"/>
          <p:nvPr/>
        </p:nvSpPr>
        <p:spPr>
          <a:xfrm>
            <a:off x="2898250" y="2990806"/>
            <a:ext cx="4157379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98250" y="3902298"/>
            <a:ext cx="4049396" cy="692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 b="1">
                <a:solidFill>
                  <a:srgbClr val="DC6925"/>
                </a:solidFill>
              </a:defRPr>
            </a:lvl1pPr>
          </a:lstStyle>
          <a:p>
            <a:pPr algn="just"/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Củng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49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1949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1949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088371" y="3806944"/>
            <a:ext cx="768836" cy="726123"/>
            <a:chOff x="5192698" y="1872384"/>
            <a:chExt cx="769036" cy="726312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2698" y="1872384"/>
              <a:ext cx="769036" cy="726312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>
              <a:off x="5343181" y="2021833"/>
              <a:ext cx="482950" cy="4154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99" b="1" dirty="0">
                  <a:solidFill>
                    <a:srgbClr val="E1381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zh-CN" altLang="en-US" sz="2099" b="1" dirty="0">
                <a:solidFill>
                  <a:srgbClr val="E1381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37230" y="2300041"/>
            <a:ext cx="3371436" cy="553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Yêu</a:t>
            </a:r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2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cầu</a:t>
            </a:r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2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cần</a:t>
            </a:r>
            <a:r>
              <a:rPr lang="en-US" sz="2999" dirty="0">
                <a:solidFill>
                  <a:srgbClr val="00B0F0"/>
                </a:solidFill>
                <a:latin typeface="UTM Zebrawood" panose="02040603050506020204" pitchFamily="18" charset="0"/>
              </a:rPr>
              <a:t> </a:t>
            </a:r>
            <a:r>
              <a:rPr lang="en-US" sz="2999" dirty="0" err="1">
                <a:solidFill>
                  <a:srgbClr val="00B0F0"/>
                </a:solidFill>
                <a:latin typeface="UTM Zebrawood" panose="02040603050506020204" pitchFamily="18" charset="0"/>
              </a:rPr>
              <a:t>đạt</a:t>
            </a:r>
            <a:endParaRPr lang="en-US" sz="2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093613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1472</TotalTime>
  <Words>381</Words>
  <Application>Microsoft Office PowerPoint</Application>
  <PresentationFormat>On-screen Show (4:3)</PresentationFormat>
  <Paragraphs>104</Paragraphs>
  <Slides>15</Slides>
  <Notes>1</Notes>
  <HiddenSlides>2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宋体</vt:lpstr>
      <vt:lpstr>Arial</vt:lpstr>
      <vt:lpstr>Calibri</vt:lpstr>
      <vt:lpstr>Times New Roman</vt:lpstr>
      <vt:lpstr>UTM Cooper Black</vt:lpstr>
      <vt:lpstr>UTM Zebrawood</vt:lpstr>
      <vt:lpstr>Office Theme</vt:lpstr>
      <vt:lpstr>1_Office Theme</vt:lpstr>
      <vt:lpstr>2_Office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54</cp:revision>
  <dcterms:created xsi:type="dcterms:W3CDTF">2020-04-15T08:42:43Z</dcterms:created>
  <dcterms:modified xsi:type="dcterms:W3CDTF">2022-03-10T03:01:52Z</dcterms:modified>
</cp:coreProperties>
</file>