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76" r:id="rId3"/>
    <p:sldId id="273" r:id="rId4"/>
    <p:sldId id="258" r:id="rId5"/>
    <p:sldId id="259" r:id="rId6"/>
    <p:sldId id="260" r:id="rId7"/>
    <p:sldId id="277" r:id="rId8"/>
    <p:sldId id="261" r:id="rId9"/>
    <p:sldId id="262" r:id="rId10"/>
    <p:sldId id="264" r:id="rId11"/>
    <p:sldId id="266" r:id="rId12"/>
    <p:sldId id="267" r:id="rId13"/>
    <p:sldId id="270" r:id="rId14"/>
    <p:sldId id="274"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29E"/>
    <a:srgbClr val="AD27B7"/>
    <a:srgbClr val="F8E2FA"/>
    <a:srgbClr val="F95970"/>
    <a:srgbClr val="F452A7"/>
    <a:srgbClr val="FFEDB3"/>
    <a:srgbClr val="DF8AE6"/>
    <a:srgbClr val="EBB3EF"/>
    <a:srgbClr val="F0C9F3"/>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5" autoAdjust="0"/>
  </p:normalViewPr>
  <p:slideViewPr>
    <p:cSldViewPr>
      <p:cViewPr varScale="1">
        <p:scale>
          <a:sx n="77" d="100"/>
          <a:sy n="77" d="100"/>
        </p:scale>
        <p:origin x="120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ảnh chỉ mang tính chất che lấp khoảng trống.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7474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a:t>
            </a:r>
          </a:p>
          <a:p>
            <a:r>
              <a:rPr lang="en-US" baseline="0"/>
              <a:t>Giải thích cho hs “đàn chim áo trắng”, “đàn chim non” là các em học sinh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gọi từng cặp HS cầm sách lên. Một HS đọc, chỉ cho bạn và GV tiếng thứ nhất rồi đố bạn của mình tìm tiếng còn lại, hs  kia phải tìm ra tiếng thứ hai. GV lích chuột trên màn hình. Ngoài các cặp trên, còn có một số cặp ở trong bài. GV linh động cho hs tìm thêm ạ</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02835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7583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3/6/2025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752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6</a:t>
            </a:r>
          </a:p>
        </p:txBody>
      </p:sp>
      <p:sp>
        <p:nvSpPr>
          <p:cNvPr id="24" name="TextBox 23"/>
          <p:cNvSpPr txBox="1"/>
          <p:nvPr/>
        </p:nvSpPr>
        <p:spPr>
          <a:xfrm>
            <a:off x="2302003"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GIỜ RA CHƠI</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4281714" y="4324350"/>
            <a:ext cx="1854200" cy="715460"/>
          </a:xfrm>
          <a:prstGeom prst="rect">
            <a:avLst/>
          </a:prstGeom>
          <a:solidFill>
            <a:srgbClr val="F8E2FA"/>
          </a:solidFill>
        </p:spPr>
      </p:pic>
      <p:sp>
        <p:nvSpPr>
          <p:cNvPr id="4" name="TextBox 3"/>
          <p:cNvSpPr txBox="1"/>
          <p:nvPr/>
        </p:nvSpPr>
        <p:spPr>
          <a:xfrm>
            <a:off x="640997" y="4432454"/>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8292270" cy="430839"/>
          </a:xfrm>
          <a:prstGeom prst="rect">
            <a:avLst/>
          </a:prstGeom>
          <a:noFill/>
        </p:spPr>
        <p:txBody>
          <a:bodyPr wrap="square" lIns="91391" tIns="45696" rIns="91391" bIns="45696" rtlCol="0">
            <a:spAutoFit/>
          </a:bodyPr>
          <a:lstStyle/>
          <a:p>
            <a:pPr algn="just"/>
            <a:r>
              <a:rPr lang="en-US" sz="2200" b="1" dirty="0" err="1">
                <a:latin typeface="Arial-Rounded" pitchFamily="34" charset="0"/>
                <a:ea typeface="Arial-Rounded" pitchFamily="34" charset="0"/>
                <a:cs typeface="Arial-Rounded" pitchFamily="34" charset="0"/>
              </a:rPr>
              <a:t>Tìm</a:t>
            </a:r>
            <a:r>
              <a:rPr lang="en-US" sz="2200" b="1" dirty="0">
                <a:latin typeface="Arial-Rounded" pitchFamily="34" charset="0"/>
                <a:ea typeface="Arial-Rounded" pitchFamily="34" charset="0"/>
                <a:cs typeface="Arial-Rounded" pitchFamily="34" charset="0"/>
              </a:rPr>
              <a:t> ở </a:t>
            </a:r>
            <a:r>
              <a:rPr lang="en-US" sz="2200" b="1" dirty="0" err="1">
                <a:latin typeface="Arial-Rounded" pitchFamily="34" charset="0"/>
                <a:ea typeface="Arial-Rounded" pitchFamily="34" charset="0"/>
                <a:cs typeface="Arial-Rounded" pitchFamily="34" charset="0"/>
              </a:rPr>
              <a:t>cuối</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các</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dòng</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thơ</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những</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tiếng</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cùng</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vần</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với</a:t>
            </a:r>
            <a:r>
              <a:rPr lang="en-US" sz="2200" b="1" dirty="0">
                <a:latin typeface="Arial-Rounded" pitchFamily="34" charset="0"/>
                <a:ea typeface="Arial-Rounded" pitchFamily="34" charset="0"/>
                <a:cs typeface="Arial-Rounded" pitchFamily="34" charset="0"/>
              </a:rPr>
              <a:t> </a:t>
            </a:r>
            <a:r>
              <a:rPr lang="en-US" sz="2200" b="1" dirty="0" err="1">
                <a:latin typeface="Arial-Rounded" pitchFamily="34" charset="0"/>
                <a:ea typeface="Arial-Rounded" pitchFamily="34" charset="0"/>
                <a:cs typeface="Arial-Rounded" pitchFamily="34" charset="0"/>
              </a:rPr>
              <a:t>nhau</a:t>
            </a:r>
            <a:endParaRPr lang="en-US" sz="2200" b="1" dirty="0">
              <a:latin typeface="Arial-Rounded" pitchFamily="34" charset="0"/>
              <a:ea typeface="Arial-Rounded" pitchFamily="34" charset="0"/>
              <a:cs typeface="Arial-Rounded" pitchFamily="34" charset="0"/>
            </a:endParaRPr>
          </a:p>
        </p:txBody>
      </p:sp>
      <p:grpSp>
        <p:nvGrpSpPr>
          <p:cNvPr id="22" name="Group 21"/>
          <p:cNvGrpSpPr/>
          <p:nvPr/>
        </p:nvGrpSpPr>
        <p:grpSpPr>
          <a:xfrm>
            <a:off x="6619232" y="2970894"/>
            <a:ext cx="2597931" cy="2678458"/>
            <a:chOff x="6276785" y="2774940"/>
            <a:chExt cx="3001150" cy="309417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276785" y="2774940"/>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Oval 42"/>
            <p:cNvSpPr/>
            <p:nvPr/>
          </p:nvSpPr>
          <p:spPr>
            <a:xfrm rot="20875489">
              <a:off x="7126981" y="357960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1" name="Group 50"/>
          <p:cNvGrpSpPr/>
          <p:nvPr/>
        </p:nvGrpSpPr>
        <p:grpSpPr>
          <a:xfrm>
            <a:off x="4274667" y="2860300"/>
            <a:ext cx="2739034" cy="2823934"/>
            <a:chOff x="6059096" y="2612568"/>
            <a:chExt cx="3001150" cy="3094176"/>
          </a:xfrm>
        </p:grpSpPr>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8"/>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4" name="Group 53"/>
          <p:cNvGrpSpPr/>
          <p:nvPr/>
        </p:nvGrpSpPr>
        <p:grpSpPr>
          <a:xfrm>
            <a:off x="1995783" y="2985408"/>
            <a:ext cx="2597931" cy="2678458"/>
            <a:chOff x="6059096" y="2612569"/>
            <a:chExt cx="3001150" cy="3094177"/>
          </a:xfrm>
        </p:grpSpPr>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26" name="Title 25"/>
          <p:cNvSpPr>
            <a:spLocks noGrp="1"/>
          </p:cNvSpPr>
          <p:nvPr>
            <p:ph type="title"/>
          </p:nvPr>
        </p:nvSpPr>
        <p:spPr>
          <a:xfrm rot="20764561">
            <a:off x="2656007" y="3598580"/>
            <a:ext cx="1413001" cy="857250"/>
          </a:xfrm>
        </p:spPr>
        <p:txBody>
          <a:bodyPr>
            <a:normAutofit/>
          </a:bodyPr>
          <a:lstStyle/>
          <a:p>
            <a:r>
              <a:rPr lang="en-US" sz="3200">
                <a:latin typeface="Arial-Rounded" pitchFamily="34" charset="0"/>
                <a:ea typeface="Arial-Rounded" pitchFamily="34" charset="0"/>
                <a:cs typeface="Arial-Rounded" pitchFamily="34" charset="0"/>
              </a:rPr>
              <a:t>vàng</a:t>
            </a:r>
          </a:p>
        </p:txBody>
      </p:sp>
      <p:sp>
        <p:nvSpPr>
          <p:cNvPr id="57" name="Title 25"/>
          <p:cNvSpPr txBox="1">
            <a:spLocks/>
          </p:cNvSpPr>
          <p:nvPr/>
        </p:nvSpPr>
        <p:spPr>
          <a:xfrm rot="20764561">
            <a:off x="5011562" y="3559018"/>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tài</a:t>
            </a:r>
          </a:p>
        </p:txBody>
      </p:sp>
      <p:sp>
        <p:nvSpPr>
          <p:cNvPr id="58" name="Title 25"/>
          <p:cNvSpPr txBox="1">
            <a:spLocks/>
          </p:cNvSpPr>
          <p:nvPr/>
        </p:nvSpPr>
        <p:spPr>
          <a:xfrm rot="20764561">
            <a:off x="7263326" y="3621867"/>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trang</a:t>
            </a:r>
          </a:p>
        </p:txBody>
      </p:sp>
      <p:grpSp>
        <p:nvGrpSpPr>
          <p:cNvPr id="59" name="Group 58"/>
          <p:cNvGrpSpPr/>
          <p:nvPr/>
        </p:nvGrpSpPr>
        <p:grpSpPr>
          <a:xfrm>
            <a:off x="-247274" y="2985408"/>
            <a:ext cx="2597931" cy="2678458"/>
            <a:chOff x="6059096" y="2612569"/>
            <a:chExt cx="3001150" cy="3094177"/>
          </a:xfrm>
        </p:grpSpPr>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62" name="Title 25"/>
          <p:cNvSpPr txBox="1">
            <a:spLocks/>
          </p:cNvSpPr>
          <p:nvPr/>
        </p:nvSpPr>
        <p:spPr>
          <a:xfrm rot="20764561">
            <a:off x="412950" y="3598580"/>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a:latin typeface="Arial-Rounded" pitchFamily="34" charset="0"/>
                <a:ea typeface="Arial-Rounded" pitchFamily="34" charset="0"/>
                <a:cs typeface="Arial-Rounded" pitchFamily="34" charset="0"/>
              </a:rPr>
              <a:t>ái</a:t>
            </a:r>
          </a:p>
        </p:txBody>
      </p:sp>
      <p:grpSp>
        <p:nvGrpSpPr>
          <p:cNvPr id="27" name="Group 26"/>
          <p:cNvGrpSpPr/>
          <p:nvPr/>
        </p:nvGrpSpPr>
        <p:grpSpPr>
          <a:xfrm>
            <a:off x="166295" y="715378"/>
            <a:ext cx="1905000" cy="1558783"/>
            <a:chOff x="324101" y="584168"/>
            <a:chExt cx="1905000" cy="1558783"/>
          </a:xfrm>
        </p:grpSpPr>
        <p:sp>
          <p:nvSpPr>
            <p:cNvPr id="8" name="Oval 7"/>
            <p:cNvSpPr/>
            <p:nvPr/>
          </p:nvSpPr>
          <p:spPr>
            <a:xfrm>
              <a:off x="324101" y="58416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nhàng</a:t>
              </a:r>
            </a:p>
          </p:txBody>
        </p:sp>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778948" y="889047"/>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 name="Group 1023"/>
          <p:cNvGrpSpPr/>
          <p:nvPr/>
        </p:nvGrpSpPr>
        <p:grpSpPr>
          <a:xfrm>
            <a:off x="2485572" y="702946"/>
            <a:ext cx="1905000" cy="1552440"/>
            <a:chOff x="2362200" y="883446"/>
            <a:chExt cx="1905000" cy="155244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2826988" y="1181982"/>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2362200" y="88344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trai</a:t>
              </a:r>
            </a:p>
          </p:txBody>
        </p:sp>
      </p:grpSp>
      <p:grpSp>
        <p:nvGrpSpPr>
          <p:cNvPr id="63" name="Group 62"/>
          <p:cNvGrpSpPr/>
          <p:nvPr/>
        </p:nvGrpSpPr>
        <p:grpSpPr>
          <a:xfrm>
            <a:off x="4788234" y="723622"/>
            <a:ext cx="1905000" cy="1562557"/>
            <a:chOff x="4450052" y="858838"/>
            <a:chExt cx="1905000" cy="1562557"/>
          </a:xfrm>
        </p:grpSpPr>
        <p:sp>
          <p:nvSpPr>
            <p:cNvPr id="39" name="Oval 38"/>
            <p:cNvSpPr/>
            <p:nvPr/>
          </p:nvSpPr>
          <p:spPr>
            <a:xfrm>
              <a:off x="4450052" y="85883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gái</a:t>
              </a:r>
            </a:p>
          </p:txBody>
        </p:sp>
        <p:pic>
          <p:nvPicPr>
            <p:cNvPr id="4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4648200" y="1167491"/>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7079998" y="708250"/>
            <a:ext cx="1905000" cy="1565911"/>
            <a:chOff x="6853709" y="835886"/>
            <a:chExt cx="1905000" cy="1565911"/>
          </a:xfrm>
        </p:grpSpPr>
        <p:sp>
          <p:nvSpPr>
            <p:cNvPr id="42" name="Oval 41"/>
            <p:cNvSpPr/>
            <p:nvPr/>
          </p:nvSpPr>
          <p:spPr>
            <a:xfrm>
              <a:off x="6853709" y="83588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vang</a:t>
              </a:r>
            </a:p>
          </p:txBody>
        </p:sp>
        <p:pic>
          <p:nvPicPr>
            <p:cNvPr id="4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7079998" y="1147893"/>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94625E-7 L 0.23593 0.34291 " pathEditMode="relative" rAng="0" ptsTypes="AA">
                                      <p:cBhvr>
                                        <p:cTn id="6" dur="3000" fill="hold"/>
                                        <p:tgtEl>
                                          <p:spTgt spid="27"/>
                                        </p:tgtEl>
                                        <p:attrNameLst>
                                          <p:attrName>ppt_x</p:attrName>
                                          <p:attrName>ppt_y</p:attrName>
                                        </p:attrNameLst>
                                      </p:cBhvr>
                                      <p:rCtr x="11788" y="17146"/>
                                    </p:animMotion>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102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3.37349E-6 L 0.24063 0.3151 " pathEditMode="relative" rAng="0" ptsTypes="AA">
                                      <p:cBhvr>
                                        <p:cTn id="11" dur="2000" fill="hold"/>
                                        <p:tgtEl>
                                          <p:spTgt spid="1024"/>
                                        </p:tgtEl>
                                        <p:attrNameLst>
                                          <p:attrName>ppt_x</p:attrName>
                                          <p:attrName>ppt_y</p:attrName>
                                        </p:attrNameLst>
                                      </p:cBhvr>
                                      <p:rCtr x="12031" y="15755"/>
                                    </p:animMotion>
                                  </p:childTnLst>
                                </p:cTn>
                              </p:par>
                            </p:childTnLst>
                          </p:cTn>
                        </p:par>
                      </p:childTnLst>
                    </p:cTn>
                  </p:par>
                </p:childTnLst>
              </p:cTn>
              <p:nextCondLst>
                <p:cond evt="onClick" delay="0">
                  <p:tgtEl>
                    <p:spTgt spid="1024"/>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41057E-6 L -0.00347 0.31418 " pathEditMode="relative" rAng="0" ptsTypes="AA">
                                      <p:cBhvr>
                                        <p:cTn id="16" dur="2250" fill="hold"/>
                                        <p:tgtEl>
                                          <p:spTgt spid="28"/>
                                        </p:tgtEl>
                                        <p:attrNameLst>
                                          <p:attrName>ppt_x</p:attrName>
                                          <p:attrName>ppt_y</p:attrName>
                                        </p:attrNameLst>
                                      </p:cBhvr>
                                      <p:rCtr x="-174" y="15694"/>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6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3.76274E-6 L -0.49445 0.32623 " pathEditMode="relative" rAng="0" ptsTypes="AA">
                                      <p:cBhvr>
                                        <p:cTn id="21" dur="3750" fill="hold"/>
                                        <p:tgtEl>
                                          <p:spTgt spid="63"/>
                                        </p:tgtEl>
                                        <p:attrNameLst>
                                          <p:attrName>ppt_x</p:attrName>
                                          <p:attrName>ppt_y</p:attrName>
                                        </p:attrNameLst>
                                      </p:cBhvr>
                                      <p:rCtr x="-24722" y="16311"/>
                                    </p:animMotion>
                                  </p:childTnLst>
                                </p:cTn>
                              </p:par>
                            </p:childTnLst>
                          </p:cTn>
                        </p:par>
                      </p:childTnLst>
                    </p:cTn>
                  </p:par>
                </p:childTnLst>
              </p:cTn>
              <p:nextCondLst>
                <p:cond evt="onClick" delay="0">
                  <p:tgtEl>
                    <p:spTgt spid="6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98" y="-95250"/>
            <a:ext cx="8656287" cy="467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6" y="4426186"/>
            <a:ext cx="7453746" cy="430851"/>
          </a:xfrm>
          <a:prstGeom prst="rect">
            <a:avLst/>
          </a:prstGeom>
          <a:solidFill>
            <a:srgbClr val="EBB3EF"/>
          </a:solidFill>
        </p:spPr>
        <p:txBody>
          <a:bodyPr wrap="square" lIns="91403" tIns="45702" rIns="91403" bIns="45702" rtlCol="0">
            <a:spAutoFit/>
          </a:bodyPr>
          <a:lstStyle/>
          <a:p>
            <a:pPr algn="ctr"/>
            <a:r>
              <a:rPr lang="en-US" sz="2200">
                <a:latin typeface="Arial-Rounded" pitchFamily="34" charset="0"/>
                <a:ea typeface="Arial-Rounded" pitchFamily="34" charset="0"/>
                <a:cs typeface="Arial-Rounded" pitchFamily="34" charset="0"/>
              </a:rPr>
              <a:t>Những trò chơi nào được nói tới trong bài?</a:t>
            </a:r>
          </a:p>
        </p:txBody>
      </p:sp>
      <p:sp>
        <p:nvSpPr>
          <p:cNvPr id="7" name="TextBox 6"/>
          <p:cNvSpPr txBox="1"/>
          <p:nvPr/>
        </p:nvSpPr>
        <p:spPr>
          <a:xfrm>
            <a:off x="0" y="4456963"/>
            <a:ext cx="9220199" cy="430851"/>
          </a:xfrm>
          <a:prstGeom prst="rect">
            <a:avLst/>
          </a:prstGeom>
          <a:solidFill>
            <a:srgbClr val="EBB3EF"/>
          </a:solidFill>
        </p:spPr>
        <p:txBody>
          <a:bodyPr wrap="square" lIns="91403" tIns="45702" rIns="91403" bIns="45702" rtlCol="0">
            <a:spAutoFit/>
          </a:bodyPr>
          <a:lstStyle/>
          <a:p>
            <a:pPr algn="ctr"/>
            <a:r>
              <a:rPr lang="en-US" sz="2200">
                <a:latin typeface="Arial-Rounded" pitchFamily="34" charset="0"/>
                <a:ea typeface="Arial-Rounded" pitchFamily="34" charset="0"/>
                <a:cs typeface="Arial-Rounded" pitchFamily="34" charset="0"/>
              </a:rPr>
              <a:t>Những từ ngữ nào cho biết các bạn chơi trò chơi rất giỏi</a:t>
            </a:r>
          </a:p>
        </p:txBody>
      </p:sp>
      <p:sp>
        <p:nvSpPr>
          <p:cNvPr id="23" name="TextBox 22"/>
          <p:cNvSpPr txBox="1"/>
          <p:nvPr/>
        </p:nvSpPr>
        <p:spPr>
          <a:xfrm>
            <a:off x="38100" y="4426186"/>
            <a:ext cx="9143999" cy="430851"/>
          </a:xfrm>
          <a:prstGeom prst="rect">
            <a:avLst/>
          </a:prstGeom>
          <a:solidFill>
            <a:srgbClr val="EBB3EF"/>
          </a:solidFill>
        </p:spPr>
        <p:txBody>
          <a:bodyPr wrap="square" lIns="91403" tIns="45702" rIns="91403" bIns="45702" rtlCol="0">
            <a:spAutoFit/>
          </a:bodyPr>
          <a:lstStyle/>
          <a:p>
            <a:pPr algn="ctr"/>
            <a:r>
              <a:rPr lang="en-US" sz="2200">
                <a:latin typeface="Arial-Rounded" pitchFamily="34" charset="0"/>
                <a:ea typeface="Arial-Rounded" pitchFamily="34" charset="0"/>
                <a:cs typeface="Arial-Rounded" pitchFamily="34" charset="0"/>
              </a:rPr>
              <a:t>Giờ ra chơi của các bạn như thế nào?</a:t>
            </a:r>
          </a:p>
        </p:txBody>
      </p:sp>
      <p:sp>
        <p:nvSpPr>
          <p:cNvPr id="8" name="TextBox 7"/>
          <p:cNvSpPr txBox="1"/>
          <p:nvPr/>
        </p:nvSpPr>
        <p:spPr>
          <a:xfrm>
            <a:off x="152399" y="4426186"/>
            <a:ext cx="8915400" cy="430851"/>
          </a:xfrm>
          <a:prstGeom prst="rect">
            <a:avLst/>
          </a:prstGeom>
          <a:solidFill>
            <a:srgbClr val="EBB3EF"/>
          </a:solidFill>
        </p:spPr>
        <p:txBody>
          <a:bodyPr wrap="square" lIns="91403" tIns="45702" rIns="91403" bIns="45702" rtlCol="0">
            <a:spAutoFit/>
          </a:bodyPr>
          <a:lstStyle/>
          <a:p>
            <a:pPr algn="ctr"/>
            <a:r>
              <a:rPr lang="en-US" sz="2200">
                <a:latin typeface="Arial-Rounded" pitchFamily="34" charset="0"/>
                <a:ea typeface="Arial-Rounded" pitchFamily="34" charset="0"/>
                <a:cs typeface="Arial-Rounded" pitchFamily="34" charset="0"/>
              </a:rPr>
              <a:t>Nêu cảm xúc của em trong giờ ra chơi</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5</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Học thuộc lòng khổ thơ  thứ  hai và thứ ba</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50712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Chỗ này đây, bạn gái</a:t>
            </a:r>
          </a:p>
          <a:p>
            <a:pPr algn="just"/>
            <a:r>
              <a:rPr lang="en-US" sz="2400">
                <a:latin typeface="Arial-Rounded" pitchFamily="34" charset="0"/>
                <a:ea typeface="Arial-Rounded" pitchFamily="34" charset="0"/>
                <a:cs typeface="Arial-Rounded" pitchFamily="34" charset="0"/>
              </a:rPr>
              <a:t>Vui nhảy dây nhịp nhàng</a:t>
            </a:r>
          </a:p>
          <a:p>
            <a:pPr algn="just"/>
            <a:r>
              <a:rPr lang="en-US" sz="2400">
                <a:latin typeface="Arial-Rounded" pitchFamily="34" charset="0"/>
                <a:ea typeface="Arial-Rounded" pitchFamily="34" charset="0"/>
                <a:cs typeface="Arial-Rounded" pitchFamily="34" charset="0"/>
              </a:rPr>
              <a:t>Vòng quay đều êm ái</a:t>
            </a:r>
          </a:p>
          <a:p>
            <a:pPr algn="just"/>
            <a:r>
              <a:rPr lang="en-US" sz="2400">
                <a:latin typeface="Arial-Rounded" pitchFamily="34" charset="0"/>
                <a:ea typeface="Arial-Rounded" pitchFamily="34" charset="0"/>
                <a:cs typeface="Arial-Rounded" pitchFamily="34" charset="0"/>
              </a:rPr>
              <a:t>Rộn tiếng cười hòa vang.</a:t>
            </a:r>
            <a:endParaRPr lang="en-US" sz="2400">
              <a:latin typeface="Arial Rounded MT Bold" pitchFamily="34" charset="0"/>
              <a:ea typeface="Arial-Rounded" pitchFamily="34" charset="0"/>
              <a:cs typeface="Arial-Rounded" pitchFamily="34" charset="0"/>
            </a:endParaRP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Đằng kia, ấy bạn trai</a:t>
            </a:r>
          </a:p>
          <a:p>
            <a:pPr algn="just"/>
            <a:r>
              <a:rPr lang="en-US" sz="2400">
                <a:latin typeface="Arial-Rounded" pitchFamily="34" charset="0"/>
                <a:ea typeface="Arial-Rounded" pitchFamily="34" charset="0"/>
                <a:cs typeface="Arial-Rounded" pitchFamily="34" charset="0"/>
              </a:rPr>
              <a:t>Đá cầu bay vun vút</a:t>
            </a:r>
          </a:p>
          <a:p>
            <a:pPr algn="just"/>
            <a:r>
              <a:rPr lang="en-US" sz="2400">
                <a:latin typeface="Arial-Rounded" pitchFamily="34" charset="0"/>
                <a:ea typeface="Arial-Rounded" pitchFamily="34" charset="0"/>
                <a:cs typeface="Arial-Rounded" pitchFamily="34" charset="0"/>
              </a:rPr>
              <a:t>Đôi chân móc rất tài</a:t>
            </a:r>
          </a:p>
          <a:p>
            <a:pPr algn="just"/>
            <a:r>
              <a:rPr lang="en-US" sz="2400">
                <a:latin typeface="Arial-Rounded" pitchFamily="34" charset="0"/>
                <a:ea typeface="Arial-Rounded" pitchFamily="34" charset="0"/>
                <a:cs typeface="Arial-Rounded" pitchFamily="34" charset="0"/>
              </a:rPr>
              <a:t>Tung nắng hồng lên ngực.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3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6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348" y="1987328"/>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493"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689" y="3117402"/>
            <a:ext cx="2743200" cy="3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44"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365"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154"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6</a:t>
            </a:r>
          </a:p>
        </p:txBody>
      </p:sp>
      <p:sp>
        <p:nvSpPr>
          <p:cNvPr id="4" name="TextBox 3"/>
          <p:cNvSpPr txBox="1"/>
          <p:nvPr/>
        </p:nvSpPr>
        <p:spPr>
          <a:xfrm>
            <a:off x="3200400" y="453893"/>
            <a:ext cx="6858000" cy="461616"/>
          </a:xfrm>
          <a:prstGeom prst="rect">
            <a:avLst/>
          </a:prstGeom>
          <a:noFill/>
          <a:ln>
            <a:noFill/>
          </a:ln>
        </p:spPr>
        <p:txBody>
          <a:bodyPr wrap="square" lIns="91391" tIns="45696" rIns="91391" bIns="45696" rtlCol="0">
            <a:spAutoFit/>
          </a:bodyPr>
          <a:lstStyle/>
          <a:p>
            <a:pPr algn="just"/>
            <a:r>
              <a:rPr lang="en-US" sz="2400" b="1" i="1">
                <a:latin typeface="Arial-Rounded" pitchFamily="34" charset="0"/>
                <a:ea typeface="Arial-Rounded" pitchFamily="34" charset="0"/>
                <a:cs typeface="Arial-Rounded" pitchFamily="34" charset="0"/>
              </a:rPr>
              <a:t>Nhìn hình đoán tên trò chơi</a:t>
            </a:r>
            <a:endParaRPr lang="en-US" sz="2400" b="1">
              <a:latin typeface="Arial Rounded MT Bold" pitchFamily="34" charset="0"/>
              <a:ea typeface="Arial-Rounded" pitchFamily="34" charset="0"/>
              <a:cs typeface="Arial-Rounded" pitchFamily="34" charset="0"/>
            </a:endParaRPr>
          </a:p>
        </p:txBody>
      </p:sp>
      <p:grpSp>
        <p:nvGrpSpPr>
          <p:cNvPr id="5" name="Group 4"/>
          <p:cNvGrpSpPr/>
          <p:nvPr/>
        </p:nvGrpSpPr>
        <p:grpSpPr>
          <a:xfrm>
            <a:off x="655320"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T</a:t>
              </a: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r</a:t>
              </a: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c</a:t>
              </a: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h</a:t>
              </a: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i</a:t>
              </a:r>
            </a:p>
          </p:txBody>
        </p:sp>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966263"/>
            <a:ext cx="3992563"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60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2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229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1123950"/>
            <a:ext cx="6005286" cy="1384958"/>
          </a:xfrm>
          <a:prstGeom prst="rect">
            <a:avLst/>
          </a:prstGeom>
          <a:noFill/>
        </p:spPr>
        <p:txBody>
          <a:bodyPr wrap="square" lIns="91403" tIns="45702" rIns="91403" bIns="45702" rtlCol="0">
            <a:spAutoFit/>
          </a:bodyPr>
          <a:lstStyle/>
          <a:p>
            <a:pPr algn="ctr"/>
            <a:r>
              <a:rPr lang="en-US" sz="2800" b="1">
                <a:solidFill>
                  <a:schemeClr val="bg1"/>
                </a:solidFill>
                <a:latin typeface="Arial-Rounded" pitchFamily="34" charset="0"/>
                <a:ea typeface="Arial-Rounded" pitchFamily="34" charset="0"/>
                <a:cs typeface="Arial-Rounded" pitchFamily="34" charset="0"/>
              </a:rPr>
              <a:t>Dặn dò: </a:t>
            </a:r>
          </a:p>
          <a:p>
            <a:pPr algn="just"/>
            <a:r>
              <a:rPr lang="en-US" sz="2800" b="1">
                <a:solidFill>
                  <a:schemeClr val="bg1"/>
                </a:solidFill>
                <a:latin typeface="Arial-Rounded" pitchFamily="34" charset="0"/>
                <a:ea typeface="Arial-Rounded" pitchFamily="34" charset="0"/>
                <a:cs typeface="Arial-Rounded" pitchFamily="34" charset="0"/>
              </a:rPr>
              <a:t>+ Học thuộc khổ 2, 3 bài </a:t>
            </a:r>
            <a:r>
              <a:rPr lang="en-US" sz="2800" b="1" i="1">
                <a:solidFill>
                  <a:schemeClr val="bg1"/>
                </a:solidFill>
                <a:latin typeface="Arial-Rounded" pitchFamily="34" charset="0"/>
                <a:ea typeface="Arial-Rounded" pitchFamily="34" charset="0"/>
                <a:cs typeface="Arial-Rounded" pitchFamily="34" charset="0"/>
              </a:rPr>
              <a:t>Giờ  ra chơi</a:t>
            </a:r>
          </a:p>
          <a:p>
            <a:pPr algn="just"/>
            <a:r>
              <a:rPr lang="en-US" sz="2800" b="1">
                <a:solidFill>
                  <a:schemeClr val="bg1"/>
                </a:solidFill>
                <a:latin typeface="Arial-Rounded" pitchFamily="34" charset="0"/>
                <a:ea typeface="Arial-Rounded" pitchFamily="34" charset="0"/>
                <a:cs typeface="Arial-Rounded" pitchFamily="34" charset="0"/>
              </a:rPr>
              <a:t>+ Xem bài </a:t>
            </a:r>
            <a:r>
              <a:rPr lang="en-US" sz="2800" b="1" i="1">
                <a:solidFill>
                  <a:schemeClr val="bg1"/>
                </a:solidFill>
                <a:latin typeface="Arial-Rounded" pitchFamily="34" charset="0"/>
                <a:ea typeface="Arial-Rounded" pitchFamily="34" charset="0"/>
                <a:cs typeface="Arial-Rounded" pitchFamily="34" charset="0"/>
              </a:rPr>
              <a:t>Ôn tập trang  </a:t>
            </a:r>
            <a:r>
              <a:rPr lang="en-US" sz="2800" b="1">
                <a:solidFill>
                  <a:schemeClr val="bg1"/>
                </a:solidFill>
                <a:latin typeface="Arial-Rounded" pitchFamily="34" charset="0"/>
                <a:ea typeface="Arial-Rounded" pitchFamily="34" charset="0"/>
                <a:cs typeface="Arial-Rounded" pitchFamily="34" charset="0"/>
              </a:rPr>
              <a:t>62, trang 63</a:t>
            </a: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26896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Quan sát cảnh ra chơi của các bạn học sinh</a:t>
            </a:r>
          </a:p>
        </p:txBody>
      </p:sp>
      <p:sp>
        <p:nvSpPr>
          <p:cNvPr id="7" name="TextBox 6"/>
          <p:cNvSpPr txBox="1"/>
          <p:nvPr/>
        </p:nvSpPr>
        <p:spPr>
          <a:xfrm>
            <a:off x="819150" y="74031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a:latin typeface="Arial-Rounded" pitchFamily="34" charset="0"/>
                <a:ea typeface="Arial-Rounded" pitchFamily="34" charset="0"/>
                <a:cs typeface="Arial-Rounded" pitchFamily="34" charset="0"/>
              </a:rPr>
              <a:t>Trong giờ ra chơi, em và các bạn thường làm gì?</a:t>
            </a:r>
          </a:p>
          <a:p>
            <a:pPr marL="457200" indent="-457200" algn="just">
              <a:buAutoNum type="alphaLcPeriod"/>
            </a:pPr>
            <a:r>
              <a:rPr lang="en-US" sz="2400">
                <a:latin typeface="Arial-Rounded" pitchFamily="34" charset="0"/>
                <a:ea typeface="Arial-Rounded" pitchFamily="34" charset="0"/>
                <a:cs typeface="Arial-Rounded" pitchFamily="34" charset="0"/>
              </a:rPr>
              <a:t>Em cảm thấy thế nào khi ra chơi?</a:t>
            </a:r>
          </a:p>
        </p:txBody>
      </p:sp>
      <p:pic>
        <p:nvPicPr>
          <p:cNvPr id="2" name="Picture 2" descr="Tổ chức mô hình “Giờ ra chơi trải nghiệm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90750"/>
            <a:ext cx="48768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G CẢNH SÂN TRƯỜNG GIỜ RA CHƠI. | TRƯỜNG TIỂU HỌC ĐỊNH HƯ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46199"/>
            <a:ext cx="2724150" cy="363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84727"/>
          </a:xfrm>
          <a:prstGeom prst="rect">
            <a:avLst/>
          </a:prstGeom>
          <a:noFill/>
        </p:spPr>
        <p:txBody>
          <a:bodyPr wrap="square" lIns="91391" tIns="45696" rIns="91391" bIns="45696" rtlCol="0">
            <a:spAutoFit/>
          </a:bodyPr>
          <a:lstStyle/>
          <a:p>
            <a:pPr algn="ctr"/>
            <a:r>
              <a:rPr lang="en-US" sz="3200" b="1">
                <a:latin typeface="Arial-Rounded" pitchFamily="34" charset="0"/>
                <a:ea typeface="Arial-Rounded" pitchFamily="34" charset="0"/>
                <a:cs typeface="Arial-Rounded" pitchFamily="34" charset="0"/>
              </a:rPr>
              <a:t>Giờ ra chơi</a:t>
            </a:r>
          </a:p>
        </p:txBody>
      </p:sp>
      <p:sp>
        <p:nvSpPr>
          <p:cNvPr id="5" name="TextBox 4"/>
          <p:cNvSpPr txBox="1"/>
          <p:nvPr/>
        </p:nvSpPr>
        <p:spPr>
          <a:xfrm>
            <a:off x="773711" y="779291"/>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Trống báo giờ ra chơi</a:t>
            </a:r>
          </a:p>
          <a:p>
            <a:pPr algn="just"/>
            <a:r>
              <a:rPr lang="en-US" sz="2800">
                <a:latin typeface="Arial-Rounded" pitchFamily="34" charset="0"/>
                <a:ea typeface="Arial-Rounded" pitchFamily="34" charset="0"/>
                <a:cs typeface="Arial-Rounded" pitchFamily="34" charset="0"/>
              </a:rPr>
              <a:t>Từng đàn chim áo trắng</a:t>
            </a:r>
          </a:p>
          <a:p>
            <a:pPr algn="just"/>
            <a:r>
              <a:rPr lang="en-US" sz="2800">
                <a:latin typeface="Arial-Rounded" pitchFamily="34" charset="0"/>
                <a:ea typeface="Arial-Rounded" pitchFamily="34" charset="0"/>
                <a:cs typeface="Arial-Rounded" pitchFamily="34" charset="0"/>
              </a:rPr>
              <a:t>Xếp sách vở mau thôi</a:t>
            </a:r>
          </a:p>
          <a:p>
            <a:pPr algn="just"/>
            <a:r>
              <a:rPr lang="en-US" sz="2800">
                <a:latin typeface="Arial-Rounded" pitchFamily="34" charset="0"/>
                <a:ea typeface="Arial-Rounded" pitchFamily="34" charset="0"/>
                <a:cs typeface="Arial-Rounded" pitchFamily="34" charset="0"/>
              </a:rPr>
              <a:t>Ùa ra ngoài sân nắng.</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Chỗ này đây, bạn gái</a:t>
            </a:r>
          </a:p>
          <a:p>
            <a:pPr algn="just"/>
            <a:r>
              <a:rPr lang="en-US" sz="2800">
                <a:latin typeface="Arial-Rounded" pitchFamily="34" charset="0"/>
                <a:ea typeface="Arial-Rounded" pitchFamily="34" charset="0"/>
                <a:cs typeface="Arial-Rounded" pitchFamily="34" charset="0"/>
              </a:rPr>
              <a:t>Vui nhảy dây nhịp nhàng</a:t>
            </a:r>
          </a:p>
          <a:p>
            <a:pPr algn="just"/>
            <a:r>
              <a:rPr lang="en-US" sz="2800">
                <a:latin typeface="Arial-Rounded" pitchFamily="34" charset="0"/>
                <a:ea typeface="Arial-Rounded" pitchFamily="34" charset="0"/>
                <a:cs typeface="Arial-Rounded" pitchFamily="34" charset="0"/>
              </a:rPr>
              <a:t>Vòng quay đều êm ái</a:t>
            </a:r>
          </a:p>
          <a:p>
            <a:pPr algn="just"/>
            <a:r>
              <a:rPr lang="en-US" sz="2800">
                <a:latin typeface="Arial-Rounded" pitchFamily="34" charset="0"/>
                <a:ea typeface="Arial-Rounded" pitchFamily="34" charset="0"/>
                <a:cs typeface="Arial-Rounded" pitchFamily="34" charset="0"/>
              </a:rPr>
              <a:t>Rộn tiếng cười hòa vang.</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
        <p:nvSpPr>
          <p:cNvPr id="7" name="TextBox 6"/>
          <p:cNvSpPr txBox="1"/>
          <p:nvPr/>
        </p:nvSpPr>
        <p:spPr>
          <a:xfrm>
            <a:off x="4691083" y="779292"/>
            <a:ext cx="5486400" cy="4401156"/>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Đằng kia, ấy bạn trai</a:t>
            </a:r>
          </a:p>
          <a:p>
            <a:pPr algn="just"/>
            <a:r>
              <a:rPr lang="en-US" sz="2800">
                <a:latin typeface="Arial-Rounded" pitchFamily="34" charset="0"/>
                <a:ea typeface="Arial-Rounded" pitchFamily="34" charset="0"/>
                <a:cs typeface="Arial-Rounded" pitchFamily="34" charset="0"/>
              </a:rPr>
              <a:t>Đá cầu bay vun vút</a:t>
            </a:r>
          </a:p>
          <a:p>
            <a:pPr algn="just"/>
            <a:r>
              <a:rPr lang="en-US" sz="2800">
                <a:latin typeface="Arial-Rounded" pitchFamily="34" charset="0"/>
                <a:ea typeface="Arial-Rounded" pitchFamily="34" charset="0"/>
                <a:cs typeface="Arial-Rounded" pitchFamily="34" charset="0"/>
              </a:rPr>
              <a:t>Đôi chân móc rất tài</a:t>
            </a:r>
          </a:p>
          <a:p>
            <a:pPr algn="just"/>
            <a:r>
              <a:rPr lang="en-US" sz="2800">
                <a:latin typeface="Arial-Rounded" pitchFamily="34" charset="0"/>
                <a:ea typeface="Arial-Rounded" pitchFamily="34" charset="0"/>
                <a:cs typeface="Arial-Rounded" pitchFamily="34" charset="0"/>
              </a:rPr>
              <a:t>Tung nắng hồng lên ngực.</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Giờ chơi vừa chấm dứt</a:t>
            </a:r>
          </a:p>
          <a:p>
            <a:pPr algn="just"/>
            <a:r>
              <a:rPr lang="en-US" sz="2800">
                <a:latin typeface="Arial-Rounded" pitchFamily="34" charset="0"/>
                <a:ea typeface="Arial-Rounded" pitchFamily="34" charset="0"/>
                <a:cs typeface="Arial-Rounded" pitchFamily="34" charset="0"/>
              </a:rPr>
              <a:t>Đàn chim non vội vàng</a:t>
            </a:r>
          </a:p>
          <a:p>
            <a:pPr algn="just"/>
            <a:r>
              <a:rPr lang="en-US" sz="2800">
                <a:latin typeface="Arial-Rounded" pitchFamily="34" charset="0"/>
                <a:ea typeface="Arial-Rounded" pitchFamily="34" charset="0"/>
                <a:cs typeface="Arial-Rounded" pitchFamily="34" charset="0"/>
              </a:rPr>
              <a:t>Xếp hàng nhanh vào lớp</a:t>
            </a:r>
          </a:p>
          <a:p>
            <a:pPr algn="just"/>
            <a:r>
              <a:rPr lang="en-US" sz="2800">
                <a:latin typeface="Arial-Rounded" pitchFamily="34" charset="0"/>
                <a:ea typeface="Arial-Rounded" pitchFamily="34" charset="0"/>
                <a:cs typeface="Arial-Rounded" pitchFamily="34" charset="0"/>
              </a:rPr>
              <a:t>Bài học mới sang trang.</a:t>
            </a:r>
          </a:p>
          <a:p>
            <a:pPr algn="just"/>
            <a:r>
              <a:rPr lang="en-US" sz="2800">
                <a:latin typeface="Arial-Rounded" pitchFamily="34" charset="0"/>
                <a:ea typeface="Arial-Rounded" pitchFamily="34" charset="0"/>
                <a:cs typeface="Arial-Rounded" pitchFamily="34" charset="0"/>
              </a:rPr>
              <a:t>               (Nguyễn Lãm Thắng)</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527703"/>
            <a:ext cx="7773005"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Bài thơ có mấy khổ thơ?</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30"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531651"/>
            <a:ext cx="7773005" cy="430851"/>
          </a:xfrm>
          <a:prstGeom prst="rect">
            <a:avLst/>
          </a:prstGeom>
          <a:solidFill>
            <a:srgbClr val="F8E2FA"/>
          </a:solidFill>
        </p:spPr>
        <p:txBody>
          <a:bodyPr wrap="square" lIns="91403" tIns="45702" rIns="91403" bIns="45702" rtlCol="0">
            <a:spAutoFit/>
          </a:bodyPr>
          <a:lstStyle/>
          <a:p>
            <a:r>
              <a:rPr lang="en-US" sz="2200">
                <a:latin typeface="Arial-Rounded" pitchFamily="34" charset="0"/>
                <a:ea typeface="Arial-Rounded" pitchFamily="34" charset="0"/>
                <a:cs typeface="Arial-Rounded" pitchFamily="34" charset="0"/>
              </a:rPr>
              <a:t>Em hãy tìm từ khó đọc, khó hiểu trong bài.</a:t>
            </a:r>
          </a:p>
        </p:txBody>
      </p:sp>
      <p:cxnSp>
        <p:nvCxnSpPr>
          <p:cNvPr id="16" name="Straight Connector 15"/>
          <p:cNvCxnSpPr/>
          <p:nvPr/>
        </p:nvCxnSpPr>
        <p:spPr>
          <a:xfrm flipH="1">
            <a:off x="1565277" y="1352550"/>
            <a:ext cx="2549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04858" y="13525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09191" y="3333750"/>
            <a:ext cx="19242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6548" y="3333750"/>
            <a:ext cx="1647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6950"/>
            <a:ext cx="8229600" cy="857250"/>
          </a:xfrm>
        </p:spPr>
        <p:txBody>
          <a:bodyPr>
            <a:normAutofit fontScale="90000"/>
          </a:bodyPr>
          <a:lstStyle/>
          <a:p>
            <a:pPr algn="l"/>
            <a:r>
              <a:rPr lang="en-US">
                <a:solidFill>
                  <a:srgbClr val="FF0000"/>
                </a:solidFill>
                <a:latin typeface="Arial-Rounded" pitchFamily="34" charset="0"/>
                <a:ea typeface="Arial-Rounded" pitchFamily="34" charset="0"/>
                <a:cs typeface="Arial-Rounded" pitchFamily="34" charset="0"/>
              </a:rPr>
              <a:t>Nhịp nhàng	</a:t>
            </a:r>
            <a:r>
              <a:rPr lang="en-US">
                <a:latin typeface="Arial-Rounded" pitchFamily="34" charset="0"/>
                <a:ea typeface="Arial-Rounded" pitchFamily="34" charset="0"/>
                <a:cs typeface="Arial-Rounded" pitchFamily="34" charset="0"/>
              </a:rPr>
              <a:t>: rất đều</a:t>
            </a:r>
            <a:br>
              <a:rPr lang="en-US">
                <a:latin typeface="Arial-Rounded" pitchFamily="34" charset="0"/>
                <a:ea typeface="Arial-Rounded" pitchFamily="34" charset="0"/>
                <a:cs typeface="Arial-Rounded" pitchFamily="34" charset="0"/>
              </a:rPr>
            </a:br>
            <a:br>
              <a:rPr lang="en-US">
                <a:latin typeface="Arial-Rounded" pitchFamily="34" charset="0"/>
                <a:ea typeface="Arial-Rounded" pitchFamily="34" charset="0"/>
                <a:cs typeface="Arial-Rounded" pitchFamily="34" charset="0"/>
              </a:rPr>
            </a:br>
            <a:r>
              <a:rPr lang="en-US">
                <a:solidFill>
                  <a:srgbClr val="FF0000"/>
                </a:solidFill>
                <a:latin typeface="Arial-Rounded" pitchFamily="34" charset="0"/>
                <a:ea typeface="Arial-Rounded" pitchFamily="34" charset="0"/>
                <a:cs typeface="Arial-Rounded" pitchFamily="34" charset="0"/>
              </a:rPr>
              <a:t>Vun vút		</a:t>
            </a:r>
            <a:r>
              <a:rPr lang="en-US">
                <a:latin typeface="Arial-Rounded" pitchFamily="34" charset="0"/>
                <a:ea typeface="Arial-Rounded" pitchFamily="34" charset="0"/>
                <a:cs typeface="Arial-Rounded" pitchFamily="34" charset="0"/>
              </a:rPr>
              <a:t>: rất nhanh</a:t>
            </a:r>
            <a:br>
              <a:rPr lang="en-US">
                <a:latin typeface="Arial-Rounded" pitchFamily="34" charset="0"/>
                <a:ea typeface="Arial-Rounded" pitchFamily="34" charset="0"/>
                <a:cs typeface="Arial-Rounded" pitchFamily="34" charset="0"/>
              </a:rPr>
            </a:br>
            <a:br>
              <a:rPr lang="en-US">
                <a:latin typeface="Arial-Rounded" pitchFamily="34" charset="0"/>
                <a:ea typeface="Arial-Rounded" pitchFamily="34" charset="0"/>
                <a:cs typeface="Arial-Rounded" pitchFamily="34" charset="0"/>
              </a:rPr>
            </a:b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2909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8" y="4396122"/>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khổ</a:t>
            </a:r>
          </a:p>
        </p:txBody>
      </p:sp>
      <p:sp>
        <p:nvSpPr>
          <p:cNvPr id="9" name="TextBox 8"/>
          <p:cNvSpPr txBox="1"/>
          <p:nvPr/>
        </p:nvSpPr>
        <p:spPr>
          <a:xfrm>
            <a:off x="1398484" y="438953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508</Words>
  <Application>Microsoft Office PowerPoint</Application>
  <PresentationFormat>On-screen Show (16:9)</PresentationFormat>
  <Paragraphs>92</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Arial-Rounded</vt:lpstr>
      <vt:lpstr>Calibri</vt:lpstr>
      <vt:lpstr>Office Theme</vt:lpstr>
      <vt:lpstr>PowerPoint Presentation</vt:lpstr>
      <vt:lpstr>Ôn và khởi động</vt:lpstr>
      <vt:lpstr>PowerPoint Presentation</vt:lpstr>
      <vt:lpstr>PowerPoint Presentation</vt:lpstr>
      <vt:lpstr>PowerPoint Presentation</vt:lpstr>
      <vt:lpstr>PowerPoint Presentation</vt:lpstr>
      <vt:lpstr>Nhịp nhàng : rất đều  Vun vút  : rất nhanh  </vt:lpstr>
      <vt:lpstr>PowerPoint Presentation</vt:lpstr>
      <vt:lpstr>PowerPoint Presentation</vt:lpstr>
      <vt:lpstr>PowerPoint Presentation</vt:lpstr>
      <vt:lpstr>vàng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Ha_Thu</cp:lastModifiedBy>
  <cp:revision>158</cp:revision>
  <dcterms:created xsi:type="dcterms:W3CDTF">2020-12-08T15:48:47Z</dcterms:created>
  <dcterms:modified xsi:type="dcterms:W3CDTF">2025-03-06T03:35:14Z</dcterms:modified>
</cp:coreProperties>
</file>