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258" r:id="rId3"/>
    <p:sldId id="266" r:id="rId4"/>
    <p:sldId id="261" r:id="rId5"/>
    <p:sldId id="259" r:id="rId6"/>
    <p:sldId id="256" r:id="rId7"/>
    <p:sldId id="267" r:id="rId8"/>
    <p:sldId id="262" r:id="rId9"/>
    <p:sldId id="291" r:id="rId10"/>
    <p:sldId id="260" r:id="rId11"/>
    <p:sldId id="292" r:id="rId12"/>
    <p:sldId id="263" r:id="rId13"/>
    <p:sldId id="268" r:id="rId14"/>
    <p:sldId id="277" r:id="rId15"/>
    <p:sldId id="264" r:id="rId16"/>
    <p:sldId id="283" r:id="rId17"/>
    <p:sldId id="285" r:id="rId18"/>
    <p:sldId id="286" r:id="rId19"/>
    <p:sldId id="287" r:id="rId20"/>
    <p:sldId id="293" r:id="rId21"/>
    <p:sldId id="288" r:id="rId22"/>
    <p:sldId id="289" r:id="rId23"/>
    <p:sldId id="290" r:id="rId24"/>
    <p:sldId id="294" r:id="rId25"/>
    <p:sldId id="295" r:id="rId26"/>
    <p:sldId id="296" r:id="rId27"/>
    <p:sldId id="297" r:id="rId28"/>
    <p:sldId id="265" r:id="rId2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9" d="100"/>
          <a:sy n="49" d="100"/>
        </p:scale>
        <p:origin x="48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5446-922E-4EB1-833A-F6C49C894670}"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A8C3-FED3-4341-823A-1D64037FB894}" type="slidenum">
              <a:rPr lang="en-US" smtClean="0"/>
              <a:t>‹#›</a:t>
            </a:fld>
            <a:endParaRPr lang="en-US"/>
          </a:p>
        </p:txBody>
      </p:sp>
    </p:spTree>
    <p:extLst>
      <p:ext uri="{BB962C8B-B14F-4D97-AF65-F5344CB8AC3E}">
        <p14:creationId xmlns:p14="http://schemas.microsoft.com/office/powerpoint/2010/main" val="2660046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Bệnh tả ở người là một bệnh truyền nhiễm cấp tính xảy ra ở đường tiêu hoá, do vi khuẩn Vibrio cholerea gây ra. Tiết học hôm nay các con sẽ được tìm hiểu về dấu hiệu, nguyên nhân và cách phòng tránh căn bệnh nguy hiểm này.</a:t>
            </a:r>
            <a:endParaRPr lang="en-US" dirty="0"/>
          </a:p>
        </p:txBody>
      </p:sp>
      <p:sp>
        <p:nvSpPr>
          <p:cNvPr id="4" name="Slide Number Placeholder 3"/>
          <p:cNvSpPr>
            <a:spLocks noGrp="1"/>
          </p:cNvSpPr>
          <p:nvPr>
            <p:ph type="sldNum" sz="quarter" idx="5"/>
          </p:nvPr>
        </p:nvSpPr>
        <p:spPr/>
        <p:txBody>
          <a:bodyPr/>
          <a:lstStyle/>
          <a:p>
            <a:fld id="{B605A8C3-FED3-4341-823A-1D64037FB894}" type="slidenum">
              <a:rPr lang="en-US" smtClean="0"/>
              <a:t>5</a:t>
            </a:fld>
            <a:endParaRPr lang="en-US"/>
          </a:p>
        </p:txBody>
      </p:sp>
    </p:spTree>
    <p:extLst>
      <p:ext uri="{BB962C8B-B14F-4D97-AF65-F5344CB8AC3E}">
        <p14:creationId xmlns:p14="http://schemas.microsoft.com/office/powerpoint/2010/main" val="1484373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62720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629851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91118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891427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636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72771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55502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9096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760332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899651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060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EC87C6E-C901-6DD8-AB80-F7C2EB23B9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459CA4D-318B-AF71-D7FC-D584CB625E8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6556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46.png"/><Relationship Id="rId4" Type="http://schemas.openxmlformats.org/officeDocument/2006/relationships/image" Target="../media/image3.png"/><Relationship Id="rId9"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35.pn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9.png"/><Relationship Id="rId21" Type="http://schemas.openxmlformats.org/officeDocument/2006/relationships/image" Target="../media/image31.png"/><Relationship Id="rId7" Type="http://schemas.openxmlformats.org/officeDocument/2006/relationships/image" Target="../media/image3.png"/><Relationship Id="rId12" Type="http://schemas.openxmlformats.org/officeDocument/2006/relationships/image" Target="../media/image24.svg"/><Relationship Id="rId17" Type="http://schemas.openxmlformats.org/officeDocument/2006/relationships/image" Target="../media/image29.png"/><Relationship Id="rId2" Type="http://schemas.openxmlformats.org/officeDocument/2006/relationships/image" Target="../media/image1.jpeg"/><Relationship Id="rId16" Type="http://schemas.openxmlformats.org/officeDocument/2006/relationships/image" Target="../media/image28.svg"/><Relationship Id="rId20" Type="http://schemas.openxmlformats.org/officeDocument/2006/relationships/image" Target="../media/image8.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3.png"/><Relationship Id="rId5" Type="http://schemas.openxmlformats.org/officeDocument/2006/relationships/image" Target="../media/image21.png"/><Relationship Id="rId15" Type="http://schemas.openxmlformats.org/officeDocument/2006/relationships/image" Target="../media/image27.png"/><Relationship Id="rId23" Type="http://schemas.openxmlformats.org/officeDocument/2006/relationships/image" Target="../media/image62.png"/><Relationship Id="rId10" Type="http://schemas.openxmlformats.org/officeDocument/2006/relationships/image" Target="../media/image6.svg"/><Relationship Id="rId19" Type="http://schemas.openxmlformats.org/officeDocument/2006/relationships/image" Target="../media/image7.png"/><Relationship Id="rId4" Type="http://schemas.openxmlformats.org/officeDocument/2006/relationships/image" Target="../media/image20.svg"/><Relationship Id="rId9" Type="http://schemas.openxmlformats.org/officeDocument/2006/relationships/image" Target="../media/image5.png"/><Relationship Id="rId14" Type="http://schemas.openxmlformats.org/officeDocument/2006/relationships/image" Target="../media/image26.svg"/><Relationship Id="rId22"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5.png"/><Relationship Id="rId3" Type="http://schemas.openxmlformats.org/officeDocument/2006/relationships/image" Target="../media/image1.jpeg"/><Relationship Id="rId21" Type="http://schemas.openxmlformats.org/officeDocument/2006/relationships/image" Target="../media/image8.svg"/><Relationship Id="rId7" Type="http://schemas.openxmlformats.org/officeDocument/2006/relationships/image" Target="../media/image22.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4.png"/><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svg"/><Relationship Id="rId24" Type="http://schemas.openxmlformats.org/officeDocument/2006/relationships/image" Target="../media/image33.png"/><Relationship Id="rId5" Type="http://schemas.openxmlformats.org/officeDocument/2006/relationships/image" Target="../media/image20.svg"/><Relationship Id="rId15" Type="http://schemas.openxmlformats.org/officeDocument/2006/relationships/image" Target="../media/image26.svg"/><Relationship Id="rId23" Type="http://schemas.openxmlformats.org/officeDocument/2006/relationships/image" Target="../media/image32.svg"/><Relationship Id="rId10" Type="http://schemas.openxmlformats.org/officeDocument/2006/relationships/image" Target="../media/image5.png"/><Relationship Id="rId19" Type="http://schemas.openxmlformats.org/officeDocument/2006/relationships/image" Target="../media/image30.svg"/><Relationship Id="rId4" Type="http://schemas.openxmlformats.org/officeDocument/2006/relationships/image" Target="../media/image19.png"/><Relationship Id="rId9" Type="http://schemas.openxmlformats.org/officeDocument/2006/relationships/image" Target="../media/image4.svg"/><Relationship Id="rId14" Type="http://schemas.openxmlformats.org/officeDocument/2006/relationships/image" Target="../media/image25.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endParaRPr lang="en-US"/>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3A398AA3-6ED8-0477-88F3-B382B2BFA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72600" y="2781300"/>
            <a:ext cx="7422285" cy="626179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754326"/>
          </a:xfrm>
          <a:prstGeom prst="rect">
            <a:avLst/>
          </a:prstGeom>
          <a:noFill/>
        </p:spPr>
        <p:txBody>
          <a:bodyPr wrap="square" rtlCol="0">
            <a:spAutoFit/>
          </a:bodyPr>
          <a:lstStyle/>
          <a:p>
            <a:pPr lvl="0"/>
            <a:r>
              <a:rPr lang="vi-VN" sz="5400" b="1" dirty="0">
                <a:solidFill>
                  <a:prstClr val="black"/>
                </a:solidFill>
                <a:latin typeface="Cambria" panose="02040503050406030204" pitchFamily="18" charset="0"/>
                <a:ea typeface="Cambria" panose="02040503050406030204" pitchFamily="18" charset="0"/>
              </a:rPr>
              <a:t>Quan sát hình 6 và cho biết nguyên nhân gây bệnh tả.</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C09C8EDA-7F4A-BAD2-CE0C-79EB4D6812C1}"/>
              </a:ext>
            </a:extLst>
          </p:cNvPr>
          <p:cNvPicPr>
            <a:picLocks noChangeAspect="1"/>
          </p:cNvPicPr>
          <p:nvPr/>
        </p:nvPicPr>
        <p:blipFill>
          <a:blip r:embed="rId3"/>
          <a:stretch>
            <a:fillRect/>
          </a:stretch>
        </p:blipFill>
        <p:spPr>
          <a:xfrm>
            <a:off x="1066800" y="3314700"/>
            <a:ext cx="15748434"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3461258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371600" y="342900"/>
            <a:ext cx="119782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440135" y="102409"/>
              <a:ext cx="12807073" cy="115857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bị nôn và đi ngoài liên tục như vậy gây nguy hiểm gì cho cơ thể?</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0" y="0"/>
              <a:ext cx="1098500"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Cơ thể bị mất nước, mệt lả, suy kiệt, trụy tim...</a:t>
              </a:r>
              <a:endParaRPr kumimoji="0" lang="en-US" sz="11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Hậu quả mà bệnh tả có thể gây ra là gì?</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4686300"/>
            <a:ext cx="10515600" cy="43434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 nhân có thể tử vong nếu không được chữa trị kịp thời. </a:t>
              </a:r>
              <a:endParaRPr kumimoji="0" lang="en-US" sz="1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2559808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452863" y="8261621"/>
            <a:ext cx="19637069" cy="3314986"/>
            <a:chOff x="0" y="0"/>
            <a:chExt cx="2520339" cy="425465"/>
          </a:xfrm>
        </p:grpSpPr>
        <p:sp>
          <p:nvSpPr>
            <p:cNvPr id="3" name="Freeform 3"/>
            <p:cNvSpPr/>
            <p:nvPr/>
          </p:nvSpPr>
          <p:spPr>
            <a:xfrm>
              <a:off x="0" y="0"/>
              <a:ext cx="2521228" cy="428513"/>
            </a:xfrm>
            <a:custGeom>
              <a:avLst/>
              <a:gdLst/>
              <a:ahLst/>
              <a:cxnLst/>
              <a:rect l="l" t="t" r="r" b="b"/>
              <a:pathLst>
                <a:path w="2521228" h="428513">
                  <a:moveTo>
                    <a:pt x="2458998" y="423687"/>
                  </a:moveTo>
                  <a:cubicBezTo>
                    <a:pt x="2466237" y="421655"/>
                    <a:pt x="2473730" y="418607"/>
                    <a:pt x="2480334" y="414416"/>
                  </a:cubicBezTo>
                  <a:cubicBezTo>
                    <a:pt x="2473349" y="418734"/>
                    <a:pt x="2465856" y="421909"/>
                    <a:pt x="2458998" y="423687"/>
                  </a:cubicBezTo>
                  <a:close/>
                  <a:moveTo>
                    <a:pt x="2520339" y="329707"/>
                  </a:moveTo>
                  <a:cubicBezTo>
                    <a:pt x="2520085" y="341137"/>
                    <a:pt x="2519704" y="341518"/>
                    <a:pt x="2519323" y="341518"/>
                  </a:cubicBezTo>
                  <a:cubicBezTo>
                    <a:pt x="2519069" y="341518"/>
                    <a:pt x="2518942" y="341391"/>
                    <a:pt x="2518688" y="342407"/>
                  </a:cubicBezTo>
                  <a:cubicBezTo>
                    <a:pt x="2518434" y="343677"/>
                    <a:pt x="2518561" y="344820"/>
                    <a:pt x="2517926" y="352694"/>
                  </a:cubicBezTo>
                  <a:cubicBezTo>
                    <a:pt x="2518053" y="359044"/>
                    <a:pt x="2516529" y="370347"/>
                    <a:pt x="2510433" y="382285"/>
                  </a:cubicBezTo>
                  <a:cubicBezTo>
                    <a:pt x="2504464" y="394223"/>
                    <a:pt x="2493796" y="406415"/>
                    <a:pt x="2480334" y="414416"/>
                  </a:cubicBezTo>
                  <a:cubicBezTo>
                    <a:pt x="2495320" y="405526"/>
                    <a:pt x="2506877" y="390032"/>
                    <a:pt x="2511830" y="377078"/>
                  </a:cubicBezTo>
                  <a:cubicBezTo>
                    <a:pt x="2516910" y="363997"/>
                    <a:pt x="2516783" y="354599"/>
                    <a:pt x="2516148" y="355742"/>
                  </a:cubicBezTo>
                  <a:cubicBezTo>
                    <a:pt x="2514878" y="366156"/>
                    <a:pt x="2512338" y="371617"/>
                    <a:pt x="2511195" y="374792"/>
                  </a:cubicBezTo>
                  <a:cubicBezTo>
                    <a:pt x="2509925" y="377967"/>
                    <a:pt x="2509036" y="378856"/>
                    <a:pt x="2508401" y="379999"/>
                  </a:cubicBezTo>
                  <a:cubicBezTo>
                    <a:pt x="2507639" y="381269"/>
                    <a:pt x="2507004" y="382285"/>
                    <a:pt x="2505353" y="385079"/>
                  </a:cubicBezTo>
                  <a:cubicBezTo>
                    <a:pt x="2505099" y="385587"/>
                    <a:pt x="2504718" y="386222"/>
                    <a:pt x="2504337" y="386730"/>
                  </a:cubicBezTo>
                  <a:cubicBezTo>
                    <a:pt x="2504337" y="386730"/>
                    <a:pt x="2503067" y="391556"/>
                    <a:pt x="2493161" y="401208"/>
                  </a:cubicBezTo>
                  <a:lnTo>
                    <a:pt x="2492018" y="404383"/>
                  </a:lnTo>
                  <a:cubicBezTo>
                    <a:pt x="2487573" y="408828"/>
                    <a:pt x="2480588" y="413654"/>
                    <a:pt x="2473095" y="417337"/>
                  </a:cubicBezTo>
                  <a:cubicBezTo>
                    <a:pt x="2454299" y="428513"/>
                    <a:pt x="2438297" y="424703"/>
                    <a:pt x="2438297" y="424703"/>
                  </a:cubicBezTo>
                  <a:lnTo>
                    <a:pt x="2412516" y="421274"/>
                  </a:lnTo>
                  <a:lnTo>
                    <a:pt x="2405658" y="421655"/>
                  </a:lnTo>
                  <a:lnTo>
                    <a:pt x="2358795" y="418480"/>
                  </a:lnTo>
                  <a:cubicBezTo>
                    <a:pt x="2152720" y="420004"/>
                    <a:pt x="1852699" y="417972"/>
                    <a:pt x="1658004" y="417591"/>
                  </a:cubicBezTo>
                  <a:cubicBezTo>
                    <a:pt x="1572740" y="417718"/>
                    <a:pt x="1350232" y="417210"/>
                    <a:pt x="1231682" y="418480"/>
                  </a:cubicBezTo>
                  <a:lnTo>
                    <a:pt x="1237154" y="417337"/>
                  </a:lnTo>
                  <a:cubicBezTo>
                    <a:pt x="1095350" y="417591"/>
                    <a:pt x="900200" y="419369"/>
                    <a:pt x="814479" y="419750"/>
                  </a:cubicBezTo>
                  <a:lnTo>
                    <a:pt x="816759" y="419242"/>
                  </a:lnTo>
                  <a:cubicBezTo>
                    <a:pt x="759764" y="419369"/>
                    <a:pt x="610210" y="420512"/>
                    <a:pt x="628448" y="422671"/>
                  </a:cubicBezTo>
                  <a:cubicBezTo>
                    <a:pt x="490748" y="422036"/>
                    <a:pt x="514914" y="420004"/>
                    <a:pt x="340282" y="421147"/>
                  </a:cubicBezTo>
                  <a:lnTo>
                    <a:pt x="367183" y="421401"/>
                  </a:lnTo>
                  <a:cubicBezTo>
                    <a:pt x="317028" y="421401"/>
                    <a:pt x="218540" y="421528"/>
                    <a:pt x="170688" y="421528"/>
                  </a:cubicBezTo>
                  <a:cubicBezTo>
                    <a:pt x="153670" y="421528"/>
                    <a:pt x="135001" y="421401"/>
                    <a:pt x="115570" y="421401"/>
                  </a:cubicBezTo>
                  <a:cubicBezTo>
                    <a:pt x="105791" y="421401"/>
                    <a:pt x="95885" y="421401"/>
                    <a:pt x="85852" y="421274"/>
                  </a:cubicBezTo>
                  <a:cubicBezTo>
                    <a:pt x="80645" y="421147"/>
                    <a:pt x="76708" y="421401"/>
                    <a:pt x="68453" y="420893"/>
                  </a:cubicBezTo>
                  <a:cubicBezTo>
                    <a:pt x="61087" y="420004"/>
                    <a:pt x="53975" y="418226"/>
                    <a:pt x="47117" y="415432"/>
                  </a:cubicBezTo>
                  <a:cubicBezTo>
                    <a:pt x="19558" y="404256"/>
                    <a:pt x="1143" y="375681"/>
                    <a:pt x="1270" y="347614"/>
                  </a:cubicBezTo>
                  <a:cubicBezTo>
                    <a:pt x="1270" y="328183"/>
                    <a:pt x="1270" y="309768"/>
                    <a:pt x="1397" y="293131"/>
                  </a:cubicBezTo>
                  <a:cubicBezTo>
                    <a:pt x="1270" y="260111"/>
                    <a:pt x="1270" y="234203"/>
                    <a:pt x="1270" y="231963"/>
                  </a:cubicBezTo>
                  <a:lnTo>
                    <a:pt x="1651" y="232410"/>
                  </a:lnTo>
                  <a:cubicBezTo>
                    <a:pt x="508" y="227920"/>
                    <a:pt x="1778" y="222205"/>
                    <a:pt x="0" y="217626"/>
                  </a:cubicBezTo>
                  <a:cubicBezTo>
                    <a:pt x="1016" y="209105"/>
                    <a:pt x="2413" y="172368"/>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683619" y="508"/>
                    <a:pt x="1874129" y="635"/>
                    <a:pt x="2370098" y="0"/>
                  </a:cubicBezTo>
                  <a:lnTo>
                    <a:pt x="2365907" y="254"/>
                  </a:lnTo>
                  <a:cubicBezTo>
                    <a:pt x="2379115" y="254"/>
                    <a:pt x="2397276" y="127"/>
                    <a:pt x="2418993" y="127"/>
                  </a:cubicBezTo>
                  <a:cubicBezTo>
                    <a:pt x="2424454" y="127"/>
                    <a:pt x="2430042" y="127"/>
                    <a:pt x="2436011" y="127"/>
                  </a:cubicBezTo>
                  <a:lnTo>
                    <a:pt x="2438297" y="127"/>
                  </a:lnTo>
                  <a:lnTo>
                    <a:pt x="2441726" y="254"/>
                  </a:lnTo>
                  <a:cubicBezTo>
                    <a:pt x="2444012" y="381"/>
                    <a:pt x="2446298" y="381"/>
                    <a:pt x="2448584" y="762"/>
                  </a:cubicBezTo>
                  <a:cubicBezTo>
                    <a:pt x="2453156" y="1270"/>
                    <a:pt x="2457855" y="2413"/>
                    <a:pt x="2462427" y="3810"/>
                  </a:cubicBezTo>
                  <a:cubicBezTo>
                    <a:pt x="2480715" y="9525"/>
                    <a:pt x="2497860" y="22860"/>
                    <a:pt x="2507893" y="41656"/>
                  </a:cubicBezTo>
                  <a:cubicBezTo>
                    <a:pt x="2512846" y="51054"/>
                    <a:pt x="2516148" y="61722"/>
                    <a:pt x="2516910" y="72771"/>
                  </a:cubicBezTo>
                  <a:cubicBezTo>
                    <a:pt x="2517291" y="79121"/>
                    <a:pt x="2517164" y="81915"/>
                    <a:pt x="2517164" y="85725"/>
                  </a:cubicBezTo>
                  <a:cubicBezTo>
                    <a:pt x="2517164" y="89408"/>
                    <a:pt x="2517164" y="93091"/>
                    <a:pt x="2517164" y="96901"/>
                  </a:cubicBezTo>
                  <a:cubicBezTo>
                    <a:pt x="2517164" y="111887"/>
                    <a:pt x="2517291" y="127254"/>
                    <a:pt x="2517291" y="143002"/>
                  </a:cubicBezTo>
                  <a:cubicBezTo>
                    <a:pt x="2517418" y="171756"/>
                    <a:pt x="2517545" y="175034"/>
                    <a:pt x="2517672" y="178313"/>
                  </a:cubicBezTo>
                  <a:cubicBezTo>
                    <a:pt x="2517926" y="191438"/>
                    <a:pt x="2518307" y="204551"/>
                    <a:pt x="2518434" y="209845"/>
                  </a:cubicBezTo>
                  <a:lnTo>
                    <a:pt x="2519704" y="211975"/>
                  </a:lnTo>
                  <a:cubicBezTo>
                    <a:pt x="2518688" y="214194"/>
                    <a:pt x="2519450" y="216274"/>
                    <a:pt x="2518688" y="219322"/>
                  </a:cubicBezTo>
                  <a:cubicBezTo>
                    <a:pt x="2518815" y="220917"/>
                    <a:pt x="2519831" y="220253"/>
                    <a:pt x="2520085" y="219501"/>
                  </a:cubicBezTo>
                  <a:cubicBezTo>
                    <a:pt x="2519323" y="222154"/>
                    <a:pt x="2520339" y="225037"/>
                    <a:pt x="2519577" y="226504"/>
                  </a:cubicBezTo>
                  <a:lnTo>
                    <a:pt x="2519196" y="226057"/>
                  </a:lnTo>
                  <a:cubicBezTo>
                    <a:pt x="2517926" y="230203"/>
                    <a:pt x="2521228" y="232614"/>
                    <a:pt x="2519831" y="273954"/>
                  </a:cubicBezTo>
                  <a:lnTo>
                    <a:pt x="2519577" y="273573"/>
                  </a:lnTo>
                  <a:cubicBezTo>
                    <a:pt x="2518688" y="292242"/>
                    <a:pt x="2519958" y="313451"/>
                    <a:pt x="2520339" y="329707"/>
                  </a:cubicBezTo>
                  <a:close/>
                  <a:moveTo>
                    <a:pt x="2477921" y="414035"/>
                  </a:moveTo>
                  <a:cubicBezTo>
                    <a:pt x="2477286" y="414416"/>
                    <a:pt x="2476778" y="414797"/>
                    <a:pt x="2476270" y="415178"/>
                  </a:cubicBezTo>
                  <a:cubicBezTo>
                    <a:pt x="2476778" y="414924"/>
                    <a:pt x="2477286" y="414797"/>
                    <a:pt x="2477794" y="414416"/>
                  </a:cubicBezTo>
                  <a:cubicBezTo>
                    <a:pt x="2477794" y="414416"/>
                    <a:pt x="2477921" y="414162"/>
                    <a:pt x="2477921" y="414035"/>
                  </a:cubicBezTo>
                  <a:close/>
                </a:path>
              </a:pathLst>
            </a:custGeom>
            <a:solidFill>
              <a:srgbClr val="682E0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Freeform 4"/>
          <p:cNvSpPr/>
          <p:nvPr/>
        </p:nvSpPr>
        <p:spPr>
          <a:xfrm>
            <a:off x="12877800" y="2247900"/>
            <a:ext cx="4248534" cy="6892902"/>
          </a:xfrm>
          <a:custGeom>
            <a:avLst/>
            <a:gdLst/>
            <a:ahLst/>
            <a:cxnLst/>
            <a:rect l="l" t="t" r="r" b="b"/>
            <a:pathLst>
              <a:path w="4248534" h="6892902">
                <a:moveTo>
                  <a:pt x="0" y="0"/>
                </a:moveTo>
                <a:lnTo>
                  <a:pt x="4248534" y="0"/>
                </a:lnTo>
                <a:lnTo>
                  <a:pt x="4248534" y="6892903"/>
                </a:lnTo>
                <a:lnTo>
                  <a:pt x="0" y="68929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5715000" y="0"/>
            <a:ext cx="8138042" cy="5859390"/>
          </a:xfrm>
          <a:custGeom>
            <a:avLst/>
            <a:gdLst/>
            <a:ahLst/>
            <a:cxnLst/>
            <a:rect l="l" t="t" r="r" b="b"/>
            <a:pathLst>
              <a:path w="8138042" h="5859390">
                <a:moveTo>
                  <a:pt x="8138042" y="0"/>
                </a:moveTo>
                <a:lnTo>
                  <a:pt x="0" y="0"/>
                </a:lnTo>
                <a:lnTo>
                  <a:pt x="0" y="5859390"/>
                </a:lnTo>
                <a:lnTo>
                  <a:pt x="8138042" y="5859390"/>
                </a:lnTo>
                <a:lnTo>
                  <a:pt x="813804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477000" y="1333500"/>
            <a:ext cx="6629400" cy="3077766"/>
          </a:xfrm>
          <a:prstGeom prst="rect">
            <a:avLst/>
          </a:prstGeom>
        </p:spPr>
        <p:txBody>
          <a:bodyPr wrap="square" lIns="0" tIns="0" rIns="0" bIns="0" rtlCol="0" anchor="t">
            <a:spAutoFit/>
          </a:bodyPr>
          <a:lstStyle/>
          <a:p>
            <a:pPr lvl="0" algn="ctr">
              <a:lnSpc>
                <a:spcPts val="6000"/>
              </a:lnSpc>
              <a:spcBef>
                <a:spcPct val="0"/>
              </a:spcBef>
            </a:pPr>
            <a:r>
              <a:rPr lang="vi-VN" sz="5400" b="1" dirty="0">
                <a:solidFill>
                  <a:srgbClr val="000000"/>
                </a:solidFill>
                <a:latin typeface="Cambria" panose="02040503050406030204" pitchFamily="18" charset="0"/>
                <a:ea typeface="Cambria" panose="02040503050406030204" pitchFamily="18" charset="0"/>
                <a:cs typeface="Cabin Bold"/>
                <a:sym typeface="Cabin Bold"/>
              </a:rPr>
              <a:t>Kể một số nguyên nhân khác có thể làm tăng nguy cơ mắc bệnh tả.</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bin Bold"/>
              <a:sym typeface="Cabin Bold"/>
            </a:endParaRPr>
          </a:p>
        </p:txBody>
      </p:sp>
      <p:sp>
        <p:nvSpPr>
          <p:cNvPr id="11" name="Freeform 11"/>
          <p:cNvSpPr/>
          <p:nvPr/>
        </p:nvSpPr>
        <p:spPr>
          <a:xfrm flipH="1">
            <a:off x="15523373" y="7062970"/>
            <a:ext cx="3999972" cy="1825442"/>
          </a:xfrm>
          <a:custGeom>
            <a:avLst/>
            <a:gdLst/>
            <a:ahLst/>
            <a:cxnLst/>
            <a:rect l="l" t="t" r="r" b="b"/>
            <a:pathLst>
              <a:path w="3999972" h="1825442">
                <a:moveTo>
                  <a:pt x="3999972" y="0"/>
                </a:moveTo>
                <a:lnTo>
                  <a:pt x="0" y="0"/>
                </a:lnTo>
                <a:lnTo>
                  <a:pt x="0" y="1825442"/>
                </a:lnTo>
                <a:lnTo>
                  <a:pt x="3999972" y="1825442"/>
                </a:lnTo>
                <a:lnTo>
                  <a:pt x="399997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2">
            <a:extLst>
              <a:ext uri="{FF2B5EF4-FFF2-40B4-BE49-F238E27FC236}">
                <a16:creationId xmlns:a16="http://schemas.microsoft.com/office/drawing/2014/main" id="{E78A7902-5F6C-6FB9-2C31-69C2F38DD02D}"/>
              </a:ext>
            </a:extLst>
          </p:cNvPr>
          <p:cNvGrpSpPr/>
          <p:nvPr/>
        </p:nvGrpSpPr>
        <p:grpSpPr>
          <a:xfrm>
            <a:off x="685800" y="5829300"/>
            <a:ext cx="10820400" cy="3621628"/>
            <a:chOff x="0" y="0"/>
            <a:chExt cx="1098500" cy="406400"/>
          </a:xfrm>
        </p:grpSpPr>
        <p:sp>
          <p:nvSpPr>
            <p:cNvPr id="20" name="Freeform 3">
              <a:extLst>
                <a:ext uri="{FF2B5EF4-FFF2-40B4-BE49-F238E27FC236}">
                  <a16:creationId xmlns:a16="http://schemas.microsoft.com/office/drawing/2014/main" id="{6ED14FEA-103F-A836-FA09-3533066C0BF6}"/>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4">
              <a:extLst>
                <a:ext uri="{FF2B5EF4-FFF2-40B4-BE49-F238E27FC236}">
                  <a16:creationId xmlns:a16="http://schemas.microsoft.com/office/drawing/2014/main" id="{C8782EEF-BAC9-3FE5-FF2B-B345955623DD}"/>
                </a:ext>
              </a:extLst>
            </p:cNvPr>
            <p:cNvSpPr txBox="1"/>
            <p:nvPr/>
          </p:nvSpPr>
          <p:spPr>
            <a:xfrm>
              <a:off x="46415" y="0"/>
              <a:ext cx="1052085"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rửa tay thường xuyên bằng xà phòng.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che đậy thức ăn cẩn thận.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đảm bảo vệ sinh an toàn thực phẩm trước, trong, sau khi chế biến thức ăn…</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3559505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Oval 2">
            <a:extLst>
              <a:ext uri="{FF2B5EF4-FFF2-40B4-BE49-F238E27FC236}">
                <a16:creationId xmlns:a16="http://schemas.microsoft.com/office/drawing/2014/main" id="{E0AFA778-FE63-C3CD-813B-DF51F191D0BB}"/>
              </a:ext>
            </a:extLst>
          </p:cNvPr>
          <p:cNvSpPr/>
          <p:nvPr/>
        </p:nvSpPr>
        <p:spPr>
          <a:xfrm>
            <a:off x="6934200" y="3695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FF0000"/>
                </a:solidFill>
              </a:rPr>
              <a:t>Bệnh</a:t>
            </a:r>
            <a:r>
              <a:rPr lang="en-US" sz="5400" dirty="0">
                <a:solidFill>
                  <a:srgbClr val="FF0000"/>
                </a:solidFill>
              </a:rPr>
              <a:t> </a:t>
            </a:r>
            <a:r>
              <a:rPr lang="en-US" sz="5400" dirty="0" err="1">
                <a:solidFill>
                  <a:srgbClr val="FF0000"/>
                </a:solidFill>
              </a:rPr>
              <a:t>tả</a:t>
            </a:r>
            <a:endParaRPr lang="en-US" sz="5400" dirty="0">
              <a:solidFill>
                <a:srgbClr val="FF0000"/>
              </a:solidFill>
            </a:endParaRPr>
          </a:p>
        </p:txBody>
      </p:sp>
      <p:sp>
        <p:nvSpPr>
          <p:cNvPr id="4" name="Arrow: Up 3">
            <a:extLst>
              <a:ext uri="{FF2B5EF4-FFF2-40B4-BE49-F238E27FC236}">
                <a16:creationId xmlns:a16="http://schemas.microsoft.com/office/drawing/2014/main" id="{D49E0454-58B4-3DC5-9DBF-9E514711715A}"/>
              </a:ext>
            </a:extLst>
          </p:cNvPr>
          <p:cNvSpPr/>
          <p:nvPr/>
        </p:nvSpPr>
        <p:spPr>
          <a:xfrm>
            <a:off x="8534400" y="28575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84BF673-8620-4F4A-0FDF-D5A895F5471A}"/>
              </a:ext>
            </a:extLst>
          </p:cNvPr>
          <p:cNvSpPr/>
          <p:nvPr/>
        </p:nvSpPr>
        <p:spPr>
          <a:xfrm>
            <a:off x="6934200" y="647700"/>
            <a:ext cx="4114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Nguyên</a:t>
            </a:r>
            <a:r>
              <a:rPr lang="en-US" sz="3600" dirty="0">
                <a:solidFill>
                  <a:srgbClr val="FF0000"/>
                </a:solidFill>
              </a:rPr>
              <a:t> </a:t>
            </a:r>
            <a:r>
              <a:rPr lang="en-US" sz="3600" dirty="0" err="1">
                <a:solidFill>
                  <a:srgbClr val="FF0000"/>
                </a:solidFill>
              </a:rPr>
              <a:t>nhân</a:t>
            </a:r>
            <a:r>
              <a:rPr lang="en-US" sz="3600" dirty="0">
                <a:solidFill>
                  <a:srgbClr val="FF0000"/>
                </a:solidFill>
              </a:rPr>
              <a:t>: do vi </a:t>
            </a:r>
            <a:r>
              <a:rPr lang="en-US" sz="3600" dirty="0" err="1">
                <a:solidFill>
                  <a:srgbClr val="FF0000"/>
                </a:solidFill>
              </a:rPr>
              <a:t>khuẩn</a:t>
            </a:r>
            <a:r>
              <a:rPr lang="en-US" sz="3600" dirty="0">
                <a:solidFill>
                  <a:srgbClr val="FF0000"/>
                </a:solidFill>
              </a:rPr>
              <a:t> </a:t>
            </a:r>
            <a:r>
              <a:rPr lang="en-US" sz="3600" dirty="0" err="1">
                <a:solidFill>
                  <a:srgbClr val="FF0000"/>
                </a:solidFill>
              </a:rPr>
              <a:t>tả</a:t>
            </a:r>
            <a:r>
              <a:rPr lang="en-US" sz="3600" dirty="0">
                <a:solidFill>
                  <a:srgbClr val="FF0000"/>
                </a:solidFill>
              </a:rPr>
              <a:t> </a:t>
            </a:r>
            <a:r>
              <a:rPr lang="en-US" sz="3600" dirty="0" err="1">
                <a:solidFill>
                  <a:srgbClr val="FF0000"/>
                </a:solidFill>
              </a:rPr>
              <a:t>gây</a:t>
            </a:r>
            <a:r>
              <a:rPr lang="en-US" sz="3600" dirty="0">
                <a:solidFill>
                  <a:srgbClr val="FF0000"/>
                </a:solidFill>
              </a:rPr>
              <a:t> </a:t>
            </a:r>
            <a:r>
              <a:rPr lang="en-US" sz="3600" dirty="0" err="1">
                <a:solidFill>
                  <a:srgbClr val="FF0000"/>
                </a:solidFill>
              </a:rPr>
              <a:t>ra</a:t>
            </a:r>
            <a:endParaRPr lang="en-US" sz="3600" dirty="0">
              <a:solidFill>
                <a:srgbClr val="FF0000"/>
              </a:solidFill>
            </a:endParaRPr>
          </a:p>
        </p:txBody>
      </p:sp>
      <p:sp>
        <p:nvSpPr>
          <p:cNvPr id="9" name="Arrow: Up 8">
            <a:extLst>
              <a:ext uri="{FF2B5EF4-FFF2-40B4-BE49-F238E27FC236}">
                <a16:creationId xmlns:a16="http://schemas.microsoft.com/office/drawing/2014/main" id="{BAE1171B-77F1-D138-4B3E-502D80AE3853}"/>
              </a:ext>
            </a:extLst>
          </p:cNvPr>
          <p:cNvSpPr/>
          <p:nvPr/>
        </p:nvSpPr>
        <p:spPr>
          <a:xfrm rot="5400000">
            <a:off x="11163300" y="43434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F493F62-5DB9-8026-CDBA-1781897618AE}"/>
              </a:ext>
            </a:extLst>
          </p:cNvPr>
          <p:cNvSpPr/>
          <p:nvPr/>
        </p:nvSpPr>
        <p:spPr>
          <a:xfrm>
            <a:off x="12268200" y="3314700"/>
            <a:ext cx="4495800" cy="2133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Đường</a:t>
            </a:r>
            <a:r>
              <a:rPr lang="en-US" sz="3600" dirty="0">
                <a:solidFill>
                  <a:srgbClr val="FF0000"/>
                </a:solidFill>
              </a:rPr>
              <a:t> </a:t>
            </a:r>
            <a:r>
              <a:rPr lang="en-US" sz="3600" dirty="0" err="1">
                <a:solidFill>
                  <a:srgbClr val="FF0000"/>
                </a:solidFill>
              </a:rPr>
              <a:t>lây</a:t>
            </a:r>
            <a:r>
              <a:rPr lang="en-US" sz="3600" dirty="0">
                <a:solidFill>
                  <a:srgbClr val="FF0000"/>
                </a:solidFill>
              </a:rPr>
              <a:t> </a:t>
            </a:r>
            <a:r>
              <a:rPr lang="en-US" sz="3600" dirty="0" err="1">
                <a:solidFill>
                  <a:srgbClr val="FF0000"/>
                </a:solidFill>
              </a:rPr>
              <a:t>truyền</a:t>
            </a:r>
            <a:r>
              <a:rPr lang="en-US" sz="3600" dirty="0">
                <a:solidFill>
                  <a:srgbClr val="FF0000"/>
                </a:solidFill>
              </a:rPr>
              <a:t>: </a:t>
            </a:r>
            <a:r>
              <a:rPr lang="en-US" sz="3600" dirty="0" err="1">
                <a:solidFill>
                  <a:srgbClr val="FF0000"/>
                </a:solidFill>
              </a:rPr>
              <a:t>đường</a:t>
            </a:r>
            <a:r>
              <a:rPr lang="en-US" sz="3600" dirty="0">
                <a:solidFill>
                  <a:srgbClr val="FF0000"/>
                </a:solidFill>
              </a:rPr>
              <a:t> </a:t>
            </a:r>
            <a:r>
              <a:rPr lang="en-US" sz="3600" dirty="0" err="1">
                <a:solidFill>
                  <a:srgbClr val="FF0000"/>
                </a:solidFill>
              </a:rPr>
              <a:t>tiêu</a:t>
            </a:r>
            <a:r>
              <a:rPr lang="en-US" sz="3600" dirty="0">
                <a:solidFill>
                  <a:srgbClr val="FF0000"/>
                </a:solidFill>
              </a:rPr>
              <a:t> </a:t>
            </a:r>
            <a:r>
              <a:rPr lang="en-US" sz="3600" dirty="0" err="1">
                <a:solidFill>
                  <a:srgbClr val="FF0000"/>
                </a:solidFill>
              </a:rPr>
              <a:t>hoá</a:t>
            </a:r>
            <a:endParaRPr lang="en-US" sz="3600" dirty="0">
              <a:solidFill>
                <a:srgbClr val="FF0000"/>
              </a:solidFill>
            </a:endParaRPr>
          </a:p>
        </p:txBody>
      </p:sp>
      <p:sp>
        <p:nvSpPr>
          <p:cNvPr id="11" name="Arrow: Up 10">
            <a:extLst>
              <a:ext uri="{FF2B5EF4-FFF2-40B4-BE49-F238E27FC236}">
                <a16:creationId xmlns:a16="http://schemas.microsoft.com/office/drawing/2014/main" id="{2A43805E-419B-4805-24C6-1351734A9AD9}"/>
              </a:ext>
            </a:extLst>
          </p:cNvPr>
          <p:cNvSpPr/>
          <p:nvPr/>
        </p:nvSpPr>
        <p:spPr>
          <a:xfrm rot="10800000">
            <a:off x="8458200" y="6210300"/>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554542-3749-7460-E1F0-61C4E735F977}"/>
              </a:ext>
            </a:extLst>
          </p:cNvPr>
          <p:cNvSpPr/>
          <p:nvPr/>
        </p:nvSpPr>
        <p:spPr>
          <a:xfrm>
            <a:off x="6400800" y="7124700"/>
            <a:ext cx="5181600" cy="26670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rPr>
              <a:t>Hậu</a:t>
            </a:r>
            <a:r>
              <a:rPr lang="en-US" sz="3600" dirty="0">
                <a:solidFill>
                  <a:srgbClr val="FF0000"/>
                </a:solidFill>
              </a:rPr>
              <a:t> </a:t>
            </a:r>
            <a:r>
              <a:rPr lang="en-US" sz="3600" dirty="0" err="1">
                <a:solidFill>
                  <a:srgbClr val="FF0000"/>
                </a:solidFill>
              </a:rPr>
              <a:t>quả</a:t>
            </a:r>
            <a:r>
              <a:rPr lang="en-US" sz="3600" dirty="0">
                <a:solidFill>
                  <a:srgbClr val="FF0000"/>
                </a:solidFill>
              </a:rPr>
              <a:t>:</a:t>
            </a:r>
          </a:p>
          <a:p>
            <a:pPr algn="ctr"/>
            <a:r>
              <a:rPr lang="en-US" sz="3600" dirty="0">
                <a:solidFill>
                  <a:srgbClr val="FF0000"/>
                </a:solidFill>
              </a:rPr>
              <a:t> </a:t>
            </a: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có thể tử vong nếu không được chữa trị kịp thời.</a:t>
            </a:r>
            <a:endParaRPr lang="en-US" sz="3600" dirty="0">
              <a:solidFill>
                <a:srgbClr val="FF0000"/>
              </a:solidFill>
            </a:endParaRPr>
          </a:p>
        </p:txBody>
      </p:sp>
      <p:sp>
        <p:nvSpPr>
          <p:cNvPr id="13" name="Arrow: Up 12">
            <a:extLst>
              <a:ext uri="{FF2B5EF4-FFF2-40B4-BE49-F238E27FC236}">
                <a16:creationId xmlns:a16="http://schemas.microsoft.com/office/drawing/2014/main" id="{159696DD-02D9-DECD-5ED1-AF1C2D34E576}"/>
              </a:ext>
            </a:extLst>
          </p:cNvPr>
          <p:cNvSpPr/>
          <p:nvPr/>
        </p:nvSpPr>
        <p:spPr>
          <a:xfrm rot="5400000" flipV="1">
            <a:off x="5638800" y="4229100"/>
            <a:ext cx="1143000" cy="1143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733500A-B59E-5B76-5979-CC3F69CED238}"/>
              </a:ext>
            </a:extLst>
          </p:cNvPr>
          <p:cNvSpPr/>
          <p:nvPr/>
        </p:nvSpPr>
        <p:spPr>
          <a:xfrm>
            <a:off x="990600" y="3162300"/>
            <a:ext cx="4495800" cy="32766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phòng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tránh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rửa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tay</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thường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xuyên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giữ</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vệ</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sinh</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an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toàn</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phẩm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E8EE2C-74E9-2556-0FCC-F7C82AC6E5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53400" y="3009900"/>
            <a:ext cx="10962044" cy="8470670"/>
          </a:xfrm>
          <a:prstGeom prst="rect">
            <a:avLst/>
          </a:prstGeom>
        </p:spPr>
      </p:pic>
    </p:spTree>
    <p:extLst>
      <p:ext uri="{BB962C8B-B14F-4D97-AF65-F5344CB8AC3E}">
        <p14:creationId xmlns:p14="http://schemas.microsoft.com/office/powerpoint/2010/main" val="11791017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723900"/>
            <a:ext cx="10912363" cy="4495800"/>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869125" y="203698"/>
              <a:ext cx="12332809" cy="1410427"/>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Cần dựa vào đâu để tìm ra cách phòng tránh bệnh? Đề xuất những việc cần làm để phòng tránh bệnh tả?</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072685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5715000" y="419100"/>
            <a:ext cx="7102363" cy="1295400"/>
            <a:chOff x="-575" y="0"/>
            <a:chExt cx="13838558" cy="1716883"/>
          </a:xfrm>
        </p:grpSpPr>
        <p:grpSp>
          <p:nvGrpSpPr>
            <p:cNvPr id="26" name="Group 5">
              <a:extLst>
                <a:ext uri="{FF2B5EF4-FFF2-40B4-BE49-F238E27FC236}">
                  <a16:creationId xmlns:a16="http://schemas.microsoft.com/office/drawing/2014/main" id="{34D1674C-7704-2AB2-D446-CF94DE31C3D0}"/>
                </a:ext>
              </a:extLst>
            </p:cNvPr>
            <p:cNvGrpSpPr/>
            <p:nvPr/>
          </p:nvGrpSpPr>
          <p:grpSpPr>
            <a:xfrm>
              <a:off x="-575" y="0"/>
              <a:ext cx="13838558" cy="1716883"/>
              <a:chOff x="-127" y="0"/>
              <a:chExt cx="3056685" cy="379228"/>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79228"/>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399" y="102409"/>
              <a:ext cx="12332809" cy="61259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aphicFrame>
        <p:nvGraphicFramePr>
          <p:cNvPr id="3" name="Table 2">
            <a:extLst>
              <a:ext uri="{FF2B5EF4-FFF2-40B4-BE49-F238E27FC236}">
                <a16:creationId xmlns:a16="http://schemas.microsoft.com/office/drawing/2014/main" id="{08C6EC0B-C95A-5614-FBAB-FFCC0E148C8B}"/>
              </a:ext>
            </a:extLst>
          </p:cNvPr>
          <p:cNvGraphicFramePr>
            <a:graphicFrameLocks noGrp="1"/>
          </p:cNvGraphicFramePr>
          <p:nvPr>
            <p:extLst>
              <p:ext uri="{D42A27DB-BD31-4B8C-83A1-F6EECF244321}">
                <p14:modId xmlns:p14="http://schemas.microsoft.com/office/powerpoint/2010/main" val="3820815728"/>
              </p:ext>
            </p:extLst>
          </p:nvPr>
        </p:nvGraphicFramePr>
        <p:xfrm>
          <a:off x="2819400" y="2476500"/>
          <a:ext cx="13792200" cy="7359572"/>
        </p:xfrm>
        <a:graphic>
          <a:graphicData uri="http://schemas.openxmlformats.org/drawingml/2006/table">
            <a:tbl>
              <a:tblPr firstRow="1" firstCol="1" bandRow="1">
                <a:tableStyleId>{5C22544A-7EE6-4342-B048-85BDC9FD1C3A}</a:tableStyleId>
              </a:tblPr>
              <a:tblGrid>
                <a:gridCol w="6897536">
                  <a:extLst>
                    <a:ext uri="{9D8B030D-6E8A-4147-A177-3AD203B41FA5}">
                      <a16:colId xmlns:a16="http://schemas.microsoft.com/office/drawing/2014/main" val="1954940316"/>
                    </a:ext>
                  </a:extLst>
                </a:gridCol>
                <a:gridCol w="6894664">
                  <a:extLst>
                    <a:ext uri="{9D8B030D-6E8A-4147-A177-3AD203B41FA5}">
                      <a16:colId xmlns:a16="http://schemas.microsoft.com/office/drawing/2014/main" val="367276633"/>
                    </a:ext>
                  </a:extLst>
                </a:gridCol>
              </a:tblGrid>
              <a:tr h="760048">
                <a:tc>
                  <a:txBody>
                    <a:bodyPr/>
                    <a:lstStyle/>
                    <a:p>
                      <a:pPr marL="0" marR="24130" algn="ctr">
                        <a:lnSpc>
                          <a:spcPct val="120000"/>
                        </a:lnSpc>
                        <a:spcBef>
                          <a:spcPts val="0"/>
                        </a:spcBef>
                        <a:spcAft>
                          <a:spcPts val="0"/>
                        </a:spcAft>
                      </a:pPr>
                      <a:r>
                        <a:rPr lang="vi-VN" sz="4400" dirty="0">
                          <a:solidFill>
                            <a:schemeClr val="bg1"/>
                          </a:solidFill>
                          <a:effectLst/>
                          <a:latin typeface="Cambria" panose="02040503050406030204" pitchFamily="18" charset="0"/>
                          <a:ea typeface="Cambria" panose="02040503050406030204" pitchFamily="18" charset="0"/>
                        </a:rPr>
                        <a:t>Nguyên nhân gây bệnh</a:t>
                      </a:r>
                      <a:endParaRPr lang="en-US" sz="44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24130" algn="ctr">
                        <a:lnSpc>
                          <a:spcPct val="120000"/>
                        </a:lnSpc>
                        <a:spcBef>
                          <a:spcPts val="0"/>
                        </a:spcBef>
                        <a:spcAft>
                          <a:spcPts val="0"/>
                        </a:spcAft>
                      </a:pPr>
                      <a:r>
                        <a:rPr lang="vi-VN" sz="4400" dirty="0">
                          <a:solidFill>
                            <a:schemeClr val="bg1"/>
                          </a:solidFill>
                          <a:effectLst/>
                          <a:latin typeface="Cambria" panose="02040503050406030204" pitchFamily="18" charset="0"/>
                          <a:ea typeface="Cambria" panose="02040503050406030204" pitchFamily="18" charset="0"/>
                        </a:rPr>
                        <a:t>Việc cần làm</a:t>
                      </a:r>
                      <a:endParaRPr lang="en-US" sz="44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595313397"/>
                  </a:ext>
                </a:extLst>
              </a:tr>
              <a:tr h="1154226">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8650537"/>
                  </a:ext>
                </a:extLst>
              </a:tr>
              <a:tr h="1580750">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5594765"/>
                  </a:ext>
                </a:extLst>
              </a:tr>
              <a:tr h="1355161">
                <a:tc>
                  <a:txBody>
                    <a:bodyPr/>
                    <a:lstStyle/>
                    <a:p>
                      <a:pPr marL="0" marR="2413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2713472"/>
                  </a:ext>
                </a:extLst>
              </a:tr>
              <a:tr h="1355161">
                <a:tc>
                  <a:txBody>
                    <a:bodyPr/>
                    <a:lstStyle/>
                    <a:p>
                      <a:pPr marL="0" marR="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5056508"/>
                  </a:ext>
                </a:extLst>
              </a:tr>
              <a:tr h="1154226">
                <a:tc>
                  <a:txBody>
                    <a:bodyPr/>
                    <a:lstStyle/>
                    <a:p>
                      <a:pPr marL="0" marR="0" algn="just">
                        <a:lnSpc>
                          <a:spcPct val="120000"/>
                        </a:lnSpc>
                        <a:spcBef>
                          <a:spcPts val="0"/>
                        </a:spcBef>
                        <a:spcAft>
                          <a:spcPts val="0"/>
                        </a:spcAft>
                      </a:pPr>
                      <a:endParaRPr lang="en-US" sz="32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80506370"/>
                  </a:ext>
                </a:extLst>
              </a:tr>
            </a:tbl>
          </a:graphicData>
        </a:graphic>
      </p:graphicFrame>
    </p:spTree>
    <p:extLst>
      <p:ext uri="{BB962C8B-B14F-4D97-AF65-F5344CB8AC3E}">
        <p14:creationId xmlns:p14="http://schemas.microsoft.com/office/powerpoint/2010/main" val="40274133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F4FE700B-F905-3326-C936-3B2A17E1D87F}"/>
              </a:ext>
            </a:extLst>
          </p:cNvPr>
          <p:cNvGraphicFramePr>
            <a:graphicFrameLocks noGrp="1"/>
          </p:cNvGraphicFramePr>
          <p:nvPr>
            <p:extLst>
              <p:ext uri="{D42A27DB-BD31-4B8C-83A1-F6EECF244321}">
                <p14:modId xmlns:p14="http://schemas.microsoft.com/office/powerpoint/2010/main" val="957810255"/>
              </p:ext>
            </p:extLst>
          </p:nvPr>
        </p:nvGraphicFramePr>
        <p:xfrm>
          <a:off x="838201" y="800100"/>
          <a:ext cx="16611600" cy="8901729"/>
        </p:xfrm>
        <a:graphic>
          <a:graphicData uri="http://schemas.openxmlformats.org/drawingml/2006/table">
            <a:tbl>
              <a:tblPr firstRow="1" firstCol="1" bandRow="1">
                <a:tableStyleId>{5C22544A-7EE6-4342-B048-85BDC9FD1C3A}</a:tableStyleId>
              </a:tblPr>
              <a:tblGrid>
                <a:gridCol w="7315199">
                  <a:extLst>
                    <a:ext uri="{9D8B030D-6E8A-4147-A177-3AD203B41FA5}">
                      <a16:colId xmlns:a16="http://schemas.microsoft.com/office/drawing/2014/main" val="4076712690"/>
                    </a:ext>
                  </a:extLst>
                </a:gridCol>
                <a:gridCol w="9296401">
                  <a:extLst>
                    <a:ext uri="{9D8B030D-6E8A-4147-A177-3AD203B41FA5}">
                      <a16:colId xmlns:a16="http://schemas.microsoft.com/office/drawing/2014/main" val="2279787748"/>
                    </a:ext>
                  </a:extLst>
                </a:gridCol>
              </a:tblGrid>
              <a:tr h="848883">
                <a:tc>
                  <a:txBody>
                    <a:bodyPr/>
                    <a:lstStyle/>
                    <a:p>
                      <a:pPr marL="0" marR="24130" algn="ctr">
                        <a:lnSpc>
                          <a:spcPct val="120000"/>
                        </a:lnSpc>
                        <a:spcBef>
                          <a:spcPts val="0"/>
                        </a:spcBef>
                        <a:spcAft>
                          <a:spcPts val="0"/>
                        </a:spcAft>
                      </a:pPr>
                      <a:r>
                        <a:rPr lang="vi-VN" sz="3600" dirty="0">
                          <a:solidFill>
                            <a:schemeClr val="bg1"/>
                          </a:solidFill>
                          <a:effectLst/>
                          <a:latin typeface="Cambria" panose="02040503050406030204" pitchFamily="18" charset="0"/>
                          <a:ea typeface="Cambria" panose="02040503050406030204" pitchFamily="18" charset="0"/>
                        </a:rPr>
                        <a:t>Nguyên nhân gây bệnh</a:t>
                      </a:r>
                      <a:endParaRPr lang="en-US" sz="36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marL="0" marR="24130" algn="ctr">
                        <a:lnSpc>
                          <a:spcPct val="120000"/>
                        </a:lnSpc>
                        <a:spcBef>
                          <a:spcPts val="0"/>
                        </a:spcBef>
                        <a:spcAft>
                          <a:spcPts val="0"/>
                        </a:spcAft>
                      </a:pPr>
                      <a:r>
                        <a:rPr lang="vi-VN" sz="3600" dirty="0">
                          <a:solidFill>
                            <a:schemeClr val="bg1"/>
                          </a:solidFill>
                          <a:effectLst/>
                          <a:latin typeface="Cambria" panose="02040503050406030204" pitchFamily="18" charset="0"/>
                          <a:ea typeface="Cambria" panose="02040503050406030204" pitchFamily="18" charset="0"/>
                        </a:rPr>
                        <a:t>Việc cần làm</a:t>
                      </a:r>
                      <a:endParaRPr lang="en-US" sz="3600" dirty="0">
                        <a:solidFill>
                          <a:schemeClr val="bg1"/>
                        </a:solidFill>
                        <a:effectLst/>
                        <a:latin typeface="Cambria" panose="02040503050406030204" pitchFamily="18" charset="0"/>
                        <a:ea typeface="Cambria" panose="02040503050406030204" pitchFamily="18" charset="0"/>
                      </a:endParaRPr>
                    </a:p>
                  </a:txBody>
                  <a:tcPr marL="28928" marR="15187" marT="1374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950201196"/>
                  </a:ext>
                </a:extLst>
              </a:tr>
              <a:tr h="1413453">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Sử dụng thức ăn, nước uống có chứa vi khuẩn tả.</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Sử</a:t>
                      </a:r>
                      <a:r>
                        <a:rPr lang="en-US" sz="3600" dirty="0">
                          <a:solidFill>
                            <a:srgbClr val="002060"/>
                          </a:solidFill>
                          <a:effectLst/>
                          <a:latin typeface="Cambria" panose="02040503050406030204" pitchFamily="18" charset="0"/>
                          <a:ea typeface="Cambria" panose="02040503050406030204" pitchFamily="18" charset="0"/>
                        </a:rPr>
                        <a:t> </a:t>
                      </a:r>
                      <a:r>
                        <a:rPr lang="vi-VN" sz="3600" dirty="0">
                          <a:solidFill>
                            <a:srgbClr val="002060"/>
                          </a:solidFill>
                          <a:effectLst/>
                          <a:latin typeface="Cambria" panose="02040503050406030204" pitchFamily="18" charset="0"/>
                          <a:ea typeface="Cambria" panose="02040503050406030204" pitchFamily="18" charset="0"/>
                        </a:rPr>
                        <a:t>dụng thức ăn ngay sau khi được nấu chín.</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1930920"/>
                  </a:ext>
                </a:extLst>
              </a:tr>
              <a:tr h="1978021">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Đổ chất thải của người bệnh ra ngoài môi trường.</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Đổ chất thải của người bệnh đúng nơi quy định, sử dụng chất sát khuẩn.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1464143"/>
                  </a:ext>
                </a:extLst>
              </a:tr>
              <a:tr h="1695737">
                <a:tc>
                  <a:txBody>
                    <a:bodyPr/>
                    <a:lstStyle/>
                    <a:p>
                      <a:pPr marL="0" marR="2413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Không đeo găng tay, khẩu trang khi chăm sóc người bệnh tả.</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Đeo găng tay, khẩu trang khi chăm sóc người bệnh tả.</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4115504"/>
                  </a:ext>
                </a:extLst>
              </a:tr>
              <a:tr h="1695737">
                <a:tc>
                  <a:txBody>
                    <a:bodyPr/>
                    <a:lstStyle/>
                    <a:p>
                      <a:pPr marL="0" marR="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Tay nhiễm vi khuẩn tả tiếp xúc trực tiếp với thức ăn.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2413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Rửa tay bằng xà phòng trước khi ăn và sau khi đi đại tiện.</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013432"/>
                  </a:ext>
                </a:extLst>
              </a:tr>
              <a:tr h="1131168">
                <a:tc>
                  <a:txBody>
                    <a:bodyPr/>
                    <a:lstStyle/>
                    <a:p>
                      <a:pPr marL="0" marR="0" algn="just">
                        <a:lnSpc>
                          <a:spcPct val="120000"/>
                        </a:lnSpc>
                        <a:spcBef>
                          <a:spcPts val="0"/>
                        </a:spcBef>
                        <a:spcAft>
                          <a:spcPts val="0"/>
                        </a:spcAft>
                      </a:pPr>
                      <a:r>
                        <a:rPr lang="vi-VN" sz="3600">
                          <a:solidFill>
                            <a:srgbClr val="002060"/>
                          </a:solidFill>
                          <a:effectLst/>
                          <a:latin typeface="Cambria" panose="02040503050406030204" pitchFamily="18" charset="0"/>
                          <a:ea typeface="Cambria" panose="02040503050406030204" pitchFamily="18" charset="0"/>
                        </a:rPr>
                        <a:t>Ruồi mang vi khuẩn tả tiếp xúc với thức ăn</a:t>
                      </a:r>
                      <a:endParaRPr lang="en-US" sz="360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vi-VN" sz="3600" dirty="0">
                          <a:solidFill>
                            <a:srgbClr val="002060"/>
                          </a:solidFill>
                          <a:effectLst/>
                          <a:latin typeface="Cambria" panose="02040503050406030204" pitchFamily="18" charset="0"/>
                          <a:ea typeface="Cambria" panose="02040503050406030204" pitchFamily="18" charset="0"/>
                        </a:rPr>
                        <a:t>Giữ vệ sinh môi trường. Diệt ruồi.</a:t>
                      </a:r>
                      <a:endParaRPr lang="en-US" sz="3600" dirty="0">
                        <a:solidFill>
                          <a:srgbClr val="002060"/>
                        </a:solidFill>
                        <a:effectLst/>
                        <a:latin typeface="Cambria" panose="02040503050406030204" pitchFamily="18" charset="0"/>
                        <a:ea typeface="Cambria" panose="02040503050406030204" pitchFamily="18" charset="0"/>
                      </a:endParaRPr>
                    </a:p>
                  </a:txBody>
                  <a:tcPr marL="28928" marR="15187" marT="137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1944516"/>
                  </a:ext>
                </a:extLst>
              </a:tr>
            </a:tbl>
          </a:graphicData>
        </a:graphic>
      </p:graphicFrame>
    </p:spTree>
    <p:extLst>
      <p:ext uri="{BB962C8B-B14F-4D97-AF65-F5344CB8AC3E}">
        <p14:creationId xmlns:p14="http://schemas.microsoft.com/office/powerpoint/2010/main" val="337906894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914400" y="102409"/>
              <a:ext cx="12332809" cy="128731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biện pháp phòng tránh dịch tả là gì</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50292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34819"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ăn uống.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cá nhân.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Giữ vệ sinh môi trường.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Diệt ruồi.</a:t>
              </a:r>
            </a:p>
          </p:txBody>
        </p:sp>
      </p:grpSp>
    </p:spTree>
    <p:extLst>
      <p:ext uri="{BB962C8B-B14F-4D97-AF65-F5344CB8AC3E}">
        <p14:creationId xmlns:p14="http://schemas.microsoft.com/office/powerpoint/2010/main" val="20408817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âu chuyện về bệnh tả">
            <a:hlinkClick r:id="" action="ppaction://media"/>
            <a:extLst>
              <a:ext uri="{FF2B5EF4-FFF2-40B4-BE49-F238E27FC236}">
                <a16:creationId xmlns:a16="http://schemas.microsoft.com/office/drawing/2014/main" id="{6F2B8B69-0956-F7A6-1CEE-DE07533B2E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3" y="0"/>
            <a:ext cx="18302288" cy="10287000"/>
          </a:xfrm>
          <a:prstGeom prst="rect">
            <a:avLst/>
          </a:prstGeom>
        </p:spPr>
      </p:pic>
    </p:spTree>
    <p:extLst>
      <p:ext uri="{BB962C8B-B14F-4D97-AF65-F5344CB8AC3E}">
        <p14:creationId xmlns:p14="http://schemas.microsoft.com/office/powerpoint/2010/main" val="4064443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4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BCBF1"/>
        </a:solidFill>
        <a:effectLst/>
      </p:bgPr>
    </p:bg>
    <p:spTree>
      <p:nvGrpSpPr>
        <p:cNvPr id="1" name=""/>
        <p:cNvGrpSpPr/>
        <p:nvPr/>
      </p:nvGrpSpPr>
      <p:grpSpPr>
        <a:xfrm>
          <a:off x="0" y="0"/>
          <a:ext cx="0" cy="0"/>
          <a:chOff x="0" y="0"/>
          <a:chExt cx="0" cy="0"/>
        </a:xfrm>
      </p:grpSpPr>
      <p:sp>
        <p:nvSpPr>
          <p:cNvPr id="2" name="Freeform 2"/>
          <p:cNvSpPr/>
          <p:nvPr/>
        </p:nvSpPr>
        <p:spPr>
          <a:xfrm>
            <a:off x="10457069" y="9164094"/>
            <a:ext cx="7563583" cy="3245465"/>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796256" y="3361864"/>
            <a:ext cx="8769637" cy="6601145"/>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5400000">
            <a:off x="15245066" y="-1291376"/>
            <a:ext cx="4447700" cy="4472093"/>
          </a:xfrm>
          <a:custGeom>
            <a:avLst/>
            <a:gdLst/>
            <a:ahLst/>
            <a:cxnLst/>
            <a:rect l="l" t="t" r="r" b="b"/>
            <a:pathLst>
              <a:path w="4447700" h="4472093">
                <a:moveTo>
                  <a:pt x="0" y="0"/>
                </a:moveTo>
                <a:lnTo>
                  <a:pt x="4447700" y="0"/>
                </a:lnTo>
                <a:lnTo>
                  <a:pt x="4447700" y="4472093"/>
                </a:lnTo>
                <a:lnTo>
                  <a:pt x="0" y="4472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263853" y="-709123"/>
            <a:ext cx="4049291" cy="2127719"/>
          </a:xfrm>
          <a:custGeom>
            <a:avLst/>
            <a:gdLst/>
            <a:ahLst/>
            <a:cxnLst/>
            <a:rect l="l" t="t" r="r" b="b"/>
            <a:pathLst>
              <a:path w="4049291" h="2127719">
                <a:moveTo>
                  <a:pt x="0" y="0"/>
                </a:moveTo>
                <a:lnTo>
                  <a:pt x="4049291" y="0"/>
                </a:lnTo>
                <a:lnTo>
                  <a:pt x="4049291" y="2127719"/>
                </a:lnTo>
                <a:lnTo>
                  <a:pt x="0" y="2127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831078" y="8611518"/>
            <a:ext cx="3603249" cy="1880241"/>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rot="-10800000">
            <a:off x="457200" y="2041681"/>
            <a:ext cx="12344399" cy="5128137"/>
            <a:chOff x="0" y="0"/>
            <a:chExt cx="3572462" cy="1638691"/>
          </a:xfrm>
        </p:grpSpPr>
        <p:sp>
          <p:nvSpPr>
            <p:cNvPr id="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838200" y="2552700"/>
            <a:ext cx="11506200" cy="4062651"/>
          </a:xfrm>
          <a:prstGeom prst="rect">
            <a:avLst/>
          </a:prstGeom>
        </p:spPr>
        <p:txBody>
          <a:bodyPr wrap="square" lIns="0" tIns="0" rIns="0" bIns="0" rtlCol="0" anchor="t">
            <a:spAutoFit/>
          </a:bodyPr>
          <a:lstStyle/>
          <a:p>
            <a:pPr lvl="0" algn="just"/>
            <a:r>
              <a:rPr lang="en-US" sz="6600" dirty="0">
                <a:solidFill>
                  <a:srgbClr val="FF0000"/>
                </a:solidFill>
                <a:latin typeface="Cambria" panose="02040503050406030204" pitchFamily="18" charset="0"/>
                <a:ea typeface="Cambria" panose="02040503050406030204" pitchFamily="18" charset="0"/>
              </a:rPr>
              <a:t>   </a:t>
            </a:r>
            <a:r>
              <a:rPr lang="vi-VN" sz="6600" dirty="0">
                <a:solidFill>
                  <a:srgbClr val="FF0000"/>
                </a:solidFill>
                <a:latin typeface="Cambria" panose="02040503050406030204" pitchFamily="18" charset="0"/>
                <a:ea typeface="Cambria" panose="02040503050406030204" pitchFamily="18" charset="0"/>
              </a:rPr>
              <a:t>Việc chăm sóc sức khoẻ cần được thực hiện đầy đủ và thường xuyên thì chúng ta mới có  chất lượng cuộc sống cao. </a:t>
            </a:r>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0D1D04B-B6E4-03E0-93B5-8634D8553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53200" y="190500"/>
            <a:ext cx="6355576" cy="18319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3C42F1F5-8D44-FA3B-6947-8826356A9A7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200" y="7658100"/>
            <a:ext cx="1981200" cy="1981200"/>
          </a:xfrm>
          <a:prstGeom prst="rect">
            <a:avLst/>
          </a:prstGeom>
        </p:spPr>
      </p:pic>
    </p:spTree>
    <p:extLst>
      <p:ext uri="{BB962C8B-B14F-4D97-AF65-F5344CB8AC3E}">
        <p14:creationId xmlns:p14="http://schemas.microsoft.com/office/powerpoint/2010/main" val="382483060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B5AA9482-AEF0-E415-F967-C170A4404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800" y="2781300"/>
            <a:ext cx="8707966" cy="7010651"/>
          </a:xfrm>
          <a:prstGeom prst="rect">
            <a:avLst/>
          </a:prstGeom>
        </p:spPr>
      </p:pic>
    </p:spTree>
    <p:extLst>
      <p:ext uri="{BB962C8B-B14F-4D97-AF65-F5344CB8AC3E}">
        <p14:creationId xmlns:p14="http://schemas.microsoft.com/office/powerpoint/2010/main" val="139506958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4">
            <a:extLst>
              <a:ext uri="{FF2B5EF4-FFF2-40B4-BE49-F238E27FC236}">
                <a16:creationId xmlns:a16="http://schemas.microsoft.com/office/drawing/2014/main" id="{5DBC636C-03C9-FEE4-7212-5F73A1793BD8}"/>
              </a:ext>
            </a:extLst>
          </p:cNvPr>
          <p:cNvGrpSpPr/>
          <p:nvPr/>
        </p:nvGrpSpPr>
        <p:grpSpPr>
          <a:xfrm>
            <a:off x="5638800" y="2400300"/>
            <a:ext cx="11598163" cy="6858000"/>
            <a:chOff x="-575" y="0"/>
            <a:chExt cx="13838558" cy="2227310"/>
          </a:xfrm>
        </p:grpSpPr>
        <p:grpSp>
          <p:nvGrpSpPr>
            <p:cNvPr id="5" name="Group 5">
              <a:extLst>
                <a:ext uri="{FF2B5EF4-FFF2-40B4-BE49-F238E27FC236}">
                  <a16:creationId xmlns:a16="http://schemas.microsoft.com/office/drawing/2014/main" id="{C0A89124-2F80-7E06-F938-47630142FCE4}"/>
                </a:ext>
              </a:extLst>
            </p:cNvPr>
            <p:cNvGrpSpPr/>
            <p:nvPr/>
          </p:nvGrpSpPr>
          <p:grpSpPr>
            <a:xfrm>
              <a:off x="-575" y="0"/>
              <a:ext cx="13838558" cy="2227310"/>
              <a:chOff x="-127" y="0"/>
              <a:chExt cx="3056685" cy="491972"/>
            </a:xfrm>
          </p:grpSpPr>
          <p:sp>
            <p:nvSpPr>
              <p:cNvPr id="7" name="Freeform 6">
                <a:extLst>
                  <a:ext uri="{FF2B5EF4-FFF2-40B4-BE49-F238E27FC236}">
                    <a16:creationId xmlns:a16="http://schemas.microsoft.com/office/drawing/2014/main" id="{3B35DF3D-E50E-454A-EFC3-0666562B8E80}"/>
                  </a:ext>
                </a:extLst>
              </p:cNvPr>
              <p:cNvSpPr/>
              <p:nvPr/>
            </p:nvSpPr>
            <p:spPr>
              <a:xfrm>
                <a:off x="-127" y="0"/>
                <a:ext cx="3056685" cy="491972"/>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7">
              <a:extLst>
                <a:ext uri="{FF2B5EF4-FFF2-40B4-BE49-F238E27FC236}">
                  <a16:creationId xmlns:a16="http://schemas.microsoft.com/office/drawing/2014/main" id="{93B36F3D-8BA9-8E54-1CEB-DCACE67D7B74}"/>
                </a:ext>
              </a:extLst>
            </p:cNvPr>
            <p:cNvSpPr txBox="1"/>
            <p:nvPr/>
          </p:nvSpPr>
          <p:spPr>
            <a:xfrm>
              <a:off x="914399" y="102409"/>
              <a:ext cx="12332809" cy="191336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việc làm nào trong sinh hoạt hằng ngày của em và người thân có thể dẫn tới lây nhiễm vi khuẩn tả? Em và người 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t>
              </a: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ân cần thay đổi thói quen gì để phòng tránh bệnh tả?</a:t>
              </a:r>
              <a:endParaRPr kumimoji="0" lang="vi-VN"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4" name="Freeform 16">
            <a:extLst>
              <a:ext uri="{FF2B5EF4-FFF2-40B4-BE49-F238E27FC236}">
                <a16:creationId xmlns:a16="http://schemas.microsoft.com/office/drawing/2014/main" id="{48A6F2FC-A264-3D83-D8C1-0A7ADDD1FEEF}"/>
              </a:ext>
            </a:extLst>
          </p:cNvPr>
          <p:cNvSpPr/>
          <p:nvPr/>
        </p:nvSpPr>
        <p:spPr>
          <a:xfrm>
            <a:off x="685800" y="3543300"/>
            <a:ext cx="4477793" cy="6111132"/>
          </a:xfrm>
          <a:custGeom>
            <a:avLst/>
            <a:gdLst/>
            <a:ahLst/>
            <a:cxnLst/>
            <a:rect l="l" t="t" r="r" b="b"/>
            <a:pathLst>
              <a:path w="4477793" h="6111132">
                <a:moveTo>
                  <a:pt x="0" y="0"/>
                </a:moveTo>
                <a:lnTo>
                  <a:pt x="4477794" y="0"/>
                </a:lnTo>
                <a:lnTo>
                  <a:pt x="4477794" y="6111132"/>
                </a:lnTo>
                <a:lnTo>
                  <a:pt x="0" y="61111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51897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457200" y="419100"/>
            <a:ext cx="12115800" cy="84582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89814" y="0"/>
              <a:ext cx="925780"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Đi vệ sinh xong quên rửa tay.</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Ăn uống quà vặt ở cổng trường.</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Lười dọn dẹp nhà cửa, bếp ăn.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bảo quản đồ ăn cẩn thận,...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Không ăn thức ăn ôi thiu, không rõ nguồn gốc.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Dọn dẹp nhà cửa, nhà vệ sinh hằng ngày,...</a:t>
              </a:r>
            </a:p>
          </p:txBody>
        </p:sp>
      </p:grpSp>
    </p:spTree>
    <p:extLst>
      <p:ext uri="{BB962C8B-B14F-4D97-AF65-F5344CB8AC3E}">
        <p14:creationId xmlns:p14="http://schemas.microsoft.com/office/powerpoint/2010/main" val="18479678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2590800"/>
            <a:chOff x="0" y="0"/>
            <a:chExt cx="13837408" cy="1577677"/>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538438" y="102409"/>
              <a:ext cx="13191734" cy="1029844"/>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bệnh tả, còn có những bệnh nào do vi khuẩn gây ra qua đường ăn uống?</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41148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1026859"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chảy</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viêm</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gan</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bệnh</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kiết</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lị</a:t>
              </a:r>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vi-VN"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706563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5" name="Group 4">
            <a:extLst>
              <a:ext uri="{FF2B5EF4-FFF2-40B4-BE49-F238E27FC236}">
                <a16:creationId xmlns:a16="http://schemas.microsoft.com/office/drawing/2014/main" id="{54B7A6D7-1CD9-28A1-6E80-7B5C0C991C61}"/>
              </a:ext>
            </a:extLst>
          </p:cNvPr>
          <p:cNvGrpSpPr/>
          <p:nvPr/>
        </p:nvGrpSpPr>
        <p:grpSpPr>
          <a:xfrm>
            <a:off x="1600200" y="342900"/>
            <a:ext cx="11749656" cy="3276600"/>
            <a:chOff x="0" y="0"/>
            <a:chExt cx="13837408" cy="1672026"/>
          </a:xfrm>
        </p:grpSpPr>
        <p:grpSp>
          <p:nvGrpSpPr>
            <p:cNvPr id="26" name="Group 5">
              <a:extLst>
                <a:ext uri="{FF2B5EF4-FFF2-40B4-BE49-F238E27FC236}">
                  <a16:creationId xmlns:a16="http://schemas.microsoft.com/office/drawing/2014/main" id="{34D1674C-7704-2AB2-D446-CF94DE31C3D0}"/>
                </a:ext>
              </a:extLst>
            </p:cNvPr>
            <p:cNvGrpSpPr/>
            <p:nvPr/>
          </p:nvGrpSpPr>
          <p:grpSpPr>
            <a:xfrm>
              <a:off x="0" y="0"/>
              <a:ext cx="13837408" cy="1577677"/>
              <a:chOff x="0" y="0"/>
              <a:chExt cx="3056431" cy="348480"/>
            </a:xfrm>
          </p:grpSpPr>
          <p:sp>
            <p:nvSpPr>
              <p:cNvPr id="28" name="Freeform 6">
                <a:extLst>
                  <a:ext uri="{FF2B5EF4-FFF2-40B4-BE49-F238E27FC236}">
                    <a16:creationId xmlns:a16="http://schemas.microsoft.com/office/drawing/2014/main" id="{185C467F-8411-251E-356F-5D8A980BB05A}"/>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7">
              <a:extLst>
                <a:ext uri="{FF2B5EF4-FFF2-40B4-BE49-F238E27FC236}">
                  <a16:creationId xmlns:a16="http://schemas.microsoft.com/office/drawing/2014/main" id="{59ED1DA1-3DB5-7AA7-5261-9AB196B76385}"/>
                </a:ext>
              </a:extLst>
            </p:cNvPr>
            <p:cNvSpPr txBox="1"/>
            <p:nvPr/>
          </p:nvSpPr>
          <p:spPr>
            <a:xfrm>
              <a:off x="538438" y="102409"/>
              <a:ext cx="13191734" cy="1569617"/>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khuyên mọi người xung quanh như thế nào để phòng tránh các bệnh do vi khuẩn gây ra?</a:t>
              </a:r>
            </a:p>
          </p:txBody>
        </p:sp>
      </p:grpSp>
      <p:sp>
        <p:nvSpPr>
          <p:cNvPr id="29" name="Freeform 16">
            <a:extLst>
              <a:ext uri="{FF2B5EF4-FFF2-40B4-BE49-F238E27FC236}">
                <a16:creationId xmlns:a16="http://schemas.microsoft.com/office/drawing/2014/main" id="{0D5AD311-422B-7B5D-D28C-0142A711FA8F}"/>
              </a:ext>
            </a:extLst>
          </p:cNvPr>
          <p:cNvSpPr/>
          <p:nvPr/>
        </p:nvSpPr>
        <p:spPr>
          <a:xfrm>
            <a:off x="12839955" y="1820901"/>
            <a:ext cx="3852897"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0" name="Group 2">
            <a:extLst>
              <a:ext uri="{FF2B5EF4-FFF2-40B4-BE49-F238E27FC236}">
                <a16:creationId xmlns:a16="http://schemas.microsoft.com/office/drawing/2014/main" id="{2708FA95-A566-D1BE-9FA5-156561B972CD}"/>
              </a:ext>
            </a:extLst>
          </p:cNvPr>
          <p:cNvGrpSpPr/>
          <p:nvPr/>
        </p:nvGrpSpPr>
        <p:grpSpPr>
          <a:xfrm>
            <a:off x="1066800" y="3848100"/>
            <a:ext cx="10515600" cy="5943600"/>
            <a:chOff x="0" y="0"/>
            <a:chExt cx="1098500" cy="406400"/>
          </a:xfrm>
        </p:grpSpPr>
        <p:sp>
          <p:nvSpPr>
            <p:cNvPr id="31" name="Freeform 3">
              <a:extLst>
                <a:ext uri="{FF2B5EF4-FFF2-40B4-BE49-F238E27FC236}">
                  <a16:creationId xmlns:a16="http://schemas.microsoft.com/office/drawing/2014/main" id="{A88B24DB-72ED-7651-825C-6525B7C0936F}"/>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4">
              <a:extLst>
                <a:ext uri="{FF2B5EF4-FFF2-40B4-BE49-F238E27FC236}">
                  <a16:creationId xmlns:a16="http://schemas.microsoft.com/office/drawing/2014/main" id="{230D8337-13F7-9333-E21E-AEAC6E5C8BF8}"/>
                </a:ext>
              </a:extLst>
            </p:cNvPr>
            <p:cNvSpPr txBox="1"/>
            <p:nvPr/>
          </p:nvSpPr>
          <p:spPr>
            <a:xfrm>
              <a:off x="55721" y="0"/>
              <a:ext cx="979098"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lang="vi-VN" sz="4800" b="0" i="0" dirty="0">
                  <a:solidFill>
                    <a:srgbClr val="FF0000"/>
                  </a:solidFill>
                  <a:effectLst/>
                  <a:latin typeface="Cambria" panose="02040503050406030204" pitchFamily="18" charset="0"/>
                  <a:ea typeface="Cambria" panose="02040503050406030204" pitchFamily="18" charset="0"/>
                </a:rPr>
                <a:t>Em và người t</a:t>
              </a:r>
              <a:r>
                <a:rPr lang="en-US" sz="4800" b="0" i="0" dirty="0">
                  <a:solidFill>
                    <a:srgbClr val="FF0000"/>
                  </a:solidFill>
                  <a:effectLst/>
                  <a:latin typeface="Cambria" panose="02040503050406030204" pitchFamily="18" charset="0"/>
                  <a:ea typeface="Cambria" panose="02040503050406030204" pitchFamily="18" charset="0"/>
                </a:rPr>
                <a:t>h</a:t>
              </a:r>
              <a:r>
                <a:rPr lang="vi-VN" sz="4800" b="0" i="0" dirty="0">
                  <a:solidFill>
                    <a:srgbClr val="FF0000"/>
                  </a:solidFill>
                  <a:effectLst/>
                  <a:latin typeface="Cambria" panose="02040503050406030204" pitchFamily="18" charset="0"/>
                  <a:ea typeface="Cambria" panose="02040503050406030204" pitchFamily="18" charset="0"/>
                </a:rPr>
                <a:t>ân cần thay đổi thói quen để phòng tránh bệnh tả là thường xuyên rửa tay trước khi ăn, sau khi đi vệ sinh, thực hiện ăn chín, uống sôi, sử dụng lồng bàn che đậy mâm cơm,….</a:t>
              </a:r>
              <a:endPar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307150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806CB457-B586-22AD-7AFF-0411AD4A7E45}"/>
              </a:ext>
            </a:extLst>
          </p:cNvPr>
          <p:cNvPicPr>
            <a:picLocks noChangeAspect="1"/>
          </p:cNvPicPr>
          <p:nvPr/>
        </p:nvPicPr>
        <p:blipFill>
          <a:blip r:embed="rId3"/>
          <a:stretch>
            <a:fillRect/>
          </a:stretch>
        </p:blipFill>
        <p:spPr>
          <a:xfrm>
            <a:off x="1600200" y="2247900"/>
            <a:ext cx="15186928" cy="563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8802419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2052912" y="2951608"/>
            <a:ext cx="14182176" cy="4383784"/>
            <a:chOff x="0" y="0"/>
            <a:chExt cx="3735223" cy="1154577"/>
          </a:xfrm>
        </p:grpSpPr>
        <p:sp>
          <p:nvSpPr>
            <p:cNvPr id="4" name="Freeform 4"/>
            <p:cNvSpPr/>
            <p:nvPr/>
          </p:nvSpPr>
          <p:spPr>
            <a:xfrm>
              <a:off x="0" y="0"/>
              <a:ext cx="3735223" cy="1154577"/>
            </a:xfrm>
            <a:custGeom>
              <a:avLst/>
              <a:gdLst/>
              <a:ahLst/>
              <a:cxnLst/>
              <a:rect l="l" t="t" r="r" b="b"/>
              <a:pathLst>
                <a:path w="3735223" h="1154577">
                  <a:moveTo>
                    <a:pt x="27840" y="0"/>
                  </a:moveTo>
                  <a:lnTo>
                    <a:pt x="3707383" y="0"/>
                  </a:lnTo>
                  <a:cubicBezTo>
                    <a:pt x="3714767" y="0"/>
                    <a:pt x="3721848" y="2933"/>
                    <a:pt x="3727069" y="8154"/>
                  </a:cubicBezTo>
                  <a:cubicBezTo>
                    <a:pt x="3732290" y="13375"/>
                    <a:pt x="3735223" y="20457"/>
                    <a:pt x="3735223" y="27840"/>
                  </a:cubicBezTo>
                  <a:lnTo>
                    <a:pt x="3735223" y="1126736"/>
                  </a:lnTo>
                  <a:cubicBezTo>
                    <a:pt x="3735223" y="1134120"/>
                    <a:pt x="3732290" y="1141201"/>
                    <a:pt x="3727069" y="1146422"/>
                  </a:cubicBezTo>
                  <a:cubicBezTo>
                    <a:pt x="3721848" y="1151644"/>
                    <a:pt x="3714767" y="1154577"/>
                    <a:pt x="3707383" y="1154577"/>
                  </a:cubicBezTo>
                  <a:lnTo>
                    <a:pt x="27840" y="1154577"/>
                  </a:lnTo>
                  <a:cubicBezTo>
                    <a:pt x="20457" y="1154577"/>
                    <a:pt x="13375" y="1151644"/>
                    <a:pt x="8154" y="1146422"/>
                  </a:cubicBezTo>
                  <a:cubicBezTo>
                    <a:pt x="2933" y="1141201"/>
                    <a:pt x="0" y="1134120"/>
                    <a:pt x="0" y="1126736"/>
                  </a:cubicBezTo>
                  <a:lnTo>
                    <a:pt x="0" y="27840"/>
                  </a:lnTo>
                  <a:cubicBezTo>
                    <a:pt x="0" y="20457"/>
                    <a:pt x="2933" y="13375"/>
                    <a:pt x="8154" y="8154"/>
                  </a:cubicBezTo>
                  <a:cubicBezTo>
                    <a:pt x="13375" y="2933"/>
                    <a:pt x="20457" y="0"/>
                    <a:pt x="27840"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3735223"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19838" y="3086100"/>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2508841">
            <a:off x="-1460191" y="199417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rot="-1053958">
            <a:off x="15244093" y="-237972"/>
            <a:ext cx="3221499" cy="3092639"/>
          </a:xfrm>
          <a:custGeom>
            <a:avLst/>
            <a:gdLst/>
            <a:ahLst/>
            <a:cxnLst/>
            <a:rect l="l" t="t" r="r" b="b"/>
            <a:pathLst>
              <a:path w="3221499" h="3092639">
                <a:moveTo>
                  <a:pt x="0" y="0"/>
                </a:moveTo>
                <a:lnTo>
                  <a:pt x="3221500" y="0"/>
                </a:lnTo>
                <a:lnTo>
                  <a:pt x="3221500" y="3092640"/>
                </a:lnTo>
                <a:lnTo>
                  <a:pt x="0" y="309264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1339956" flipH="1">
            <a:off x="-369756" y="6168263"/>
            <a:ext cx="2796913" cy="4585103"/>
          </a:xfrm>
          <a:custGeom>
            <a:avLst/>
            <a:gdLst/>
            <a:ahLst/>
            <a:cxnLst/>
            <a:rect l="l" t="t" r="r" b="b"/>
            <a:pathLst>
              <a:path w="2796913" h="4585103">
                <a:moveTo>
                  <a:pt x="2796912" y="0"/>
                </a:moveTo>
                <a:lnTo>
                  <a:pt x="0" y="0"/>
                </a:lnTo>
                <a:lnTo>
                  <a:pt x="0" y="4585103"/>
                </a:lnTo>
                <a:lnTo>
                  <a:pt x="2796912" y="4585103"/>
                </a:lnTo>
                <a:lnTo>
                  <a:pt x="2796912"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rot="-10540091">
            <a:off x="5867093" y="-1015747"/>
            <a:ext cx="4242787" cy="4374007"/>
          </a:xfrm>
          <a:custGeom>
            <a:avLst/>
            <a:gdLst/>
            <a:ahLst/>
            <a:cxnLst/>
            <a:rect l="l" t="t" r="r" b="b"/>
            <a:pathLst>
              <a:path w="4242787" h="4374007">
                <a:moveTo>
                  <a:pt x="0" y="0"/>
                </a:moveTo>
                <a:lnTo>
                  <a:pt x="4242787" y="0"/>
                </a:lnTo>
                <a:lnTo>
                  <a:pt x="4242787" y="4374006"/>
                </a:lnTo>
                <a:lnTo>
                  <a:pt x="0" y="437400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3" name="Freeform 13"/>
          <p:cNvSpPr/>
          <p:nvPr/>
        </p:nvSpPr>
        <p:spPr>
          <a:xfrm>
            <a:off x="2001045" y="-334038"/>
            <a:ext cx="3421124" cy="3010589"/>
          </a:xfrm>
          <a:custGeom>
            <a:avLst/>
            <a:gdLst/>
            <a:ahLst/>
            <a:cxnLst/>
            <a:rect l="l" t="t" r="r" b="b"/>
            <a:pathLst>
              <a:path w="3421124" h="3010589">
                <a:moveTo>
                  <a:pt x="0" y="0"/>
                </a:moveTo>
                <a:lnTo>
                  <a:pt x="3421123" y="0"/>
                </a:lnTo>
                <a:lnTo>
                  <a:pt x="3421123" y="3010589"/>
                </a:lnTo>
                <a:lnTo>
                  <a:pt x="0" y="30105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4" name="Freeform 14"/>
          <p:cNvSpPr/>
          <p:nvPr/>
        </p:nvSpPr>
        <p:spPr>
          <a:xfrm>
            <a:off x="10554805"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5" name="Freeform 15"/>
          <p:cNvSpPr/>
          <p:nvPr/>
        </p:nvSpPr>
        <p:spPr>
          <a:xfrm>
            <a:off x="2207269" y="6997999"/>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pic>
        <p:nvPicPr>
          <p:cNvPr id="17" name="Picture 16">
            <a:extLst>
              <a:ext uri="{FF2B5EF4-FFF2-40B4-BE49-F238E27FC236}">
                <a16:creationId xmlns:a16="http://schemas.microsoft.com/office/drawing/2014/main" id="{65ABA0FA-C771-8141-18C9-49F62521915F}"/>
              </a:ext>
            </a:extLst>
          </p:cNvPr>
          <p:cNvPicPr>
            <a:picLocks noChangeAspect="1"/>
          </p:cNvPicPr>
          <p:nvPr/>
        </p:nvPicPr>
        <p:blipFill>
          <a:blip r:embed="rId23"/>
          <a:stretch>
            <a:fillRect/>
          </a:stretch>
        </p:blipFill>
        <p:spPr>
          <a:xfrm>
            <a:off x="3200400" y="3009900"/>
            <a:ext cx="12436918" cy="4651651"/>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3104546">
            <a:off x="934832" y="960495"/>
            <a:ext cx="1670206" cy="1687077"/>
          </a:xfrm>
          <a:custGeom>
            <a:avLst/>
            <a:gdLst/>
            <a:ahLst/>
            <a:cxnLst/>
            <a:rect l="l" t="t" r="r" b="b"/>
            <a:pathLst>
              <a:path w="1670206" h="1687077">
                <a:moveTo>
                  <a:pt x="0" y="0"/>
                </a:moveTo>
                <a:lnTo>
                  <a:pt x="1670207" y="0"/>
                </a:lnTo>
                <a:lnTo>
                  <a:pt x="1670207" y="1687077"/>
                </a:lnTo>
                <a:lnTo>
                  <a:pt x="0" y="16870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875179">
            <a:off x="6924746" y="1110209"/>
            <a:ext cx="1917098" cy="1859586"/>
          </a:xfrm>
          <a:custGeom>
            <a:avLst/>
            <a:gdLst/>
            <a:ahLst/>
            <a:cxnLst/>
            <a:rect l="l" t="t" r="r" b="b"/>
            <a:pathLst>
              <a:path w="1917098" h="1859586">
                <a:moveTo>
                  <a:pt x="0" y="0"/>
                </a:moveTo>
                <a:lnTo>
                  <a:pt x="1917099" y="0"/>
                </a:lnTo>
                <a:lnTo>
                  <a:pt x="1917099" y="1859586"/>
                </a:lnTo>
                <a:lnTo>
                  <a:pt x="0" y="185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rot="1808177">
            <a:off x="4014393" y="625964"/>
            <a:ext cx="1745453" cy="1535998"/>
          </a:xfrm>
          <a:custGeom>
            <a:avLst/>
            <a:gdLst/>
            <a:ahLst/>
            <a:cxnLst/>
            <a:rect l="l" t="t" r="r" b="b"/>
            <a:pathLst>
              <a:path w="1745453" h="1535998">
                <a:moveTo>
                  <a:pt x="0" y="0"/>
                </a:moveTo>
                <a:lnTo>
                  <a:pt x="1745453" y="0"/>
                </a:lnTo>
                <a:lnTo>
                  <a:pt x="1745453" y="1535999"/>
                </a:lnTo>
                <a:lnTo>
                  <a:pt x="0" y="153599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9753600" y="3619500"/>
            <a:ext cx="7239000" cy="4924425"/>
          </a:xfrm>
          <a:prstGeom prst="rect">
            <a:avLst/>
          </a:prstGeom>
        </p:spPr>
        <p:txBody>
          <a:bodyPr wrap="square" lIns="0" tIns="0" rIns="0" bIns="0" rtlCol="0" anchor="t">
            <a:spAutoFit/>
          </a:bodyPr>
          <a:lstStyle/>
          <a:p>
            <a:pPr algn="ctr"/>
            <a:r>
              <a:rPr lang="vi-VN" sz="8000" b="1" spc="182" dirty="0">
                <a:solidFill>
                  <a:srgbClr val="000000"/>
                </a:solidFill>
                <a:latin typeface="Cambria" panose="02040503050406030204" pitchFamily="18" charset="0"/>
                <a:ea typeface="Cambria" panose="02040503050406030204" pitchFamily="18" charset="0"/>
                <a:cs typeface="Playwrite US Modern"/>
                <a:sym typeface="Playwrite US Modern"/>
              </a:rPr>
              <a:t>Qua đoạn phim em nhận ra những thông tin nào?</a:t>
            </a:r>
            <a:endParaRPr lang="en-US" sz="8000" b="1" spc="182"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sp>
        <p:nvSpPr>
          <p:cNvPr id="6" name="Freeform 16">
            <a:extLst>
              <a:ext uri="{FF2B5EF4-FFF2-40B4-BE49-F238E27FC236}">
                <a16:creationId xmlns:a16="http://schemas.microsoft.com/office/drawing/2014/main" id="{70D34788-0791-DAD9-EDF3-C03D93EDC36D}"/>
              </a:ext>
            </a:extLst>
          </p:cNvPr>
          <p:cNvSpPr/>
          <p:nvPr/>
        </p:nvSpPr>
        <p:spPr>
          <a:xfrm flipH="1">
            <a:off x="4343400" y="1866900"/>
            <a:ext cx="3614703" cy="8088142"/>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endParaRPr lang="en-US"/>
            </a:p>
          </p:txBody>
        </p:sp>
        <p:sp>
          <p:nvSpPr>
            <p:cNvPr id="8" name="TextBox 8"/>
            <p:cNvSpPr txBox="1"/>
            <p:nvPr/>
          </p:nvSpPr>
          <p:spPr>
            <a:xfrm>
              <a:off x="0" y="-38100"/>
              <a:ext cx="1688991" cy="850900"/>
            </a:xfrm>
            <a:prstGeom prst="rect">
              <a:avLst/>
            </a:prstGeom>
          </p:spPr>
          <p:txBody>
            <a:bodyPr lIns="50800" tIns="50800" rIns="50800" bIns="50800" rtlCol="0" anchor="ctr"/>
            <a:lstStyle/>
            <a:p>
              <a:pPr algn="ctr">
                <a:lnSpc>
                  <a:spcPts val="2659"/>
                </a:lnSpc>
              </a:pPr>
              <a:endParaRPr/>
            </a:p>
          </p:txBody>
        </p:sp>
      </p:grpSp>
      <p:sp>
        <p:nvSpPr>
          <p:cNvPr id="3" name="TextBox 2">
            <a:extLst>
              <a:ext uri="{FF2B5EF4-FFF2-40B4-BE49-F238E27FC236}">
                <a16:creationId xmlns:a16="http://schemas.microsoft.com/office/drawing/2014/main" id="{580358D6-5332-1EB1-405A-C689853A938D}"/>
              </a:ext>
            </a:extLst>
          </p:cNvPr>
          <p:cNvSpPr txBox="1"/>
          <p:nvPr/>
        </p:nvSpPr>
        <p:spPr>
          <a:xfrm>
            <a:off x="2286000" y="1943100"/>
            <a:ext cx="13106400" cy="6247864"/>
          </a:xfrm>
          <a:prstGeom prst="rect">
            <a:avLst/>
          </a:prstGeom>
          <a:noFill/>
        </p:spPr>
        <p:txBody>
          <a:bodyPr wrap="square" rtlCol="0">
            <a:spAutoFit/>
          </a:bodyPr>
          <a:lstStyle/>
          <a:p>
            <a:pPr algn="just"/>
            <a:r>
              <a:rPr lang="vi-VN" sz="8000" dirty="0">
                <a:solidFill>
                  <a:schemeClr val="bg1"/>
                </a:solidFill>
                <a:latin typeface="Cambria" panose="02040503050406030204" pitchFamily="18" charset="0"/>
                <a:ea typeface="Cambria" panose="02040503050406030204" pitchFamily="18" charset="0"/>
              </a:rPr>
              <a:t>Đây là căn bệnh nguy hiểm có thể bùng phát thành dịch trên diện rộng, có thể gây chết người nếu không được điều trị kịp thời.</a:t>
            </a:r>
            <a:endParaRPr lang="en-US" sz="8000" dirty="0">
              <a:solidFill>
                <a:schemeClr val="bg1"/>
              </a:solidFill>
              <a:latin typeface="Cambria" panose="02040503050406030204" pitchFamily="18" charset="0"/>
              <a:ea typeface="Cambria" panose="02040503050406030204" pitchFamily="18" charset="0"/>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grpSp>
        <p:nvGrpSpPr>
          <p:cNvPr id="3" name="Group 3"/>
          <p:cNvGrpSpPr/>
          <p:nvPr/>
        </p:nvGrpSpPr>
        <p:grpSpPr>
          <a:xfrm>
            <a:off x="1028700" y="2951608"/>
            <a:ext cx="16230600" cy="4383784"/>
            <a:chOff x="0" y="0"/>
            <a:chExt cx="4274726" cy="1154577"/>
          </a:xfrm>
        </p:grpSpPr>
        <p:sp>
          <p:nvSpPr>
            <p:cNvPr id="4" name="Freeform 4"/>
            <p:cNvSpPr/>
            <p:nvPr/>
          </p:nvSpPr>
          <p:spPr>
            <a:xfrm>
              <a:off x="0" y="0"/>
              <a:ext cx="4274726" cy="1154577"/>
            </a:xfrm>
            <a:custGeom>
              <a:avLst/>
              <a:gdLst/>
              <a:ahLst/>
              <a:cxnLst/>
              <a:rect l="l" t="t" r="r" b="b"/>
              <a:pathLst>
                <a:path w="4274726" h="1154577">
                  <a:moveTo>
                    <a:pt x="24327" y="0"/>
                  </a:moveTo>
                  <a:lnTo>
                    <a:pt x="4250399" y="0"/>
                  </a:lnTo>
                  <a:cubicBezTo>
                    <a:pt x="4263834" y="0"/>
                    <a:pt x="4274726" y="10891"/>
                    <a:pt x="4274726" y="24327"/>
                  </a:cubicBezTo>
                  <a:lnTo>
                    <a:pt x="4274726" y="1130250"/>
                  </a:lnTo>
                  <a:cubicBezTo>
                    <a:pt x="4274726" y="1136702"/>
                    <a:pt x="4272163" y="1142889"/>
                    <a:pt x="4267601" y="1147452"/>
                  </a:cubicBezTo>
                  <a:cubicBezTo>
                    <a:pt x="4263039" y="1152014"/>
                    <a:pt x="4256851" y="1154577"/>
                    <a:pt x="4250399" y="1154577"/>
                  </a:cubicBezTo>
                  <a:lnTo>
                    <a:pt x="24327" y="1154577"/>
                  </a:lnTo>
                  <a:cubicBezTo>
                    <a:pt x="10891" y="1154577"/>
                    <a:pt x="0" y="1143685"/>
                    <a:pt x="0" y="1130250"/>
                  </a:cubicBezTo>
                  <a:lnTo>
                    <a:pt x="0" y="24327"/>
                  </a:lnTo>
                  <a:cubicBezTo>
                    <a:pt x="0" y="10891"/>
                    <a:pt x="10891" y="0"/>
                    <a:pt x="24327"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4274726" cy="1192677"/>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3798144">
            <a:off x="16198728" y="1676537"/>
            <a:ext cx="3374136" cy="4114800"/>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2508841">
            <a:off x="-1460191" y="416554"/>
            <a:ext cx="4545953" cy="4318655"/>
          </a:xfrm>
          <a:custGeom>
            <a:avLst/>
            <a:gdLst/>
            <a:ahLst/>
            <a:cxnLst/>
            <a:rect l="l" t="t" r="r" b="b"/>
            <a:pathLst>
              <a:path w="4545953" h="4318655">
                <a:moveTo>
                  <a:pt x="0" y="0"/>
                </a:moveTo>
                <a:lnTo>
                  <a:pt x="4545953" y="0"/>
                </a:lnTo>
                <a:lnTo>
                  <a:pt x="4545953" y="4318655"/>
                </a:lnTo>
                <a:lnTo>
                  <a:pt x="0" y="4318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1053958">
            <a:off x="14364089" y="-2274"/>
            <a:ext cx="2581436" cy="2478178"/>
          </a:xfrm>
          <a:custGeom>
            <a:avLst/>
            <a:gdLst/>
            <a:ahLst/>
            <a:cxnLst/>
            <a:rect l="l" t="t" r="r" b="b"/>
            <a:pathLst>
              <a:path w="2581436" h="2478178">
                <a:moveTo>
                  <a:pt x="0" y="0"/>
                </a:moveTo>
                <a:lnTo>
                  <a:pt x="2581435" y="0"/>
                </a:lnTo>
                <a:lnTo>
                  <a:pt x="2581435" y="2478179"/>
                </a:lnTo>
                <a:lnTo>
                  <a:pt x="0" y="24781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4001750" y="6997999"/>
            <a:ext cx="5335235" cy="4114800"/>
          </a:xfrm>
          <a:custGeom>
            <a:avLst/>
            <a:gdLst/>
            <a:ahLst/>
            <a:cxnLst/>
            <a:rect l="l" t="t" r="r" b="b"/>
            <a:pathLst>
              <a:path w="5335235" h="4114800">
                <a:moveTo>
                  <a:pt x="0" y="0"/>
                </a:moveTo>
                <a:lnTo>
                  <a:pt x="5335235" y="0"/>
                </a:lnTo>
                <a:lnTo>
                  <a:pt x="533523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rot="1339956" flipH="1">
            <a:off x="-585671" y="6361745"/>
            <a:ext cx="2796913" cy="4585103"/>
          </a:xfrm>
          <a:custGeom>
            <a:avLst/>
            <a:gdLst/>
            <a:ahLst/>
            <a:cxnLst/>
            <a:rect l="l" t="t" r="r" b="b"/>
            <a:pathLst>
              <a:path w="2796913" h="4585103">
                <a:moveTo>
                  <a:pt x="2796913" y="0"/>
                </a:moveTo>
                <a:lnTo>
                  <a:pt x="0" y="0"/>
                </a:lnTo>
                <a:lnTo>
                  <a:pt x="0" y="4585103"/>
                </a:lnTo>
                <a:lnTo>
                  <a:pt x="2796913" y="4585103"/>
                </a:lnTo>
                <a:lnTo>
                  <a:pt x="2796913"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rot="-10378117">
            <a:off x="6060255" y="-785462"/>
            <a:ext cx="4242787" cy="4374007"/>
          </a:xfrm>
          <a:custGeom>
            <a:avLst/>
            <a:gdLst/>
            <a:ahLst/>
            <a:cxnLst/>
            <a:rect l="l" t="t" r="r" b="b"/>
            <a:pathLst>
              <a:path w="4242787" h="4374007">
                <a:moveTo>
                  <a:pt x="0" y="0"/>
                </a:moveTo>
                <a:lnTo>
                  <a:pt x="4242787" y="0"/>
                </a:lnTo>
                <a:lnTo>
                  <a:pt x="4242787" y="4374007"/>
                </a:lnTo>
                <a:lnTo>
                  <a:pt x="0" y="4374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rot="1705624">
            <a:off x="8751454" y="6929462"/>
            <a:ext cx="5739834" cy="4477071"/>
          </a:xfrm>
          <a:custGeom>
            <a:avLst/>
            <a:gdLst/>
            <a:ahLst/>
            <a:cxnLst/>
            <a:rect l="l" t="t" r="r" b="b"/>
            <a:pathLst>
              <a:path w="5739834" h="4477071">
                <a:moveTo>
                  <a:pt x="0" y="0"/>
                </a:moveTo>
                <a:lnTo>
                  <a:pt x="5739834" y="0"/>
                </a:lnTo>
                <a:lnTo>
                  <a:pt x="5739834" y="4477071"/>
                </a:lnTo>
                <a:lnTo>
                  <a:pt x="0" y="44770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2741778" y="-202919"/>
            <a:ext cx="3421124" cy="3010589"/>
          </a:xfrm>
          <a:custGeom>
            <a:avLst/>
            <a:gdLst/>
            <a:ahLst/>
            <a:cxnLst/>
            <a:rect l="l" t="t" r="r" b="b"/>
            <a:pathLst>
              <a:path w="3421124" h="3010589">
                <a:moveTo>
                  <a:pt x="0" y="0"/>
                </a:moveTo>
                <a:lnTo>
                  <a:pt x="3421124" y="0"/>
                </a:lnTo>
                <a:lnTo>
                  <a:pt x="3421124" y="3010589"/>
                </a:lnTo>
                <a:lnTo>
                  <a:pt x="0" y="301058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9942506" y="-651997"/>
            <a:ext cx="4107808" cy="4191640"/>
          </a:xfrm>
          <a:custGeom>
            <a:avLst/>
            <a:gdLst/>
            <a:ahLst/>
            <a:cxnLst/>
            <a:rect l="l" t="t" r="r" b="b"/>
            <a:pathLst>
              <a:path w="4107808" h="4191640">
                <a:moveTo>
                  <a:pt x="0" y="0"/>
                </a:moveTo>
                <a:lnTo>
                  <a:pt x="4107807" y="0"/>
                </a:lnTo>
                <a:lnTo>
                  <a:pt x="4107807" y="4191640"/>
                </a:lnTo>
                <a:lnTo>
                  <a:pt x="0" y="419164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5" name="Freeform 15"/>
          <p:cNvSpPr/>
          <p:nvPr/>
        </p:nvSpPr>
        <p:spPr>
          <a:xfrm>
            <a:off x="2001045" y="7696486"/>
            <a:ext cx="7001390" cy="5181029"/>
          </a:xfrm>
          <a:custGeom>
            <a:avLst/>
            <a:gdLst/>
            <a:ahLst/>
            <a:cxnLst/>
            <a:rect l="l" t="t" r="r" b="b"/>
            <a:pathLst>
              <a:path w="7001390" h="5181029">
                <a:moveTo>
                  <a:pt x="0" y="0"/>
                </a:moveTo>
                <a:lnTo>
                  <a:pt x="7001390" y="0"/>
                </a:lnTo>
                <a:lnTo>
                  <a:pt x="7001390" y="5181028"/>
                </a:lnTo>
                <a:lnTo>
                  <a:pt x="0" y="518102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F37C8BE4-72FB-1F3D-EE90-B311D060AFCF}"/>
              </a:ext>
            </a:extLst>
          </p:cNvPr>
          <p:cNvPicPr>
            <a:picLocks noChangeAspect="1"/>
          </p:cNvPicPr>
          <p:nvPr/>
        </p:nvPicPr>
        <p:blipFill>
          <a:blip r:embed="rId24"/>
          <a:stretch>
            <a:fillRect/>
          </a:stretch>
        </p:blipFill>
        <p:spPr>
          <a:xfrm>
            <a:off x="1828800" y="3543300"/>
            <a:ext cx="14412193" cy="3133616"/>
          </a:xfrm>
          <a:prstGeom prst="rect">
            <a:avLst/>
          </a:prstGeom>
        </p:spPr>
      </p:pic>
      <p:pic>
        <p:nvPicPr>
          <p:cNvPr id="24" name="Picture 23">
            <a:extLst>
              <a:ext uri="{FF2B5EF4-FFF2-40B4-BE49-F238E27FC236}">
                <a16:creationId xmlns:a16="http://schemas.microsoft.com/office/drawing/2014/main" id="{5D63415B-0837-3C20-0A4B-22EB6CA90F88}"/>
              </a:ext>
            </a:extLst>
          </p:cNvPr>
          <p:cNvPicPr>
            <a:picLocks noChangeAspect="1"/>
          </p:cNvPicPr>
          <p:nvPr/>
        </p:nvPicPr>
        <p:blipFill>
          <a:blip r:embed="rId25"/>
          <a:stretch>
            <a:fillRect/>
          </a:stretch>
        </p:blipFill>
        <p:spPr>
          <a:xfrm>
            <a:off x="6553200" y="876300"/>
            <a:ext cx="4895512" cy="1969179"/>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1421AA15-57C3-82B8-6F54-0D1C925822F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5163800" y="7658100"/>
            <a:ext cx="2380953" cy="2380953"/>
          </a:xfrm>
          <a:prstGeom prst="rect">
            <a:avLst/>
          </a:prstGeom>
        </p:spPr>
      </p:pic>
      <p:sp>
        <p:nvSpPr>
          <p:cNvPr id="16" name="TextBox 15">
            <a:extLst>
              <a:ext uri="{FF2B5EF4-FFF2-40B4-BE49-F238E27FC236}">
                <a16:creationId xmlns:a16="http://schemas.microsoft.com/office/drawing/2014/main" id="{3955066A-552D-AC5F-782C-9B0C3C445D1D}"/>
              </a:ext>
            </a:extLst>
          </p:cNvPr>
          <p:cNvSpPr txBox="1"/>
          <p:nvPr/>
        </p:nvSpPr>
        <p:spPr>
          <a:xfrm>
            <a:off x="7391400" y="6286500"/>
            <a:ext cx="3505200" cy="1015663"/>
          </a:xfrm>
          <a:prstGeom prst="rect">
            <a:avLst/>
          </a:prstGeom>
          <a:noFill/>
        </p:spPr>
        <p:txBody>
          <a:bodyPr wrap="square" rtlCol="0">
            <a:spAutoFit/>
          </a:bodyPr>
          <a:lstStyle/>
          <a:p>
            <a:r>
              <a:rPr lang="en-US" sz="6000" b="1" dirty="0">
                <a:solidFill>
                  <a:srgbClr val="FF0000"/>
                </a:solidFill>
                <a:latin typeface="Cambria" panose="02040503050406030204" pitchFamily="18" charset="0"/>
                <a:ea typeface="Cambria" panose="02040503050406030204" pitchFamily="18" charset="0"/>
              </a:rPr>
              <a:t>(</a:t>
            </a:r>
            <a:r>
              <a:rPr lang="en-US" sz="6000" b="1" dirty="0" err="1">
                <a:solidFill>
                  <a:srgbClr val="FF0000"/>
                </a:solidFill>
                <a:latin typeface="Cambria" panose="02040503050406030204" pitchFamily="18" charset="0"/>
                <a:ea typeface="Cambria" panose="02040503050406030204" pitchFamily="18" charset="0"/>
              </a:rPr>
              <a:t>Tiết</a:t>
            </a:r>
            <a:r>
              <a:rPr lang="en-US" sz="6000" b="1" dirty="0">
                <a:solidFill>
                  <a:srgbClr val="FF0000"/>
                </a:solidFill>
                <a:latin typeface="Cambria" panose="02040503050406030204" pitchFamily="18" charset="0"/>
                <a:ea typeface="Cambria" panose="02040503050406030204" pitchFamily="18" charset="0"/>
              </a:rPr>
              <a:t> 2)</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144000" y="2571750"/>
            <a:ext cx="8115300" cy="66865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38100"/>
              <a:ext cx="2137363" cy="17991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371027" y="2072805"/>
            <a:ext cx="6951967" cy="7185495"/>
          </a:xfrm>
          <a:custGeom>
            <a:avLst/>
            <a:gdLst/>
            <a:ahLst/>
            <a:cxnLst/>
            <a:rect l="l" t="t" r="r" b="b"/>
            <a:pathLst>
              <a:path w="6951967" h="7185495">
                <a:moveTo>
                  <a:pt x="6951967" y="0"/>
                </a:moveTo>
                <a:lnTo>
                  <a:pt x="0" y="0"/>
                </a:lnTo>
                <a:lnTo>
                  <a:pt x="0" y="7185495"/>
                </a:lnTo>
                <a:lnTo>
                  <a:pt x="6951967" y="7185495"/>
                </a:lnTo>
                <a:lnTo>
                  <a:pt x="6951967"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627994">
            <a:off x="3549718" y="290401"/>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7832" y="1498341"/>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1154235">
            <a:off x="6457172" y="422969"/>
            <a:ext cx="2932901" cy="2992756"/>
          </a:xfrm>
          <a:custGeom>
            <a:avLst/>
            <a:gdLst/>
            <a:ahLst/>
            <a:cxnLst/>
            <a:rect l="l" t="t" r="r" b="b"/>
            <a:pathLst>
              <a:path w="2932901" h="2992756">
                <a:moveTo>
                  <a:pt x="0" y="0"/>
                </a:moveTo>
                <a:lnTo>
                  <a:pt x="2932901" y="0"/>
                </a:lnTo>
                <a:lnTo>
                  <a:pt x="2932901" y="2992756"/>
                </a:lnTo>
                <a:lnTo>
                  <a:pt x="0" y="29927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9350972-2B2B-6F6D-9676-28E8281FF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39200" y="2933700"/>
            <a:ext cx="9083872" cy="6803620"/>
          </a:xfrm>
          <a:prstGeom prst="rect">
            <a:avLst/>
          </a:prstGeom>
        </p:spPr>
      </p:pic>
    </p:spTree>
    <p:extLst>
      <p:ext uri="{BB962C8B-B14F-4D97-AF65-F5344CB8AC3E}">
        <p14:creationId xmlns:p14="http://schemas.microsoft.com/office/powerpoint/2010/main" val="9570793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9144000" y="2571750"/>
            <a:ext cx="8115300" cy="462915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1" name="TextBox 21"/>
          <p:cNvSpPr txBox="1"/>
          <p:nvPr/>
        </p:nvSpPr>
        <p:spPr>
          <a:xfrm>
            <a:off x="9448800" y="3771900"/>
            <a:ext cx="7772400" cy="1769715"/>
          </a:xfrm>
          <a:prstGeom prst="rect">
            <a:avLst/>
          </a:prstGeom>
        </p:spPr>
        <p:txBody>
          <a:bodyPr wrap="square" lIns="0" tIns="0" rIns="0" bIns="0" rtlCol="0" anchor="t">
            <a:spAutoFit/>
          </a:bodyPr>
          <a:lstStyle/>
          <a:p>
            <a:pPr algn="ctr"/>
            <a:r>
              <a:rPr lang="en-US" sz="11500" b="1" spc="234" dirty="0">
                <a:solidFill>
                  <a:srgbClr val="000000"/>
                </a:solidFill>
                <a:latin typeface="Cambria" panose="02040503050406030204" pitchFamily="18" charset="0"/>
                <a:ea typeface="Cambria" panose="02040503050406030204" pitchFamily="18" charset="0"/>
                <a:cs typeface="Playwrite US Modern"/>
                <a:sym typeface="Playwrite US Modern"/>
              </a:rPr>
              <a:t>2. </a:t>
            </a:r>
            <a:r>
              <a:rPr lang="en-US" sz="115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Bệnh</a:t>
            </a:r>
            <a:r>
              <a:rPr lang="en-US" sz="11500" b="1" spc="234" dirty="0">
                <a:solidFill>
                  <a:srgbClr val="000000"/>
                </a:solidFill>
                <a:latin typeface="Cambria" panose="02040503050406030204" pitchFamily="18" charset="0"/>
                <a:ea typeface="Cambria" panose="02040503050406030204" pitchFamily="18" charset="0"/>
                <a:cs typeface="Playwrite US Modern"/>
                <a:sym typeface="Playwrite US Modern"/>
              </a:rPr>
              <a:t> </a:t>
            </a:r>
            <a:r>
              <a:rPr lang="en-US" sz="11500" b="1" spc="234" dirty="0" err="1">
                <a:solidFill>
                  <a:srgbClr val="000000"/>
                </a:solidFill>
                <a:latin typeface="Cambria" panose="02040503050406030204" pitchFamily="18" charset="0"/>
                <a:ea typeface="Cambria" panose="02040503050406030204" pitchFamily="18" charset="0"/>
                <a:cs typeface="Playwrite US Modern"/>
                <a:sym typeface="Playwrite US Modern"/>
              </a:rPr>
              <a:t>tả</a:t>
            </a:r>
            <a:endParaRPr lang="en-US" sz="11500" spc="234" dirty="0">
              <a:solidFill>
                <a:srgbClr val="000000"/>
              </a:solidFill>
              <a:latin typeface="Cambria" panose="02040503050406030204" pitchFamily="18" charset="0"/>
              <a:ea typeface="Cambria" panose="02040503050406030204" pitchFamily="18" charset="0"/>
              <a:cs typeface="Playwrite US Modern"/>
              <a:sym typeface="Playwrite US Modern"/>
            </a:endParaRPr>
          </a:p>
        </p:txBody>
      </p:sp>
      <p:pic>
        <p:nvPicPr>
          <p:cNvPr id="1026" name="Picture 2" descr="Dịch Tả Hình ảnh PNG | Vector Và Các Tập Tin PSD | Tải Về Miễn Phí Trên  Pngtree">
            <a:extLst>
              <a:ext uri="{FF2B5EF4-FFF2-40B4-BE49-F238E27FC236}">
                <a16:creationId xmlns:a16="http://schemas.microsoft.com/office/drawing/2014/main" id="{E07924AE-C09B-BAFD-F8FE-254BE49CF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76500"/>
            <a:ext cx="7010400" cy="701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1066800" y="800100"/>
            <a:ext cx="15392400" cy="8534400"/>
            <a:chOff x="0" y="0"/>
            <a:chExt cx="1688991" cy="812800"/>
          </a:xfrm>
        </p:grpSpPr>
        <p:sp>
          <p:nvSpPr>
            <p:cNvPr id="7" name="Freeform 7"/>
            <p:cNvSpPr/>
            <p:nvPr/>
          </p:nvSpPr>
          <p:spPr>
            <a:xfrm>
              <a:off x="0" y="0"/>
              <a:ext cx="1688991" cy="812800"/>
            </a:xfrm>
            <a:custGeom>
              <a:avLst/>
              <a:gdLst/>
              <a:ahLst/>
              <a:cxnLst/>
              <a:rect l="l" t="t" r="r" b="b"/>
              <a:pathLst>
                <a:path w="1688991" h="812800">
                  <a:moveTo>
                    <a:pt x="61569" y="0"/>
                  </a:moveTo>
                  <a:lnTo>
                    <a:pt x="1627422" y="0"/>
                  </a:lnTo>
                  <a:cubicBezTo>
                    <a:pt x="1643751" y="0"/>
                    <a:pt x="1659412" y="6487"/>
                    <a:pt x="1670958" y="18033"/>
                  </a:cubicBezTo>
                  <a:cubicBezTo>
                    <a:pt x="1682504" y="29580"/>
                    <a:pt x="1688991" y="45240"/>
                    <a:pt x="1688991" y="61569"/>
                  </a:cubicBezTo>
                  <a:lnTo>
                    <a:pt x="1688991" y="751231"/>
                  </a:lnTo>
                  <a:cubicBezTo>
                    <a:pt x="1688991" y="785234"/>
                    <a:pt x="1661426" y="812800"/>
                    <a:pt x="1627422" y="812800"/>
                  </a:cubicBezTo>
                  <a:lnTo>
                    <a:pt x="61569" y="812800"/>
                  </a:lnTo>
                  <a:cubicBezTo>
                    <a:pt x="45240" y="812800"/>
                    <a:pt x="29580" y="806313"/>
                    <a:pt x="18033" y="794767"/>
                  </a:cubicBezTo>
                  <a:cubicBezTo>
                    <a:pt x="6487" y="783220"/>
                    <a:pt x="0" y="767560"/>
                    <a:pt x="0" y="751231"/>
                  </a:cubicBezTo>
                  <a:lnTo>
                    <a:pt x="0" y="61569"/>
                  </a:lnTo>
                  <a:cubicBezTo>
                    <a:pt x="0" y="45240"/>
                    <a:pt x="6487" y="29580"/>
                    <a:pt x="18033" y="18033"/>
                  </a:cubicBezTo>
                  <a:cubicBezTo>
                    <a:pt x="29580" y="6487"/>
                    <a:pt x="45240" y="0"/>
                    <a:pt x="61569" y="0"/>
                  </a:cubicBezTo>
                  <a:close/>
                </a:path>
              </a:pathLst>
            </a:custGeom>
            <a:solidFill>
              <a:srgbClr val="3C7152"/>
            </a:solidFill>
            <a:ln w="142875" cap="rnd">
              <a:solidFill>
                <a:srgbClr val="FFFFFF"/>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1688991"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580358D6-5332-1EB1-405A-C689853A938D}"/>
              </a:ext>
            </a:extLst>
          </p:cNvPr>
          <p:cNvSpPr txBox="1"/>
          <p:nvPr/>
        </p:nvSpPr>
        <p:spPr>
          <a:xfrm>
            <a:off x="2057400" y="1333500"/>
            <a:ext cx="13487400" cy="7478970"/>
          </a:xfrm>
          <a:prstGeom prst="rect">
            <a:avLst/>
          </a:prstGeom>
          <a:noFill/>
        </p:spPr>
        <p:txBody>
          <a:bodyPr wrap="square" rtlCol="0">
            <a:spAutoFit/>
          </a:bodyPr>
          <a:lstStyle/>
          <a:p>
            <a:pPr lvl="0" algn="just"/>
            <a:r>
              <a:rPr lang="vi-VN" sz="8000" dirty="0">
                <a:solidFill>
                  <a:prstClr val="white"/>
                </a:solidFill>
                <a:latin typeface="Cambria" panose="02040503050406030204" pitchFamily="18" charset="0"/>
                <a:ea typeface="Cambria" panose="02040503050406030204" pitchFamily="18" charset="0"/>
              </a:rPr>
              <a:t>Bệnh tả do vi khuẩn tả gây ra. Bệnh lây qua đường tiêu hoá. Ban đầu, người bệnh có biểu hiện đầy bụng, sôi bụng, sau đó là đi ngoài, nôn nhiều gây mất nước, mệt lả.</a:t>
            </a:r>
          </a:p>
        </p:txBody>
      </p:sp>
    </p:spTree>
    <p:extLst>
      <p:ext uri="{BB962C8B-B14F-4D97-AF65-F5344CB8AC3E}">
        <p14:creationId xmlns:p14="http://schemas.microsoft.com/office/powerpoint/2010/main" val="557757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609600" y="342900"/>
            <a:ext cx="16725900" cy="2057400"/>
            <a:chOff x="0" y="0"/>
            <a:chExt cx="2137363" cy="1761067"/>
          </a:xfrm>
        </p:grpSpPr>
        <p:sp>
          <p:nvSpPr>
            <p:cNvPr id="4" name="Freeform 4"/>
            <p:cNvSpPr/>
            <p:nvPr/>
          </p:nvSpPr>
          <p:spPr>
            <a:xfrm>
              <a:off x="0" y="0"/>
              <a:ext cx="2137363" cy="1761067"/>
            </a:xfrm>
            <a:custGeom>
              <a:avLst/>
              <a:gdLst/>
              <a:ahLst/>
              <a:cxnLst/>
              <a:rect l="l" t="t" r="r" b="b"/>
              <a:pathLst>
                <a:path w="2137363" h="1761067">
                  <a:moveTo>
                    <a:pt x="48654" y="0"/>
                  </a:moveTo>
                  <a:lnTo>
                    <a:pt x="2088710" y="0"/>
                  </a:lnTo>
                  <a:cubicBezTo>
                    <a:pt x="2115580" y="0"/>
                    <a:pt x="2137363" y="21783"/>
                    <a:pt x="2137363" y="48654"/>
                  </a:cubicBezTo>
                  <a:lnTo>
                    <a:pt x="2137363" y="1712413"/>
                  </a:lnTo>
                  <a:cubicBezTo>
                    <a:pt x="2137363" y="1739284"/>
                    <a:pt x="2115580" y="1761067"/>
                    <a:pt x="2088710" y="1761067"/>
                  </a:cubicBezTo>
                  <a:lnTo>
                    <a:pt x="48654" y="1761067"/>
                  </a:lnTo>
                  <a:cubicBezTo>
                    <a:pt x="21783" y="1761067"/>
                    <a:pt x="0" y="1739284"/>
                    <a:pt x="0" y="1712413"/>
                  </a:cubicBezTo>
                  <a:lnTo>
                    <a:pt x="0" y="48654"/>
                  </a:lnTo>
                  <a:cubicBezTo>
                    <a:pt x="0" y="21783"/>
                    <a:pt x="21783" y="0"/>
                    <a:pt x="48654" y="0"/>
                  </a:cubicBezTo>
                  <a:close/>
                </a:path>
              </a:pathLst>
            </a:custGeom>
            <a:solidFill>
              <a:srgbClr val="CDC514"/>
            </a:solidFill>
            <a:ln w="142875" cap="rnd">
              <a:solidFill>
                <a:srgbClr val="FFFFFF"/>
              </a:solidFill>
              <a:prstDash val="solid"/>
              <a:round/>
            </a:ln>
          </p:spPr>
          <p:txBody>
            <a:bodyPr/>
            <a:lstStyle/>
            <a:p>
              <a:endParaRPr lang="en-US"/>
            </a:p>
          </p:txBody>
        </p:sp>
        <p:sp>
          <p:nvSpPr>
            <p:cNvPr id="5" name="TextBox 5"/>
            <p:cNvSpPr txBox="1"/>
            <p:nvPr/>
          </p:nvSpPr>
          <p:spPr>
            <a:xfrm>
              <a:off x="0" y="-38100"/>
              <a:ext cx="2137363" cy="1799167"/>
            </a:xfrm>
            <a:prstGeom prst="rect">
              <a:avLst/>
            </a:prstGeom>
          </p:spPr>
          <p:txBody>
            <a:bodyPr lIns="50800" tIns="50800" rIns="50800" bIns="50800" rtlCol="0" anchor="ctr"/>
            <a:lstStyle/>
            <a:p>
              <a:pPr algn="ctr">
                <a:lnSpc>
                  <a:spcPts val="2659"/>
                </a:lnSpc>
                <a:spcBef>
                  <a:spcPct val="0"/>
                </a:spcBef>
              </a:pPr>
              <a:endParaRPr/>
            </a:p>
          </p:txBody>
        </p:sp>
      </p:grpSp>
      <p:sp>
        <p:nvSpPr>
          <p:cNvPr id="25" name="TextBox 24">
            <a:extLst>
              <a:ext uri="{FF2B5EF4-FFF2-40B4-BE49-F238E27FC236}">
                <a16:creationId xmlns:a16="http://schemas.microsoft.com/office/drawing/2014/main" id="{0F4BF985-5A60-5E4E-EDFC-F621FB5CE1B5}"/>
              </a:ext>
            </a:extLst>
          </p:cNvPr>
          <p:cNvSpPr txBox="1"/>
          <p:nvPr/>
        </p:nvSpPr>
        <p:spPr>
          <a:xfrm>
            <a:off x="1066800" y="495300"/>
            <a:ext cx="16002000"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hình 5 và cho biết người mắc bệnh tả có những dấu hiệu gì?</a:t>
            </a:r>
            <a:endParaRPr lang="en-US" sz="54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E2D8015-4321-8318-35F1-2EA1DDECCA62}"/>
              </a:ext>
            </a:extLst>
          </p:cNvPr>
          <p:cNvPicPr>
            <a:picLocks noChangeAspect="1"/>
          </p:cNvPicPr>
          <p:nvPr/>
        </p:nvPicPr>
        <p:blipFill>
          <a:blip r:embed="rId3"/>
          <a:stretch>
            <a:fillRect/>
          </a:stretch>
        </p:blipFill>
        <p:spPr>
          <a:xfrm>
            <a:off x="4190999" y="2933700"/>
            <a:ext cx="10280705"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197</TotalTime>
  <Words>779</Words>
  <Application>Microsoft Office PowerPoint</Application>
  <PresentationFormat>Custom</PresentationFormat>
  <Paragraphs>56</Paragraphs>
  <Slides>27</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27</vt:i4>
      </vt:variant>
    </vt:vector>
  </HeadingPairs>
  <TitlesOfParts>
    <vt:vector size="33" baseType="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subject>9Slide.vn</dc:subject>
  <dc:creator>thaom</dc:creator>
  <dc:description>9Slide.vn</dc:description>
  <cp:lastModifiedBy>Thao Dao Thi Thu</cp:lastModifiedBy>
  <cp:revision>32</cp:revision>
  <dcterms:created xsi:type="dcterms:W3CDTF">2006-08-16T00:00:00Z</dcterms:created>
  <dcterms:modified xsi:type="dcterms:W3CDTF">2025-02-14T08:52:32Z</dcterms:modified>
  <cp:category>9Slide.vn</cp:category>
  <dc:identifier>DAGU8QCx2sU</dc:identifier>
</cp:coreProperties>
</file>