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9" r:id="rId4"/>
    <p:sldId id="259" r:id="rId5"/>
    <p:sldId id="260" r:id="rId6"/>
    <p:sldId id="284" r:id="rId7"/>
    <p:sldId id="281" r:id="rId8"/>
    <p:sldId id="265" r:id="rId9"/>
    <p:sldId id="267" r:id="rId10"/>
    <p:sldId id="283" r:id="rId11"/>
    <p:sldId id="282" r:id="rId12"/>
    <p:sldId id="270" r:id="rId13"/>
    <p:sldId id="271" r:id="rId14"/>
    <p:sldId id="273" r:id="rId15"/>
    <p:sldId id="276" r:id="rId16"/>
    <p:sldId id="277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E83"/>
    <a:srgbClr val="E0C1FF"/>
    <a:srgbClr val="FF99CC"/>
    <a:srgbClr val="CC99FF"/>
    <a:srgbClr val="99FF66"/>
    <a:srgbClr val="FFCCFF"/>
    <a:srgbClr val="E3099A"/>
    <a:srgbClr val="EA6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9792" autoAdjust="0"/>
  </p:normalViewPr>
  <p:slideViewPr>
    <p:cSldViewPr snapToGrid="0">
      <p:cViewPr varScale="1">
        <p:scale>
          <a:sx n="60" d="100"/>
          <a:sy n="60" d="100"/>
        </p:scale>
        <p:origin x="11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A0A7C-CBD7-4FE4-8CCF-6AE1F647362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C9ACC-ED57-4023-B04E-F083E2EC4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0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hệ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  <a:p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quạn</a:t>
            </a:r>
            <a:r>
              <a:rPr lang="en-US" baseline="0" dirty="0"/>
              <a:t> </a:t>
            </a:r>
            <a:r>
              <a:rPr lang="en-US" baseline="0" dirty="0" err="1"/>
              <a:t>hệ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?</a:t>
            </a:r>
          </a:p>
          <a:p>
            <a:r>
              <a:rPr lang="en-US" baseline="0" dirty="0"/>
              <a:t>Con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hệ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C9ACC-ED57-4023-B04E-F083E2EC45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vi-VN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cặp kết từ:</a:t>
            </a:r>
            <a:r>
              <a:rPr lang="vi-VN" sz="1200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,, chẳng những ... mà ..., không chỉ ... mà …,…</a:t>
            </a:r>
            <a:endParaRPr lang="en-US" sz="1200" dirty="0">
              <a:solidFill>
                <a:srgbClr val="324E8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C9ACC-ED57-4023-B04E-F083E2EC45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17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vi-VN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cặp kết từ:</a:t>
            </a:r>
            <a:r>
              <a:rPr lang="vi-VN" sz="1200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,, chẳng những ... mà ..., không chỉ ... mà …,…</a:t>
            </a:r>
            <a:endParaRPr lang="en-US" sz="1200" dirty="0">
              <a:solidFill>
                <a:srgbClr val="324E8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C9ACC-ED57-4023-B04E-F083E2EC45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6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nói cảm nghĩ của em có chứa câu ghép mà các vế câu ghép được nối với nhau bằng cặp kết từ hoặc cặp từ hô ứng.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C9ACC-ED57-4023-B04E-F083E2EC45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2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4597-830F-AC4D-982E-06AA3B278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117FF-CE56-2A8C-C0A5-46118F894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BEA95-B498-2337-49B1-66C661A32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10FA-F109-4681-B59E-B30AD1E4023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32CBB-C0FF-C390-3F78-F6ED1A1E1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39F17-9C06-D391-B872-54AE0262B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E887E-F05A-406D-B039-F779E20B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04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2172E-5856-1830-B8CA-4D90ACC5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4A1A4-A9C7-3A7C-EA96-C70CDFF2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E79EB-361F-BCAB-3A60-2A9F508B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10FA-F109-4681-B59E-B30AD1E4023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AA641-3A5B-D3A5-2C4B-CC9ADD538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3F1B-0486-F0A6-76AD-55FB81B7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E887E-F05A-406D-B039-F779E20B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97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387578-766A-BA77-0734-BB50088299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C2E17-BA95-1CFA-4496-A909E1A73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BFA54-B831-F3E3-E362-8C10E73A6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10FA-F109-4681-B59E-B30AD1E4023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5E60-92D1-62A0-B611-7C0567B80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325C3-B977-6943-A1C0-2AC50F5B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E887E-F05A-406D-B039-F779E20B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3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E2E75-9861-301F-CE54-52CFCDBCA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9D53-0009-FF4B-CC8B-A09E736B1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9A803-A846-3A94-93B4-AFA42FBFE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10FA-F109-4681-B59E-B30AD1E4023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BD89C-33B6-ECF7-B669-E6971AE6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8CF76-89AB-DEAF-2878-5CCCAA628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E887E-F05A-406D-B039-F779E20B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7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4A5C9-B4E8-51F8-A705-21176BFE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4A4B8-ECE4-05D5-337C-5AECF153D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4C89A-92F0-BDF3-EEB8-18487D3A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10FA-F109-4681-B59E-B30AD1E4023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DAFD5-6E49-0211-574A-012A3E208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FAD62-3A04-7021-3715-35D06C4B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E887E-F05A-406D-B039-F779E20B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8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A09E-DA56-3599-9A6C-12FEEF684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FB303-39B1-6E0E-6D70-846B6B0B7F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AA4A9-D3B5-49C1-1505-8BA4453AC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D017B-C457-4DF7-664D-DFC7424A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10FA-F109-4681-B59E-B30AD1E4023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E6817-B51B-0A70-15AB-55534509B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2EBA5-EE91-FE17-FCC2-116EA02E7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E887E-F05A-406D-B039-F779E20B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6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C338-AD7E-945B-0F3C-CE769B20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4475-1947-9CEB-2E8A-E54F3EC55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98A80-E3BD-11A3-2FFF-83ACC8D90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0CF29-CCE8-272B-2DDF-6F7CA1997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F20E87-4CA7-7644-981D-E543C8B08F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5808E-85F2-29EA-C0B4-8E92D17C8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10FA-F109-4681-B59E-B30AD1E4023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4FEFE-8F86-7BB6-E011-070EF9795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D8C316-74B4-3E58-7315-6F85AB00A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E887E-F05A-406D-B039-F779E20B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9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371A1-C41C-E080-DB6B-F61433A40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903EE3-2785-E216-7EE7-B156587B2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10FA-F109-4681-B59E-B30AD1E4023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6C1AD-8BE7-F641-B816-7BB47BD12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EB5911-1067-3617-0ADC-73304891E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E887E-F05A-406D-B039-F779E20B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1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701A3-7083-6372-EFBB-F9A42A787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10FA-F109-4681-B59E-B30AD1E4023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EC1F1-994E-AE7F-CAD8-968E6908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9B244-E2F2-41B5-CEEE-7743F3B28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E887E-F05A-406D-B039-F779E20B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6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6B9B-3AF0-A967-A4DC-371C9094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4AF4C-0AEF-3F91-3C49-652ABC110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6DB48-EDC8-E972-1822-C0E2F8CB1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A7C6EA-76A3-B6A4-F958-B7F4DE5F3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10FA-F109-4681-B59E-B30AD1E4023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E9C7E-25A4-76B8-026A-DE5EA241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FE2F5-95EC-F844-7459-72F7770D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E887E-F05A-406D-B039-F779E20B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7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1FE8C-466E-621A-8205-6AE6204B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90EB9-023B-2E4B-39CE-B72771294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97E75-8EB0-A3C2-E158-5520BAC4F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52CBD-8D80-B0DC-D941-0254FF08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10FA-F109-4681-B59E-B30AD1E4023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FAD6F-FAB5-3441-0F13-B76B311A2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8045D-6020-E4D2-6440-25567489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E887E-F05A-406D-B039-F779E20B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76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7DF3403-9EB9-23DF-3678-EACC06DE63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6260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EE2CAB6-DE24-03E4-5BEF-8E3EE388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6057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275E1-80C6-8B34-46BC-41403E867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E5F3B40-EFD1-3E8A-5EB0-7101BAAC3F28}"/>
              </a:ext>
            </a:extLst>
          </p:cNvPr>
          <p:cNvGrpSpPr/>
          <p:nvPr/>
        </p:nvGrpSpPr>
        <p:grpSpPr>
          <a:xfrm>
            <a:off x="856343" y="174172"/>
            <a:ext cx="10348686" cy="1132114"/>
            <a:chOff x="856343" y="174172"/>
            <a:chExt cx="10348686" cy="113211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75675D-3C83-7083-77F1-26CBCB704C3F}"/>
                </a:ext>
              </a:extLst>
            </p:cNvPr>
            <p:cNvSpPr/>
            <p:nvPr/>
          </p:nvSpPr>
          <p:spPr>
            <a:xfrm>
              <a:off x="856343" y="174172"/>
              <a:ext cx="10348686" cy="1132114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102347-48D2-4A0F-34CC-4D7D3DB862F2}"/>
                </a:ext>
              </a:extLst>
            </p:cNvPr>
            <p:cNvSpPr txBox="1"/>
            <p:nvPr/>
          </p:nvSpPr>
          <p:spPr>
            <a:xfrm>
              <a:off x="986971" y="229068"/>
              <a:ext cx="99967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lang="vi-VN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 cặp từ (</a:t>
              </a:r>
              <a:r>
                <a:rPr lang="vi-VN" sz="32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đâu ... đó ...; chưa ... đã ...; </a:t>
              </a:r>
              <a:endParaRPr lang="en-US" sz="3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vi-VN" sz="32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bao nhiêu ... bấy nhiêu ...</a:t>
              </a:r>
              <a:r>
                <a:rPr lang="vi-VN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 thay cho </a:t>
              </a:r>
              <a:r>
                <a:rPr lang="en-US" sz="32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lang="en-US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tuyết</a:t>
              </a:r>
              <a:r>
                <a:rPr lang="vi-VN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58E8255-7914-B74B-9A66-E6CD9158A832}"/>
              </a:ext>
            </a:extLst>
          </p:cNvPr>
          <p:cNvSpPr txBox="1"/>
          <p:nvPr/>
        </p:nvSpPr>
        <p:spPr>
          <a:xfrm>
            <a:off x="682171" y="1480458"/>
            <a:ext cx="10929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hẳn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14350" indent="-514350" algn="r">
              <a:buAutoNum type="alphaLcPeriod"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(Theo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Thạch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48B0FE-C013-57AE-7EE6-6A914949C7C6}"/>
              </a:ext>
            </a:extLst>
          </p:cNvPr>
          <p:cNvSpPr txBox="1"/>
          <p:nvPr/>
        </p:nvSpPr>
        <p:spPr>
          <a:xfrm>
            <a:off x="512202" y="3050811"/>
            <a:ext cx="11269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Trăng đi đến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luỹ tre được tắm đẫm màu sữa đến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(Theo Phan Sĩ Châu)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76784-290B-760D-567A-9BC56CC16299}"/>
              </a:ext>
            </a:extLst>
          </p:cNvPr>
          <p:cNvSpPr txBox="1"/>
          <p:nvPr/>
        </p:nvSpPr>
        <p:spPr>
          <a:xfrm>
            <a:off x="512203" y="4482260"/>
            <a:ext cx="1109922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Nước dâng lên cao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Sơn Tinh lại làm cho đồi, núi mọc cao lên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>
              <a:spcBef>
                <a:spcPts val="1800"/>
              </a:spcBef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(Truyện Sơn Thủy, Thủy Tinh)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19548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87662" y="-585"/>
            <a:ext cx="88674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vế của câu ghép có thể nối với nhau bằng các cặp từ: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46490" y="1681120"/>
            <a:ext cx="677335" cy="14545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923825" y="1208361"/>
            <a:ext cx="4628444" cy="929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… nên …, bởi ... nên ..., nhờ ... nên (mà)….</a:t>
            </a:r>
            <a:endParaRPr lang="en-US" sz="2800" b="1" dirty="0"/>
          </a:p>
        </p:txBody>
      </p:sp>
      <p:sp>
        <p:nvSpPr>
          <p:cNvPr id="9" name="Right Arrow 8"/>
          <p:cNvSpPr/>
          <p:nvPr/>
        </p:nvSpPr>
        <p:spPr>
          <a:xfrm>
            <a:off x="7552269" y="1508584"/>
            <a:ext cx="316088" cy="327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923825" y="3289102"/>
            <a:ext cx="4628444" cy="929872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 ... nhưng ..., mặc dù ... nhưng, dù ... nhưng ...</a:t>
            </a:r>
            <a:endParaRPr lang="en-US" sz="26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7868357" y="1166066"/>
            <a:ext cx="3296355" cy="929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4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4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</a:t>
            </a:r>
          </a:p>
          <a:p>
            <a:pPr algn="ctr"/>
            <a:r>
              <a:rPr lang="en-US" sz="24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4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46490" y="3135634"/>
            <a:ext cx="677335" cy="61840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923825" y="2205761"/>
            <a:ext cx="4628444" cy="9298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nếu…. thì ..., hễ ... thì ...., giá ...thì …</a:t>
            </a:r>
            <a:endParaRPr lang="en-US" sz="28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2923825" y="4303608"/>
            <a:ext cx="4628444" cy="92987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 những ... mà ..., không chỉ ... mà …</a:t>
            </a:r>
            <a:endParaRPr lang="en-US" sz="2800" b="1" dirty="0"/>
          </a:p>
        </p:txBody>
      </p:sp>
      <p:sp>
        <p:nvSpPr>
          <p:cNvPr id="18" name="Oval 17"/>
          <p:cNvSpPr/>
          <p:nvPr/>
        </p:nvSpPr>
        <p:spPr>
          <a:xfrm>
            <a:off x="216654" y="2472646"/>
            <a:ext cx="2029836" cy="163291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</a:rPr>
              <a:t>Các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cặp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kết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từ</a:t>
            </a:r>
            <a:endParaRPr lang="en-US" sz="3000" b="1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endCxn id="15" idx="1"/>
          </p:cNvCxnSpPr>
          <p:nvPr/>
        </p:nvCxnSpPr>
        <p:spPr>
          <a:xfrm flipV="1">
            <a:off x="2246490" y="2670697"/>
            <a:ext cx="677335" cy="4649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7" idx="1"/>
          </p:cNvCxnSpPr>
          <p:nvPr/>
        </p:nvCxnSpPr>
        <p:spPr>
          <a:xfrm>
            <a:off x="2246489" y="3127810"/>
            <a:ext cx="677336" cy="16407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7552269" y="2551431"/>
            <a:ext cx="316088" cy="327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868357" y="2208913"/>
            <a:ext cx="3296355" cy="9298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20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0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0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0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0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– </a:t>
            </a:r>
            <a:r>
              <a:rPr lang="en-US" sz="20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0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endParaRPr lang="en-US" sz="2000" b="1" dirty="0"/>
          </a:p>
        </p:txBody>
      </p:sp>
      <p:sp>
        <p:nvSpPr>
          <p:cNvPr id="32" name="Right Arrow 31"/>
          <p:cNvSpPr/>
          <p:nvPr/>
        </p:nvSpPr>
        <p:spPr>
          <a:xfrm>
            <a:off x="7552269" y="3613031"/>
            <a:ext cx="316088" cy="327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868357" y="3270513"/>
            <a:ext cx="3296355" cy="929872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324E83"/>
                </a:solidFill>
              </a:rPr>
              <a:t>Tương</a:t>
            </a:r>
            <a:r>
              <a:rPr lang="en-US" sz="2600" b="1" dirty="0">
                <a:solidFill>
                  <a:srgbClr val="324E83"/>
                </a:solidFill>
              </a:rPr>
              <a:t> </a:t>
            </a:r>
            <a:r>
              <a:rPr lang="en-US" sz="2600" b="1" dirty="0" err="1">
                <a:solidFill>
                  <a:srgbClr val="324E83"/>
                </a:solidFill>
              </a:rPr>
              <a:t>phản</a:t>
            </a:r>
            <a:r>
              <a:rPr lang="en-US" sz="2600" b="1" dirty="0">
                <a:solidFill>
                  <a:srgbClr val="324E83"/>
                </a:solidFill>
              </a:rPr>
              <a:t> (</a:t>
            </a:r>
            <a:r>
              <a:rPr lang="en-US" sz="2600" b="1" dirty="0" err="1">
                <a:solidFill>
                  <a:srgbClr val="324E83"/>
                </a:solidFill>
              </a:rPr>
              <a:t>đối</a:t>
            </a:r>
            <a:r>
              <a:rPr lang="en-US" sz="2600" b="1" dirty="0">
                <a:solidFill>
                  <a:srgbClr val="324E83"/>
                </a:solidFill>
              </a:rPr>
              <a:t> </a:t>
            </a:r>
            <a:r>
              <a:rPr lang="en-US" sz="2600" b="1" dirty="0" err="1">
                <a:solidFill>
                  <a:srgbClr val="324E83"/>
                </a:solidFill>
              </a:rPr>
              <a:t>lập</a:t>
            </a:r>
            <a:r>
              <a:rPr lang="en-US" sz="2600" b="1" dirty="0">
                <a:solidFill>
                  <a:srgbClr val="324E83"/>
                </a:solidFill>
              </a:rPr>
              <a:t>)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7552269" y="4646126"/>
            <a:ext cx="316088" cy="327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868357" y="4303608"/>
            <a:ext cx="3296355" cy="92987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324E83"/>
                </a:solidFill>
              </a:rPr>
              <a:t>Tăng</a:t>
            </a:r>
            <a:r>
              <a:rPr lang="en-US" sz="2800" b="1" dirty="0">
                <a:solidFill>
                  <a:srgbClr val="324E83"/>
                </a:solidFill>
              </a:rPr>
              <a:t> </a:t>
            </a:r>
            <a:r>
              <a:rPr lang="en-US" sz="2800" b="1" dirty="0" err="1">
                <a:solidFill>
                  <a:srgbClr val="324E83"/>
                </a:solidFill>
              </a:rPr>
              <a:t>tiến</a:t>
            </a:r>
            <a:endParaRPr lang="en-US" sz="2800" b="1" dirty="0">
              <a:solidFill>
                <a:srgbClr val="324E83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923825" y="5316022"/>
            <a:ext cx="4628444" cy="1541978"/>
          </a:xfrm>
          <a:prstGeom prst="roundRect">
            <a:avLst/>
          </a:prstGeom>
          <a:solidFill>
            <a:srgbClr val="E0C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 ... đã ..., chưa ... đã ..., càng ... càng ..., đâu ... đó ..., bao nhiêu ... bấy nhiều ...,...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7552269" y="6003150"/>
            <a:ext cx="316088" cy="327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868357" y="5660632"/>
            <a:ext cx="3296355" cy="929872"/>
          </a:xfrm>
          <a:prstGeom prst="roundRect">
            <a:avLst/>
          </a:prstGeom>
          <a:solidFill>
            <a:srgbClr val="E0C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324E83"/>
                </a:solidFill>
              </a:rPr>
              <a:t>Hô</a:t>
            </a:r>
            <a:r>
              <a:rPr lang="en-US" sz="2800" b="1" dirty="0">
                <a:solidFill>
                  <a:srgbClr val="324E83"/>
                </a:solidFill>
              </a:rPr>
              <a:t> </a:t>
            </a:r>
            <a:r>
              <a:rPr lang="en-US" sz="2800" b="1" dirty="0" err="1">
                <a:solidFill>
                  <a:srgbClr val="324E83"/>
                </a:solidFill>
              </a:rPr>
              <a:t>ứng</a:t>
            </a:r>
            <a:endParaRPr lang="en-US" sz="2800" b="1" dirty="0">
              <a:solidFill>
                <a:srgbClr val="324E83"/>
              </a:solidFill>
            </a:endParaRPr>
          </a:p>
        </p:txBody>
      </p:sp>
      <p:cxnSp>
        <p:nvCxnSpPr>
          <p:cNvPr id="24" name="Straight Arrow Connector 23"/>
          <p:cNvCxnSpPr>
            <a:endCxn id="20" idx="1"/>
          </p:cNvCxnSpPr>
          <p:nvPr/>
        </p:nvCxnSpPr>
        <p:spPr>
          <a:xfrm>
            <a:off x="2246489" y="3135633"/>
            <a:ext cx="677336" cy="29513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746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32111-19E9-4DA3-9018-6DDF0FEFA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8631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A3795-F150-8057-D739-B739B37E8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1C803-40FE-F06B-6BDA-905AA1E42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1EACAE-3AA4-EE8E-621A-7C26D1DDA501}"/>
              </a:ext>
            </a:extLst>
          </p:cNvPr>
          <p:cNvGrpSpPr/>
          <p:nvPr/>
        </p:nvGrpSpPr>
        <p:grpSpPr>
          <a:xfrm>
            <a:off x="749586" y="174172"/>
            <a:ext cx="10865471" cy="813151"/>
            <a:chOff x="512202" y="174172"/>
            <a:chExt cx="10865471" cy="81315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C254E63-09D7-EB7E-ED2E-BFE3C77FC5EF}"/>
                </a:ext>
              </a:extLst>
            </p:cNvPr>
            <p:cNvSpPr/>
            <p:nvPr/>
          </p:nvSpPr>
          <p:spPr>
            <a:xfrm>
              <a:off x="512202" y="174172"/>
              <a:ext cx="10692827" cy="813151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EC3B4B-2443-D70F-EB7E-845FBBA4FCE9}"/>
                </a:ext>
              </a:extLst>
            </p:cNvPr>
            <p:cNvSpPr txBox="1"/>
            <p:nvPr/>
          </p:nvSpPr>
          <p:spPr>
            <a:xfrm>
              <a:off x="512202" y="282859"/>
              <a:ext cx="108654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 </a:t>
              </a:r>
              <a:r>
                <a:rPr lang="en-US" sz="32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vế câu thay cho </a:t>
              </a:r>
              <a:r>
                <a:rPr lang="vi-VN" sz="3200" b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bông </a:t>
              </a:r>
              <a:r>
                <a:rPr lang="en-US" sz="3200" b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r>
                <a:rPr lang="vi-VN" sz="3200" b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 tạo câu ghép.</a:t>
              </a:r>
              <a:endParaRPr lang="en-US" sz="32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4C0A199-4075-23F5-E57C-05C63D93CD03}"/>
              </a:ext>
            </a:extLst>
          </p:cNvPr>
          <p:cNvSpPr txBox="1"/>
          <p:nvPr/>
        </p:nvSpPr>
        <p:spPr>
          <a:xfrm>
            <a:off x="1039489" y="1266143"/>
            <a:ext cx="10402924" cy="115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900"/>
              </a:spcBef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Vào dịp lễ Mừng xuân, chẳng những trẻ em được vui đùa thoả thích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615F2-8160-E077-F70C-7E208BDBC19D}"/>
              </a:ext>
            </a:extLst>
          </p:cNvPr>
          <p:cNvSpPr txBox="1"/>
          <p:nvPr/>
        </p:nvSpPr>
        <p:spPr>
          <a:xfrm>
            <a:off x="1039489" y="2764449"/>
            <a:ext cx="8808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Mặc dù thiên nhiên khắc nghiệt </a:t>
            </a:r>
            <a:r>
              <a: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02B251-C4EA-AF5D-C69B-AD38B27CDEC8}"/>
              </a:ext>
            </a:extLst>
          </p:cNvPr>
          <p:cNvSpPr txBox="1"/>
          <p:nvPr/>
        </p:nvSpPr>
        <p:spPr>
          <a:xfrm>
            <a:off x="1039489" y="3820663"/>
            <a:ext cx="9399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Nhờ bố kể những câu chuyện cổ tích </a:t>
            </a:r>
            <a:r>
              <a: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2BBE5-33B4-84A2-2C3D-176C0EB00E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9689"/>
          <a:stretch/>
        </p:blipFill>
        <p:spPr>
          <a:xfrm>
            <a:off x="3536677" y="1568381"/>
            <a:ext cx="1324387" cy="1196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C64CC7-7BB1-05C2-A59B-2380B7ECA6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9689"/>
          <a:stretch/>
        </p:blipFill>
        <p:spPr>
          <a:xfrm>
            <a:off x="8397741" y="2425178"/>
            <a:ext cx="1324387" cy="1196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B1063-20EA-32D6-7FB0-44A4BF263F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9689"/>
          <a:stretch/>
        </p:blipFill>
        <p:spPr>
          <a:xfrm>
            <a:off x="8797791" y="3508777"/>
            <a:ext cx="1324387" cy="119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7382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96433-C243-5E5D-3933-E2989F8C5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9EBE6-13E4-D85F-DA46-D6C256730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490708-3425-0798-0CC3-8C72B81E7EAC}"/>
              </a:ext>
            </a:extLst>
          </p:cNvPr>
          <p:cNvGrpSpPr/>
          <p:nvPr/>
        </p:nvGrpSpPr>
        <p:grpSpPr>
          <a:xfrm>
            <a:off x="749586" y="174172"/>
            <a:ext cx="10692827" cy="813151"/>
            <a:chOff x="512202" y="174172"/>
            <a:chExt cx="10692827" cy="81315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DA652AD-3CD2-08C6-B843-627DE90E3175}"/>
                </a:ext>
              </a:extLst>
            </p:cNvPr>
            <p:cNvSpPr/>
            <p:nvPr/>
          </p:nvSpPr>
          <p:spPr>
            <a:xfrm>
              <a:off x="512202" y="174172"/>
              <a:ext cx="10692827" cy="813151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439F73-1BE2-27B5-ED7B-BE4336B21009}"/>
                </a:ext>
              </a:extLst>
            </p:cNvPr>
            <p:cNvSpPr txBox="1"/>
            <p:nvPr/>
          </p:nvSpPr>
          <p:spPr>
            <a:xfrm>
              <a:off x="512202" y="282859"/>
              <a:ext cx="10692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4. </a:t>
              </a:r>
              <a:r>
                <a:rPr lang="vi-VN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Đặt câu ghép theo các yêu cầu sau:</a:t>
              </a:r>
              <a:endParaRPr lang="en-US" sz="32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A534F2F-C5A1-108E-9291-6B50EC8ABAD4}"/>
              </a:ext>
            </a:extLst>
          </p:cNvPr>
          <p:cNvSpPr txBox="1"/>
          <p:nvPr/>
        </p:nvSpPr>
        <p:spPr>
          <a:xfrm>
            <a:off x="1039489" y="1266143"/>
            <a:ext cx="10402924" cy="115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900"/>
              </a:spcBef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Một câu ghép sử dụng một trong các cặp kết từ: vì ... nên ..., bởi … nên ..., nhờ ...nên (mà) ...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E121C1-58A3-F80F-BC13-248C27A84FD1}"/>
              </a:ext>
            </a:extLst>
          </p:cNvPr>
          <p:cNvSpPr txBox="1"/>
          <p:nvPr/>
        </p:nvSpPr>
        <p:spPr>
          <a:xfrm>
            <a:off x="1039489" y="2828555"/>
            <a:ext cx="10692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Một câu ghép sử dụng một trong các cặp kết từ: nếu .. thì ..., hễ ... thì ..., giá ... thì ...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50E3A-81A8-C128-50C3-0AF2CEF6607E}"/>
              </a:ext>
            </a:extLst>
          </p:cNvPr>
          <p:cNvSpPr txBox="1"/>
          <p:nvPr/>
        </p:nvSpPr>
        <p:spPr>
          <a:xfrm>
            <a:off x="992986" y="4176515"/>
            <a:ext cx="9017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Một câu ghép sử dụng một trong các cặp từ hô ứng: vừa ... đã ..., càng ... càng ...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4695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B9976-9578-91CB-35D1-5569839EF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084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5CE90-1E2E-F026-CE4B-6FF97A1B1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E90268F-8F3A-594C-CAD0-FF06AA067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972B2D-2655-9C13-FAF9-FFF6A0C8C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795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302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D38DC-36B0-A3F3-BFE1-3CCF4022B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F5888A-AE76-652A-E422-7ECA61649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B525029-9A9E-0F7C-F3D1-374EE0E9BABC}"/>
              </a:ext>
            </a:extLst>
          </p:cNvPr>
          <p:cNvGrpSpPr/>
          <p:nvPr/>
        </p:nvGrpSpPr>
        <p:grpSpPr>
          <a:xfrm>
            <a:off x="749586" y="174172"/>
            <a:ext cx="10692827" cy="813151"/>
            <a:chOff x="512202" y="174172"/>
            <a:chExt cx="10692827" cy="81315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F700B27-873A-3A80-EA88-5FC7AC172514}"/>
                </a:ext>
              </a:extLst>
            </p:cNvPr>
            <p:cNvSpPr/>
            <p:nvPr/>
          </p:nvSpPr>
          <p:spPr>
            <a:xfrm>
              <a:off x="512202" y="174172"/>
              <a:ext cx="10692827" cy="813151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A6FBE0-0BB8-47E3-EFB9-7CD05B3A5910}"/>
                </a:ext>
              </a:extLst>
            </p:cNvPr>
            <p:cNvSpPr txBox="1"/>
            <p:nvPr/>
          </p:nvSpPr>
          <p:spPr>
            <a:xfrm>
              <a:off x="512202" y="282859"/>
              <a:ext cx="10692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</a:t>
              </a:r>
              <a:r>
                <a:rPr lang="vi-VN" sz="3200" b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 vế câu thay cho bông </a:t>
              </a:r>
              <a:r>
                <a:rPr lang="en-US" sz="3200" b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tuyết</a:t>
              </a:r>
              <a:r>
                <a:rPr lang="vi-VN" sz="3200" b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để tạo câu ghép.</a:t>
              </a:r>
              <a:endPara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12AF098-C0A3-6838-7455-F5874DD18393}"/>
              </a:ext>
            </a:extLst>
          </p:cNvPr>
          <p:cNvSpPr txBox="1"/>
          <p:nvPr/>
        </p:nvSpPr>
        <p:spPr>
          <a:xfrm>
            <a:off x="1039489" y="1266143"/>
            <a:ext cx="10402924" cy="115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900"/>
              </a:spcBef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Vào dịp lễ Mừng xuân, chẳng những trẻ em được vui đùa thoả thích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0F2238-11C6-175E-732C-1CF1B6503C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1" t="28538" r="39320" b="29590"/>
          <a:stretch/>
        </p:blipFill>
        <p:spPr>
          <a:xfrm>
            <a:off x="3769895" y="1729058"/>
            <a:ext cx="802105" cy="8487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EEF3E09-5069-A500-7809-CA55281B0261}"/>
              </a:ext>
            </a:extLst>
          </p:cNvPr>
          <p:cNvGrpSpPr/>
          <p:nvPr/>
        </p:nvGrpSpPr>
        <p:grpSpPr>
          <a:xfrm>
            <a:off x="1039489" y="2696577"/>
            <a:ext cx="8808261" cy="848730"/>
            <a:chOff x="1039489" y="2696577"/>
            <a:chExt cx="8808261" cy="8487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AD2A6D-6CD3-A829-09F7-8A2A4538777A}"/>
                </a:ext>
              </a:extLst>
            </p:cNvPr>
            <p:cNvSpPr txBox="1"/>
            <p:nvPr/>
          </p:nvSpPr>
          <p:spPr>
            <a:xfrm>
              <a:off x="1039489" y="2828555"/>
              <a:ext cx="8808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 Mặc dù thiên nhiên khắc nghiệt nhưng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vi-VN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A8CFFB-B2B3-A990-17B3-0345D4351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21" t="28538" r="39320" b="29590"/>
            <a:stretch/>
          </p:blipFill>
          <p:spPr>
            <a:xfrm>
              <a:off x="8494295" y="2696577"/>
              <a:ext cx="802105" cy="84873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F28BE7-DF2E-807F-4E36-DC2A9EDA458D}"/>
              </a:ext>
            </a:extLst>
          </p:cNvPr>
          <p:cNvGrpSpPr/>
          <p:nvPr/>
        </p:nvGrpSpPr>
        <p:grpSpPr>
          <a:xfrm>
            <a:off x="699497" y="4037405"/>
            <a:ext cx="8936895" cy="848730"/>
            <a:chOff x="699497" y="4037405"/>
            <a:chExt cx="8936895" cy="8487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9EC76F-2519-4B7B-9261-E721B6A15C5F}"/>
                </a:ext>
              </a:extLst>
            </p:cNvPr>
            <p:cNvSpPr txBox="1"/>
            <p:nvPr/>
          </p:nvSpPr>
          <p:spPr>
            <a:xfrm>
              <a:off x="699497" y="4169383"/>
              <a:ext cx="8936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Nhờ bố kể những câu chuyện cổ tích mà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F91F778-24A0-97C7-8C62-795E2E3A8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21" t="28538" r="39320" b="29590"/>
            <a:stretch/>
          </p:blipFill>
          <p:spPr>
            <a:xfrm>
              <a:off x="8525658" y="4037405"/>
              <a:ext cx="802105" cy="84873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B40B97E-2CC6-96CB-09D0-39F9D332AEEC}"/>
              </a:ext>
            </a:extLst>
          </p:cNvPr>
          <p:cNvSpPr txBox="1"/>
          <p:nvPr/>
        </p:nvSpPr>
        <p:spPr>
          <a:xfrm>
            <a:off x="1039489" y="1302243"/>
            <a:ext cx="10402924" cy="115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900"/>
              </a:spcBef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Vào dịp lễ Mừng xuân, chẳng những trẻ em được vui đùa thoả thíc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A5BDA-7069-C015-600F-CDDEF540E403}"/>
              </a:ext>
            </a:extLst>
          </p:cNvPr>
          <p:cNvSpPr txBox="1"/>
          <p:nvPr/>
        </p:nvSpPr>
        <p:spPr>
          <a:xfrm>
            <a:off x="1039488" y="2822735"/>
            <a:ext cx="10402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Mặc dù thiên nhiên khắc nghiệt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khắc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81A9E8-22CD-E294-3CBE-C4BC5621C358}"/>
              </a:ext>
            </a:extLst>
          </p:cNvPr>
          <p:cNvSpPr txBox="1"/>
          <p:nvPr/>
        </p:nvSpPr>
        <p:spPr>
          <a:xfrm>
            <a:off x="689811" y="4155391"/>
            <a:ext cx="10446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Nhờ bố kể những câu chuyện cổ tích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6986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7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2B74E-9996-9D5A-8BCB-B7039408B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CFCE9E-DF1B-F060-14FB-ED2060573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31B8CB-42CC-6D0F-F179-DD2FBE83F5C1}"/>
              </a:ext>
            </a:extLst>
          </p:cNvPr>
          <p:cNvGrpSpPr/>
          <p:nvPr/>
        </p:nvGrpSpPr>
        <p:grpSpPr>
          <a:xfrm>
            <a:off x="749586" y="174172"/>
            <a:ext cx="10692827" cy="813151"/>
            <a:chOff x="512202" y="174172"/>
            <a:chExt cx="10692827" cy="81315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C8E237-BE6D-3719-4479-66BFA36EA7E0}"/>
                </a:ext>
              </a:extLst>
            </p:cNvPr>
            <p:cNvSpPr/>
            <p:nvPr/>
          </p:nvSpPr>
          <p:spPr>
            <a:xfrm>
              <a:off x="512202" y="174172"/>
              <a:ext cx="10692827" cy="813151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353FEA-4BD8-B0F0-7D33-4C73947EF80C}"/>
                </a:ext>
              </a:extLst>
            </p:cNvPr>
            <p:cNvSpPr txBox="1"/>
            <p:nvPr/>
          </p:nvSpPr>
          <p:spPr>
            <a:xfrm>
              <a:off x="512202" y="282859"/>
              <a:ext cx="10692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lang="vi-VN" sz="3200" b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Đặt câu ghép theo các yêu cầu sau:</a:t>
              </a:r>
              <a:endPara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EEF6F08-5906-65BF-1F0D-C198CB821A2F}"/>
              </a:ext>
            </a:extLst>
          </p:cNvPr>
          <p:cNvSpPr txBox="1"/>
          <p:nvPr/>
        </p:nvSpPr>
        <p:spPr>
          <a:xfrm>
            <a:off x="1039489" y="1266143"/>
            <a:ext cx="10402924" cy="115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900"/>
              </a:spcBef>
            </a:pPr>
            <a:r>
              <a:rPr lang="vi-VN" sz="3200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Một câu ghép sử dụng một trong các cặp kết từ: vì ... nên ..., bởi … nên ..., nhờ ...nên (mà) ...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684AD-316A-A39A-DE96-006E68170269}"/>
              </a:ext>
            </a:extLst>
          </p:cNvPr>
          <p:cNvSpPr txBox="1"/>
          <p:nvPr/>
        </p:nvSpPr>
        <p:spPr>
          <a:xfrm>
            <a:off x="1039489" y="2828555"/>
            <a:ext cx="9628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Một câu ghép sử dụng một trong các cặp kết từ: nếu .. thì ..., hễ ... thì ..., giá ... thì ...</a:t>
            </a:r>
            <a:endParaRPr lang="en-US" sz="3200" dirty="0">
              <a:solidFill>
                <a:srgbClr val="E3099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9DA2F-23B6-C521-9571-7CB58E0E1C4D}"/>
              </a:ext>
            </a:extLst>
          </p:cNvPr>
          <p:cNvSpPr txBox="1"/>
          <p:nvPr/>
        </p:nvSpPr>
        <p:spPr>
          <a:xfrm>
            <a:off x="992986" y="4176515"/>
            <a:ext cx="8121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Một câu ghép sử dụng một trong các cặp từ hô ứng: vừa ... đã ..., càng ... càng ...</a:t>
            </a:r>
            <a:endParaRPr lang="en-US" sz="3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AB66E9-4032-75FA-50B9-768F509AC2D5}"/>
              </a:ext>
            </a:extLst>
          </p:cNvPr>
          <p:cNvSpPr txBox="1"/>
          <p:nvPr/>
        </p:nvSpPr>
        <p:spPr>
          <a:xfrm>
            <a:off x="1039489" y="1559273"/>
            <a:ext cx="10402924" cy="597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900"/>
              </a:spcBef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B7F33C-9CDA-4434-7EA1-CF94A446CEEB}"/>
              </a:ext>
            </a:extLst>
          </p:cNvPr>
          <p:cNvSpPr txBox="1"/>
          <p:nvPr/>
        </p:nvSpPr>
        <p:spPr>
          <a:xfrm>
            <a:off x="1009458" y="2831071"/>
            <a:ext cx="9628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gắng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</a:t>
            </a:r>
            <a:r>
              <a:rPr lang="en-US" sz="3200" b="1" dirty="0">
                <a:solidFill>
                  <a:srgbClr val="E309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8D171F-2631-F323-1BE6-228BC767CB6C}"/>
              </a:ext>
            </a:extLst>
          </p:cNvPr>
          <p:cNvSpPr txBox="1"/>
          <p:nvPr/>
        </p:nvSpPr>
        <p:spPr>
          <a:xfrm>
            <a:off x="992985" y="4349833"/>
            <a:ext cx="8121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5353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7" grpId="0"/>
      <p:bldP spid="21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7A7AAA-2EA8-F0EF-62CC-32756E89B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A5FE72-018C-9CEB-ECF8-4580BC1D2E29}"/>
              </a:ext>
            </a:extLst>
          </p:cNvPr>
          <p:cNvSpPr txBox="1"/>
          <p:nvPr/>
        </p:nvSpPr>
        <p:spPr>
          <a:xfrm>
            <a:off x="1905000" y="2568243"/>
            <a:ext cx="8765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pPr algn="just"/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vế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53892" y="452116"/>
            <a:ext cx="4884235" cy="1427357"/>
          </a:xfrm>
          <a:prstGeom prst="roundRect">
            <a:avLst/>
          </a:prstGeom>
          <a:solidFill>
            <a:srgbClr val="E97132">
              <a:lumMod val="40000"/>
              <a:lumOff val="60000"/>
            </a:srgbClr>
          </a:solidFill>
          <a:ln w="19050" cap="flat" cmpd="sng" algn="ctr">
            <a:solidFill>
              <a:srgbClr val="156082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KHỞI</a:t>
            </a:r>
            <a:r>
              <a:rPr kumimoji="0" lang="en-US" sz="5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ĐỘNG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5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7A7AAA-2EA8-F0EF-62CC-32756E89B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A5FE72-018C-9CEB-ECF8-4580BC1D2E29}"/>
              </a:ext>
            </a:extLst>
          </p:cNvPr>
          <p:cNvSpPr txBox="1"/>
          <p:nvPr/>
        </p:nvSpPr>
        <p:spPr>
          <a:xfrm>
            <a:off x="1482207" y="2577768"/>
            <a:ext cx="957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vế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53892" y="452116"/>
            <a:ext cx="4884235" cy="1427357"/>
          </a:xfrm>
          <a:prstGeom prst="roundRect">
            <a:avLst/>
          </a:prstGeom>
          <a:solidFill>
            <a:srgbClr val="E97132">
              <a:lumMod val="40000"/>
              <a:lumOff val="60000"/>
            </a:srgbClr>
          </a:solidFill>
          <a:ln w="19050" cap="flat" cmpd="sng" algn="ctr">
            <a:solidFill>
              <a:srgbClr val="156082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KHỞI</a:t>
            </a:r>
            <a:r>
              <a:rPr kumimoji="0" lang="en-US" sz="5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ĐỘNG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75356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7C354-CA1A-D715-2A03-F23B427B6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9810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7A7AAA-2EA8-F0EF-62CC-32756E89B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E40769-D736-EDD2-BAD1-9FE0F4CB4B09}"/>
              </a:ext>
            </a:extLst>
          </p:cNvPr>
          <p:cNvGrpSpPr/>
          <p:nvPr/>
        </p:nvGrpSpPr>
        <p:grpSpPr>
          <a:xfrm>
            <a:off x="438654" y="426992"/>
            <a:ext cx="10917968" cy="1132114"/>
            <a:chOff x="856343" y="174172"/>
            <a:chExt cx="10348686" cy="113211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1D29534-5A0E-CC56-3CC7-21226D0D5101}"/>
                </a:ext>
              </a:extLst>
            </p:cNvPr>
            <p:cNvSpPr/>
            <p:nvPr/>
          </p:nvSpPr>
          <p:spPr>
            <a:xfrm>
              <a:off x="856343" y="174172"/>
              <a:ext cx="10348686" cy="1132114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979EBB-1C87-F103-C43B-AEE2E744B7A3}"/>
                </a:ext>
              </a:extLst>
            </p:cNvPr>
            <p:cNvSpPr txBox="1"/>
            <p:nvPr/>
          </p:nvSpPr>
          <p:spPr>
            <a:xfrm>
              <a:off x="996975" y="263175"/>
              <a:ext cx="102080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Gạch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vế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ghép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khoanh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tròn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vi-VN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cặp kết từ nối các vế câu trong mỗi câu ghép dưới đây:</a:t>
              </a:r>
              <a:endParaRPr lang="en-US" sz="30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17F00D8-4B6B-74B6-6207-87044705C3DF}"/>
              </a:ext>
            </a:extLst>
          </p:cNvPr>
          <p:cNvSpPr txBox="1"/>
          <p:nvPr/>
        </p:nvSpPr>
        <p:spPr>
          <a:xfrm>
            <a:off x="682170" y="1887793"/>
            <a:ext cx="10929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Bởi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uống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chừng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mực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Hoài)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03B171-2E39-9010-87C5-A4FA1AD4B9DF}"/>
              </a:ext>
            </a:extLst>
          </p:cNvPr>
          <p:cNvSpPr txBox="1"/>
          <p:nvPr/>
        </p:nvSpPr>
        <p:spPr>
          <a:xfrm>
            <a:off x="682171" y="3378123"/>
            <a:ext cx="1092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Mặc dù chúng tôi vẫn chơi với nhau, nhưng thời gian Pam dành cho tôi không còn nhiều như trước.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(Theo Minh Hương)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3FA966-73F7-0915-B679-D670BB6BD006}"/>
              </a:ext>
            </a:extLst>
          </p:cNvPr>
          <p:cNvSpPr txBox="1"/>
          <p:nvPr/>
        </p:nvSpPr>
        <p:spPr>
          <a:xfrm>
            <a:off x="682171" y="4956954"/>
            <a:ext cx="8991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Nếu hoa mua có màu tím hồng thì hoa sim tím nhạt, phơn phớt như má con gái.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(Băng Sơn)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E6CD4-516C-1EC3-318C-5D3E810FC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049" y="1604850"/>
            <a:ext cx="4368801" cy="32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6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36B37-A23A-651D-1A33-0F3B26779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DB8CF7-D265-19C1-01FC-B8D0B910B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CCA0EF-BB0E-E1BF-8D83-921C9DD8C677}"/>
              </a:ext>
            </a:extLst>
          </p:cNvPr>
          <p:cNvGrpSpPr/>
          <p:nvPr/>
        </p:nvGrpSpPr>
        <p:grpSpPr>
          <a:xfrm>
            <a:off x="438654" y="426992"/>
            <a:ext cx="10917968" cy="1132114"/>
            <a:chOff x="856343" y="174172"/>
            <a:chExt cx="10348686" cy="113211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BE20096-0AAD-EE1E-77A7-4A5151F0A0D6}"/>
                </a:ext>
              </a:extLst>
            </p:cNvPr>
            <p:cNvSpPr/>
            <p:nvPr/>
          </p:nvSpPr>
          <p:spPr>
            <a:xfrm>
              <a:off x="856343" y="174172"/>
              <a:ext cx="10348686" cy="1132114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DD5B00-4388-3975-C30E-F3F904FE029F}"/>
                </a:ext>
              </a:extLst>
            </p:cNvPr>
            <p:cNvSpPr txBox="1"/>
            <p:nvPr/>
          </p:nvSpPr>
          <p:spPr>
            <a:xfrm>
              <a:off x="996975" y="263175"/>
              <a:ext cx="102080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Gạch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vế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ghép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khoanh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tròn</a:t>
              </a:r>
              <a:r>
                <a:rPr lang="en-US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vi-VN" sz="30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cặp kết từ nối các vế câu trong mỗi câu ghép dưới đây:</a:t>
              </a:r>
              <a:endParaRPr lang="en-US" sz="30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A9BA0F-3098-75A3-1DF9-D4258D5BA311}"/>
              </a:ext>
            </a:extLst>
          </p:cNvPr>
          <p:cNvSpPr txBox="1"/>
          <p:nvPr/>
        </p:nvSpPr>
        <p:spPr>
          <a:xfrm>
            <a:off x="682170" y="1887793"/>
            <a:ext cx="10929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Bởi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uống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chừng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mực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Hoài)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12680-4CFC-42AE-0E41-15B4AE669360}"/>
              </a:ext>
            </a:extLst>
          </p:cNvPr>
          <p:cNvSpPr txBox="1"/>
          <p:nvPr/>
        </p:nvSpPr>
        <p:spPr>
          <a:xfrm>
            <a:off x="682171" y="3378123"/>
            <a:ext cx="1092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Mặc dù chúng tôi vẫn chơi với nhau, nhưng thời gian Pam dành cho tôi không còn nhiều như trước.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(Theo Minh Hương)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53817-8094-FCDD-C510-D8A9BE121AF5}"/>
              </a:ext>
            </a:extLst>
          </p:cNvPr>
          <p:cNvSpPr txBox="1"/>
          <p:nvPr/>
        </p:nvSpPr>
        <p:spPr>
          <a:xfrm>
            <a:off x="682171" y="4956954"/>
            <a:ext cx="8991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Nếu hoa mua có màu tím hồng thì hoa sim tím nhạt, phơn phớt như má con gái.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(Băng Sơn)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AADAA22C-381F-7258-2B41-63A48FC88D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458" y="4956954"/>
            <a:ext cx="2846474" cy="160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84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7F00D8-4B6B-74B6-6207-87044705C3DF}"/>
              </a:ext>
            </a:extLst>
          </p:cNvPr>
          <p:cNvSpPr txBox="1"/>
          <p:nvPr/>
        </p:nvSpPr>
        <p:spPr>
          <a:xfrm>
            <a:off x="682170" y="469641"/>
            <a:ext cx="10929259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Bởi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uống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chừng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mực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Hoài)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03B171-2E39-9010-87C5-A4FA1AD4B9DF}"/>
              </a:ext>
            </a:extLst>
          </p:cNvPr>
          <p:cNvSpPr txBox="1"/>
          <p:nvPr/>
        </p:nvSpPr>
        <p:spPr>
          <a:xfrm>
            <a:off x="682171" y="2310938"/>
            <a:ext cx="10929258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Mặc dù chúng tôi vẫn chơi với nhau, nhưng thời gian Pam dành cho tôi không còn nhiều như trước.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(Theo Minh Hương)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3FA966-73F7-0915-B679-D670BB6BD006}"/>
              </a:ext>
            </a:extLst>
          </p:cNvPr>
          <p:cNvSpPr txBox="1"/>
          <p:nvPr/>
        </p:nvSpPr>
        <p:spPr>
          <a:xfrm>
            <a:off x="682170" y="4338946"/>
            <a:ext cx="11148586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Nếu hoa mua có màu tím hồng thì hoa sim tím nhạt, phơn phớt như má con gái.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80000"/>
              </a:lnSpc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(Băng Sơn)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585156" y="1236137"/>
            <a:ext cx="7563555" cy="225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19111" y="1247829"/>
            <a:ext cx="4515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18458" y="1423480"/>
            <a:ext cx="1286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Vế</a:t>
            </a:r>
            <a:r>
              <a:rPr lang="en-US" sz="2200" b="1" dirty="0">
                <a:solidFill>
                  <a:srgbClr val="FF0000"/>
                </a:solidFill>
              </a:rPr>
              <a:t> 1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91028" y="2121028"/>
            <a:ext cx="4515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384099" y="2099256"/>
            <a:ext cx="2578704" cy="76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75139" y="2330208"/>
            <a:ext cx="1286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Vế</a:t>
            </a:r>
            <a:r>
              <a:rPr lang="en-US" sz="22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25" name="Oval 24"/>
          <p:cNvSpPr/>
          <p:nvPr/>
        </p:nvSpPr>
        <p:spPr>
          <a:xfrm>
            <a:off x="1117600" y="696642"/>
            <a:ext cx="751115" cy="59383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353724" y="743680"/>
            <a:ext cx="751115" cy="59383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2673451" y="3091923"/>
            <a:ext cx="16264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469594" y="3088826"/>
            <a:ext cx="31177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9102875" y="3099339"/>
            <a:ext cx="16264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98889" y="3970196"/>
            <a:ext cx="30764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075489" y="3970196"/>
            <a:ext cx="48616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247847" y="4155783"/>
            <a:ext cx="1286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Vế</a:t>
            </a:r>
            <a:r>
              <a:rPr lang="en-US" sz="20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9111" y="1150891"/>
            <a:ext cx="128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06861" y="1167951"/>
            <a:ext cx="128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71675" y="2037813"/>
            <a:ext cx="751116" cy="36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1571" y="2053970"/>
            <a:ext cx="128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97942" y="3010371"/>
            <a:ext cx="80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03332" y="3009248"/>
            <a:ext cx="128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953400" y="3285664"/>
            <a:ext cx="1286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Vế</a:t>
            </a:r>
            <a:r>
              <a:rPr lang="en-US" sz="20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96306" y="3917255"/>
            <a:ext cx="128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55921" y="3906972"/>
            <a:ext cx="128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2058607" y="5094894"/>
            <a:ext cx="14690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</p:cNvCxnSpPr>
          <p:nvPr/>
        </p:nvCxnSpPr>
        <p:spPr>
          <a:xfrm flipV="1">
            <a:off x="3753853" y="5094894"/>
            <a:ext cx="3036412" cy="112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486750" y="5106159"/>
            <a:ext cx="14504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9102875" y="5128311"/>
            <a:ext cx="26428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98889" y="6086254"/>
            <a:ext cx="36707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529259" y="5106159"/>
            <a:ext cx="54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616551" y="5071358"/>
            <a:ext cx="128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97942" y="5275532"/>
            <a:ext cx="1286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Vế</a:t>
            </a:r>
            <a:r>
              <a:rPr lang="en-US" sz="20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014000" y="5029820"/>
            <a:ext cx="128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004880" y="5059027"/>
            <a:ext cx="128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717947" y="5495102"/>
            <a:ext cx="1286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Vế</a:t>
            </a:r>
            <a:r>
              <a:rPr lang="en-US" sz="20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68" name="Oval 67"/>
          <p:cNvSpPr/>
          <p:nvPr/>
        </p:nvSpPr>
        <p:spPr>
          <a:xfrm>
            <a:off x="1151467" y="2601750"/>
            <a:ext cx="1521983" cy="59383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835195" y="2572320"/>
            <a:ext cx="1267679" cy="59383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088221" y="4596877"/>
            <a:ext cx="896508" cy="59383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869261" y="4620341"/>
            <a:ext cx="605796" cy="59383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15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 animBg="1"/>
      <p:bldP spid="26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60" grpId="0"/>
      <p:bldP spid="61" grpId="0"/>
      <p:bldP spid="63" grpId="0"/>
      <p:bldP spid="64" grpId="0"/>
      <p:bldP spid="65" grpId="0"/>
      <p:bldP spid="66" grpId="0"/>
      <p:bldP spid="68" grpId="0" animBg="1"/>
      <p:bldP spid="69" grpId="0" animBg="1"/>
      <p:bldP spid="70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00576" y="529048"/>
            <a:ext cx="88674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vế của câu ghép có thể nối với nhau bằng các cặp từ:</a:t>
            </a:r>
            <a:endParaRPr lang="en-US" sz="3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46490" y="2377806"/>
            <a:ext cx="677335" cy="14545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923825" y="1905047"/>
            <a:ext cx="4628444" cy="929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… nên …, bởi ... nên ..., nhờ ... nên (mà)….</a:t>
            </a:r>
            <a:endParaRPr lang="en-US" sz="2800" b="1" dirty="0"/>
          </a:p>
        </p:txBody>
      </p:sp>
      <p:sp>
        <p:nvSpPr>
          <p:cNvPr id="9" name="Right Arrow 8"/>
          <p:cNvSpPr/>
          <p:nvPr/>
        </p:nvSpPr>
        <p:spPr>
          <a:xfrm>
            <a:off x="7552269" y="2205270"/>
            <a:ext cx="316088" cy="327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923825" y="3985788"/>
            <a:ext cx="4628444" cy="92987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 ... nhưng ..., mặc dù ... nhưng, dù ... nhưng ...</a:t>
            </a:r>
            <a:endParaRPr lang="en-US" sz="26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7868357" y="1862752"/>
            <a:ext cx="3296355" cy="929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4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4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</a:t>
            </a:r>
          </a:p>
          <a:p>
            <a:pPr algn="ctr"/>
            <a:r>
              <a:rPr lang="en-US" sz="24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4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46490" y="3832320"/>
            <a:ext cx="677335" cy="61840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923825" y="2902447"/>
            <a:ext cx="4628444" cy="9298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nếu…. thì ..., hễ ... thì ...., giá ...thì …</a:t>
            </a:r>
            <a:endParaRPr lang="en-US" sz="28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2923825" y="5000294"/>
            <a:ext cx="4628444" cy="92987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 những ... mà ..., không chỉ ... mà …</a:t>
            </a:r>
            <a:endParaRPr lang="en-US" sz="2800" b="1" dirty="0"/>
          </a:p>
        </p:txBody>
      </p:sp>
      <p:sp>
        <p:nvSpPr>
          <p:cNvPr id="18" name="Oval 17"/>
          <p:cNvSpPr/>
          <p:nvPr/>
        </p:nvSpPr>
        <p:spPr>
          <a:xfrm>
            <a:off x="216654" y="3169332"/>
            <a:ext cx="2029836" cy="163291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</a:rPr>
              <a:t>Các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cặp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kết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từ</a:t>
            </a:r>
            <a:endParaRPr lang="en-US" sz="3000" b="1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endCxn id="15" idx="1"/>
          </p:cNvCxnSpPr>
          <p:nvPr/>
        </p:nvCxnSpPr>
        <p:spPr>
          <a:xfrm flipV="1">
            <a:off x="2246490" y="3367383"/>
            <a:ext cx="677335" cy="4649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7" idx="1"/>
          </p:cNvCxnSpPr>
          <p:nvPr/>
        </p:nvCxnSpPr>
        <p:spPr>
          <a:xfrm>
            <a:off x="2246489" y="3824496"/>
            <a:ext cx="677336" cy="16407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7552269" y="3248117"/>
            <a:ext cx="316088" cy="327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868357" y="2905599"/>
            <a:ext cx="3296355" cy="9298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20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0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0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0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0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– </a:t>
            </a:r>
            <a:r>
              <a:rPr lang="en-US" sz="20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0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endParaRPr lang="en-US" sz="2000" b="1" dirty="0"/>
          </a:p>
        </p:txBody>
      </p:sp>
      <p:sp>
        <p:nvSpPr>
          <p:cNvPr id="32" name="Right Arrow 31"/>
          <p:cNvSpPr/>
          <p:nvPr/>
        </p:nvSpPr>
        <p:spPr>
          <a:xfrm>
            <a:off x="7552269" y="4309717"/>
            <a:ext cx="316088" cy="327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868357" y="3967199"/>
            <a:ext cx="3296355" cy="92987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324E83"/>
                </a:solidFill>
              </a:rPr>
              <a:t>Tương</a:t>
            </a:r>
            <a:r>
              <a:rPr lang="en-US" sz="2600" b="1" dirty="0">
                <a:solidFill>
                  <a:srgbClr val="324E83"/>
                </a:solidFill>
              </a:rPr>
              <a:t> </a:t>
            </a:r>
            <a:r>
              <a:rPr lang="en-US" sz="2600" b="1" dirty="0" err="1">
                <a:solidFill>
                  <a:srgbClr val="324E83"/>
                </a:solidFill>
              </a:rPr>
              <a:t>phản</a:t>
            </a:r>
            <a:r>
              <a:rPr lang="en-US" sz="2600" b="1" dirty="0">
                <a:solidFill>
                  <a:srgbClr val="324E83"/>
                </a:solidFill>
              </a:rPr>
              <a:t> (</a:t>
            </a:r>
            <a:r>
              <a:rPr lang="en-US" sz="2600" b="1" dirty="0" err="1">
                <a:solidFill>
                  <a:srgbClr val="324E83"/>
                </a:solidFill>
              </a:rPr>
              <a:t>đối</a:t>
            </a:r>
            <a:r>
              <a:rPr lang="en-US" sz="2600" b="1" dirty="0">
                <a:solidFill>
                  <a:srgbClr val="324E83"/>
                </a:solidFill>
              </a:rPr>
              <a:t> </a:t>
            </a:r>
            <a:r>
              <a:rPr lang="en-US" sz="2600" b="1" dirty="0" err="1">
                <a:solidFill>
                  <a:srgbClr val="324E83"/>
                </a:solidFill>
              </a:rPr>
              <a:t>lập</a:t>
            </a:r>
            <a:r>
              <a:rPr lang="en-US" sz="2600" b="1" dirty="0">
                <a:solidFill>
                  <a:srgbClr val="324E83"/>
                </a:solidFill>
              </a:rPr>
              <a:t>)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7552269" y="5342812"/>
            <a:ext cx="316088" cy="327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868357" y="5000294"/>
            <a:ext cx="3296355" cy="92987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324E83"/>
                </a:solidFill>
              </a:rPr>
              <a:t>Tăng</a:t>
            </a:r>
            <a:r>
              <a:rPr lang="en-US" sz="2800" b="1" dirty="0">
                <a:solidFill>
                  <a:srgbClr val="324E83"/>
                </a:solidFill>
              </a:rPr>
              <a:t> </a:t>
            </a:r>
            <a:r>
              <a:rPr lang="en-US" sz="2800" b="1" dirty="0" err="1">
                <a:solidFill>
                  <a:srgbClr val="324E83"/>
                </a:solidFill>
              </a:rPr>
              <a:t>tiến</a:t>
            </a:r>
            <a:endParaRPr lang="en-US" sz="2800" b="1" dirty="0">
              <a:solidFill>
                <a:srgbClr val="324E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7197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024A9-08B7-EC30-A3A0-D2845879E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8F8C218-4A87-3311-407A-FF34E7D7CBA5}"/>
              </a:ext>
            </a:extLst>
          </p:cNvPr>
          <p:cNvGrpSpPr/>
          <p:nvPr/>
        </p:nvGrpSpPr>
        <p:grpSpPr>
          <a:xfrm>
            <a:off x="856343" y="174172"/>
            <a:ext cx="10348686" cy="1132114"/>
            <a:chOff x="856343" y="174172"/>
            <a:chExt cx="10348686" cy="113211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D454A4E-3AE7-28EC-4140-42564D32DE77}"/>
                </a:ext>
              </a:extLst>
            </p:cNvPr>
            <p:cNvSpPr/>
            <p:nvPr/>
          </p:nvSpPr>
          <p:spPr>
            <a:xfrm>
              <a:off x="856343" y="174172"/>
              <a:ext cx="10348686" cy="1132114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F07C80-68D0-FA0C-5A79-4997B0C0BB02}"/>
                </a:ext>
              </a:extLst>
            </p:cNvPr>
            <p:cNvSpPr txBox="1"/>
            <p:nvPr/>
          </p:nvSpPr>
          <p:spPr>
            <a:xfrm>
              <a:off x="986971" y="229068"/>
              <a:ext cx="99967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lang="vi-VN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 cặp từ (</a:t>
              </a:r>
              <a:r>
                <a:rPr lang="vi-VN" sz="32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đâu ... đó ...; chưa ... đã ...; </a:t>
              </a:r>
              <a:endParaRPr lang="en-US" sz="32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vi-VN" sz="32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bao nhiêu ... bấy nhiêu ...</a:t>
              </a:r>
              <a:r>
                <a:rPr lang="vi-VN" sz="3200" b="1" dirty="0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 thay </a:t>
              </a:r>
              <a:r>
                <a:rPr lang="vi-VN" sz="3200" b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3200" b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bông hoa</a:t>
              </a:r>
              <a:r>
                <a:rPr lang="vi-VN" sz="3200" b="1">
                  <a:solidFill>
                    <a:srgbClr val="324E8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b="1" dirty="0">
                <a:solidFill>
                  <a:srgbClr val="324E8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9B24762-AC2E-6B9C-54E5-C2B48AB99253}"/>
              </a:ext>
            </a:extLst>
          </p:cNvPr>
          <p:cNvSpPr txBox="1"/>
          <p:nvPr/>
        </p:nvSpPr>
        <p:spPr>
          <a:xfrm>
            <a:off x="682171" y="1480458"/>
            <a:ext cx="10929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tắt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hẳn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trăng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14350" indent="-514350" algn="r">
              <a:buAutoNum type="alphaLcPeriod"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(Theo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Thạch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8A6F24-A551-4F50-D877-F45DA302EAF5}"/>
              </a:ext>
            </a:extLst>
          </p:cNvPr>
          <p:cNvSpPr txBox="1"/>
          <p:nvPr/>
        </p:nvSpPr>
        <p:spPr>
          <a:xfrm>
            <a:off x="512202" y="3050811"/>
            <a:ext cx="11269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Trăng đi </a:t>
            </a:r>
            <a:r>
              <a: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luỹ tre được tắm đẫm màu </a:t>
            </a:r>
            <a:r>
              <a: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sữa đến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(Theo Phan Sĩ Châu)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73207C-D110-33E2-545A-87DFE39C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9689"/>
          <a:stretch/>
        </p:blipFill>
        <p:spPr>
          <a:xfrm>
            <a:off x="1993627" y="1135788"/>
            <a:ext cx="1324387" cy="11960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064F77-23B7-BB28-F745-40E2410B80CF}"/>
              </a:ext>
            </a:extLst>
          </p:cNvPr>
          <p:cNvSpPr txBox="1"/>
          <p:nvPr/>
        </p:nvSpPr>
        <p:spPr>
          <a:xfrm>
            <a:off x="512202" y="4190187"/>
            <a:ext cx="11099228" cy="243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Nước dâng </a:t>
            </a:r>
            <a:r>
              <a: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 cao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Sơn Tinh lại làm cho đồi, núi mọc </a:t>
            </a:r>
            <a:r>
              <a: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 lên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.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50000"/>
              </a:lnSpc>
              <a:spcBef>
                <a:spcPts val="1800"/>
              </a:spcBef>
            </a:pP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(Truyện Sơn Thủy, Thủy Tinh)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BCBB83-8C3B-578B-0276-41ABAACA70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9689"/>
          <a:stretch/>
        </p:blipFill>
        <p:spPr>
          <a:xfrm>
            <a:off x="5368492" y="1107509"/>
            <a:ext cx="1324387" cy="11960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7FF2BD-D743-585F-C4D3-6D2D02C7D2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9689"/>
          <a:stretch/>
        </p:blipFill>
        <p:spPr>
          <a:xfrm>
            <a:off x="3318014" y="2675389"/>
            <a:ext cx="1324387" cy="11960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13563A-136E-1546-A18B-3F78E581E9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9689"/>
          <a:stretch/>
        </p:blipFill>
        <p:spPr>
          <a:xfrm>
            <a:off x="11004134" y="2565232"/>
            <a:ext cx="1324387" cy="11960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753501-EA15-CDBF-9FA2-D1A426D92A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9689"/>
          <a:stretch/>
        </p:blipFill>
        <p:spPr>
          <a:xfrm>
            <a:off x="4274471" y="3989170"/>
            <a:ext cx="1324387" cy="11960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D689B8-4E00-673A-EDD0-F8CEF4CC16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9689"/>
          <a:stretch/>
        </p:blipFill>
        <p:spPr>
          <a:xfrm>
            <a:off x="2655820" y="4779508"/>
            <a:ext cx="1324387" cy="119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2577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631</TotalTime>
  <Words>1229</Words>
  <Application>Microsoft Office PowerPoint</Application>
  <PresentationFormat>Widescreen</PresentationFormat>
  <Paragraphs>115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Quoc Hung</cp:lastModifiedBy>
  <cp:revision>14</cp:revision>
  <dcterms:created xsi:type="dcterms:W3CDTF">2024-12-07T15:14:17Z</dcterms:created>
  <dcterms:modified xsi:type="dcterms:W3CDTF">2025-02-10T10:24:41Z</dcterms:modified>
  <cp:category>9Slide.vn</cp:category>
</cp:coreProperties>
</file>