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256" r:id="rId3"/>
    <p:sldId id="366" r:id="rId4"/>
    <p:sldId id="2007577137" r:id="rId5"/>
    <p:sldId id="2007577140" r:id="rId6"/>
    <p:sldId id="2007577141" r:id="rId7"/>
    <p:sldId id="2007577142" r:id="rId8"/>
    <p:sldId id="2007577143" r:id="rId9"/>
    <p:sldId id="365" r:id="rId10"/>
    <p:sldId id="258" r:id="rId11"/>
    <p:sldId id="259" r:id="rId12"/>
    <p:sldId id="364" r:id="rId13"/>
    <p:sldId id="2007577144" r:id="rId14"/>
    <p:sldId id="2007577145" r:id="rId15"/>
    <p:sldId id="2007577146" r:id="rId16"/>
    <p:sldId id="2007577147" r:id="rId17"/>
    <p:sldId id="2007577148" r:id="rId18"/>
    <p:sldId id="2007577153" r:id="rId19"/>
    <p:sldId id="2007577149" r:id="rId20"/>
    <p:sldId id="2007577151" r:id="rId21"/>
    <p:sldId id="2007577150" r:id="rId22"/>
    <p:sldId id="2007577152" r:id="rId23"/>
    <p:sldId id="267" r:id="rId24"/>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887C6"/>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41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3CBFE6-8052-4701-89ED-C63C9E58FB5A}" type="datetimeFigureOut">
              <a:rPr lang="en-US" smtClean="0"/>
              <a:t>2/14/2025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A902A0-3037-4B59-85F6-5CEC07F6463E}" type="slidenum">
              <a:rPr lang="en-US" smtClean="0"/>
              <a:t>‹#›</a:t>
            </a:fld>
            <a:endParaRPr lang="en-US"/>
          </a:p>
        </p:txBody>
      </p:sp>
    </p:spTree>
    <p:extLst>
      <p:ext uri="{BB962C8B-B14F-4D97-AF65-F5344CB8AC3E}">
        <p14:creationId xmlns:p14="http://schemas.microsoft.com/office/powerpoint/2010/main" val="2880026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con </a:t>
            </a:r>
            <a:r>
              <a:rPr lang="en-US" dirty="0" err="1"/>
              <a:t>visus</a:t>
            </a:r>
            <a:r>
              <a:rPr lang="en-US" dirty="0"/>
              <a:t> </a:t>
            </a:r>
            <a:r>
              <a:rPr lang="en-US" dirty="0" err="1"/>
              <a:t>để</a:t>
            </a:r>
            <a:r>
              <a:rPr lang="en-US" dirty="0"/>
              <a:t> ra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lại</a:t>
            </a:r>
            <a:r>
              <a:rPr lang="en-US" dirty="0"/>
              <a:t> </a:t>
            </a:r>
            <a:r>
              <a:rPr lang="en-US" dirty="0" err="1"/>
              <a:t>để</a:t>
            </a:r>
            <a:r>
              <a:rPr lang="en-US" dirty="0"/>
              <a:t> virus </a:t>
            </a:r>
            <a:r>
              <a:rPr lang="en-US" dirty="0" err="1"/>
              <a:t>biến</a:t>
            </a:r>
            <a:r>
              <a:rPr lang="en-US" dirty="0"/>
              <a:t> </a:t>
            </a:r>
            <a:r>
              <a:rPr lang="en-US" dirty="0" err="1"/>
              <a:t>mất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5844CF-3B3A-468E-91D0-3F9EC69AB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623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06B27-945F-CDFA-F2A6-13FF20D2270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ADC07FEF-D36A-2439-FD29-A678C1F415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3C1C40A5-C52E-9648-D9F3-3B15F7641767}"/>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5" name="Footer Placeholder 4">
            <a:extLst>
              <a:ext uri="{FF2B5EF4-FFF2-40B4-BE49-F238E27FC236}">
                <a16:creationId xmlns:a16="http://schemas.microsoft.com/office/drawing/2014/main" id="{EE79CA76-1F3E-F6F0-86A6-3B7E5F9DE31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576AB66-7CFD-59DB-858E-8871BBC27D6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10705586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3544E-9387-A287-5535-93E216B291E8}"/>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AA03C434-3303-C359-1F2D-089F82C059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3B513D1-64FE-1206-5B5F-D31E7CD01776}"/>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5" name="Footer Placeholder 4">
            <a:extLst>
              <a:ext uri="{FF2B5EF4-FFF2-40B4-BE49-F238E27FC236}">
                <a16:creationId xmlns:a16="http://schemas.microsoft.com/office/drawing/2014/main" id="{DCCA549B-6E39-0098-1A6A-BD13F2A5D60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52724C6-9051-565F-938A-1B3D6095BB8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84704059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3207BC-BFDD-E267-F463-F12C645DF75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375A98A7-348F-53F9-4F5C-21947A5C58C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5B22F2F-9629-747B-4059-06C9FBD96302}"/>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5" name="Footer Placeholder 4">
            <a:extLst>
              <a:ext uri="{FF2B5EF4-FFF2-40B4-BE49-F238E27FC236}">
                <a16:creationId xmlns:a16="http://schemas.microsoft.com/office/drawing/2014/main" id="{F4987356-474B-498D-843C-CAD8630F9B7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328EA16A-1AE1-3C17-E9AC-64D0A3BB3DA1}"/>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69767"/>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138E80B-084D-4A7A-9F88-BB3E4EABE714}"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935259585"/>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94430751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38E80B-084D-4A7A-9F88-BB3E4EABE714}"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635050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138E80B-084D-4A7A-9F88-BB3E4EABE714}"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44632865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138E80B-084D-4A7A-9F88-BB3E4EABE714}" type="datetimeFigureOut">
              <a:rPr lang="en-US" smtClean="0"/>
              <a:t>2/14/2025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03650586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138E80B-084D-4A7A-9F88-BB3E4EABE714}" type="datetimeFigureOut">
              <a:rPr lang="en-US" smtClean="0"/>
              <a:t>2/14/2025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23863921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38E80B-084D-4A7A-9F88-BB3E4EABE714}" type="datetimeFigureOut">
              <a:rPr lang="en-US" smtClean="0"/>
              <a:t>2/14/2025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3472522896"/>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75493030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8A63D-EDFE-AFB5-0E20-BA0ECE1CC819}"/>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387017B0-F862-21A8-8BFA-4F6F5AEBDF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C76D42F7-9096-E4E7-6CE3-15EB60A6C128}"/>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5" name="Footer Placeholder 4">
            <a:extLst>
              <a:ext uri="{FF2B5EF4-FFF2-40B4-BE49-F238E27FC236}">
                <a16:creationId xmlns:a16="http://schemas.microsoft.com/office/drawing/2014/main" id="{9A75275C-6F2B-1D74-B46F-51C165B8DF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83CF3FB-3283-CCF4-B3E2-EE3A9DD9961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8303526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4138E80B-084D-4A7A-9F88-BB3E4EABE714}" type="datetimeFigureOut">
              <a:rPr lang="en-US" smtClean="0"/>
              <a:t>2/14/2025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83416654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156725016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138E80B-084D-4A7A-9F88-BB3E4EABE714}" type="datetimeFigureOut">
              <a:rPr lang="en-US" smtClean="0"/>
              <a:t>2/14/2025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97D2AD-FA6F-4A0B-9285-9B0CD075C97E}" type="slidenum">
              <a:rPr lang="en-US" smtClean="0"/>
              <a:t>‹#›</a:t>
            </a:fld>
            <a:endParaRPr lang="en-US"/>
          </a:p>
        </p:txBody>
      </p:sp>
    </p:spTree>
    <p:extLst>
      <p:ext uri="{BB962C8B-B14F-4D97-AF65-F5344CB8AC3E}">
        <p14:creationId xmlns:p14="http://schemas.microsoft.com/office/powerpoint/2010/main" val="2448392408"/>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82B23-1686-6933-6F5F-442E049BBA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5867B05-4AF9-902F-881A-0AB747F1D9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471749-4F9E-F83A-24D6-5296276A9E5C}"/>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5" name="Footer Placeholder 4">
            <a:extLst>
              <a:ext uri="{FF2B5EF4-FFF2-40B4-BE49-F238E27FC236}">
                <a16:creationId xmlns:a16="http://schemas.microsoft.com/office/drawing/2014/main" id="{CD0878DA-E08D-33A0-0A66-E9462889CE3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A27D0BB-676B-E851-30CA-817B9EA39D96}"/>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28754416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772A-F63A-3645-FCBA-DC3CFB516AFD}"/>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B838791-71E9-3DA1-C390-84309A50B04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3B53F76-AD26-18EF-F065-27241D2BA42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E072895C-FAA0-0B21-AC80-0B0640F141B6}"/>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6" name="Footer Placeholder 5">
            <a:extLst>
              <a:ext uri="{FF2B5EF4-FFF2-40B4-BE49-F238E27FC236}">
                <a16:creationId xmlns:a16="http://schemas.microsoft.com/office/drawing/2014/main" id="{544B98F6-7D24-CFC4-AC38-ADE11ABE522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BE44CEC-9A2E-8FE1-BF01-4258E7E7D59F}"/>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21343037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C275A-6108-0D50-F303-BEC2810F51DB}"/>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E83EA9C8-662A-8E15-2437-32E2137997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6A452A6-B716-BAC9-335F-BED2AEB79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9D96BD5A-F107-8A60-2AAC-A83007A5E7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477DC-D1CB-11F5-0CF8-9FB50FF051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7C83B482-B5CE-B69B-ADE0-74443BD3AF4E}"/>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8" name="Footer Placeholder 7">
            <a:extLst>
              <a:ext uri="{FF2B5EF4-FFF2-40B4-BE49-F238E27FC236}">
                <a16:creationId xmlns:a16="http://schemas.microsoft.com/office/drawing/2014/main" id="{D5575A7A-BB44-6999-C770-A27982CCAE6C}"/>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8EDA7DB9-0673-5C31-FCBE-DD215D57B4AC}"/>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90733499"/>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C6B27-7B08-8D4F-FE79-4704C70BDC2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36331311-6CDE-5BF6-F1BF-107104C6E383}"/>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4" name="Footer Placeholder 3">
            <a:extLst>
              <a:ext uri="{FF2B5EF4-FFF2-40B4-BE49-F238E27FC236}">
                <a16:creationId xmlns:a16="http://schemas.microsoft.com/office/drawing/2014/main" id="{705C3E29-CAC0-4565-E7B3-5D96817B5406}"/>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41DC4450-9205-4373-9BEC-361BCF6489DE}"/>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198085924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301D2ED-69CB-E220-2248-FEC58082D420}"/>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3" name="Footer Placeholder 2">
            <a:extLst>
              <a:ext uri="{FF2B5EF4-FFF2-40B4-BE49-F238E27FC236}">
                <a16:creationId xmlns:a16="http://schemas.microsoft.com/office/drawing/2014/main" id="{BE0E34BE-986C-BD14-7FB9-2F760E3F0CBA}"/>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483B3A35-EEFB-3121-C03A-5F9C37652549}"/>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51016398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6737C7-B145-D112-5861-34B78E1446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E5460426-3D0D-60B6-6344-E50DF5F23E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3F5B6E12-221F-5177-289F-32E414885D4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0633A-DD08-8EE7-1A38-ADA83DF5804A}"/>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6" name="Footer Placeholder 5">
            <a:extLst>
              <a:ext uri="{FF2B5EF4-FFF2-40B4-BE49-F238E27FC236}">
                <a16:creationId xmlns:a16="http://schemas.microsoft.com/office/drawing/2014/main" id="{9FB7EB88-B925-9377-A362-7F7F87B5D7E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35618B33-A6E9-117A-D6F4-AFC6D27FBB03}"/>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20027651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8C14-E5CF-C56A-2657-57312EC534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CD48FC8-41E6-F0AA-30E6-1EFB9690B0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32FF4195-466D-4572-0C59-CB725CC1A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779AB4-A548-270F-269A-B0C11BD9D7F5}"/>
              </a:ext>
            </a:extLst>
          </p:cNvPr>
          <p:cNvSpPr>
            <a:spLocks noGrp="1"/>
          </p:cNvSpPr>
          <p:nvPr>
            <p:ph type="dt" sz="half" idx="10"/>
          </p:nvPr>
        </p:nvSpPr>
        <p:spPr/>
        <p:txBody>
          <a:bodyPr/>
          <a:lstStyle/>
          <a:p>
            <a:fld id="{E7931150-1B2C-4011-A4C6-380C0C1857E8}" type="datetimeFigureOut">
              <a:rPr lang="vi-VN" smtClean="0"/>
              <a:t>14/02/2025</a:t>
            </a:fld>
            <a:endParaRPr lang="vi-VN"/>
          </a:p>
        </p:txBody>
      </p:sp>
      <p:sp>
        <p:nvSpPr>
          <p:cNvPr id="6" name="Footer Placeholder 5">
            <a:extLst>
              <a:ext uri="{FF2B5EF4-FFF2-40B4-BE49-F238E27FC236}">
                <a16:creationId xmlns:a16="http://schemas.microsoft.com/office/drawing/2014/main" id="{982B45C9-73E1-D485-A890-395BAE4A06F0}"/>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408960E9-3A0A-9119-9B30-B9B64EA24F17}"/>
              </a:ext>
            </a:extLst>
          </p:cNvPr>
          <p:cNvSpPr>
            <a:spLocks noGrp="1"/>
          </p:cNvSpPr>
          <p:nvPr>
            <p:ph type="sldNum" sz="quarter" idx="12"/>
          </p:nvPr>
        </p:nvSpPr>
        <p:spPr/>
        <p:txBody>
          <a:bodyPr/>
          <a:lstStyle/>
          <a:p>
            <a:fld id="{568B06FC-982F-4F02-8664-663C5725BF79}" type="slidenum">
              <a:rPr lang="vi-VN" smtClean="0"/>
              <a:t>‹#›</a:t>
            </a:fld>
            <a:endParaRPr lang="vi-VN"/>
          </a:p>
        </p:txBody>
      </p:sp>
    </p:spTree>
    <p:extLst>
      <p:ext uri="{BB962C8B-B14F-4D97-AF65-F5344CB8AC3E}">
        <p14:creationId xmlns:p14="http://schemas.microsoft.com/office/powerpoint/2010/main" val="365786905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13545513-2105-2FAE-6F4E-30604F5F374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F1AF646-AB52-0300-C3CD-288A16A8FC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FAB8E905-0CCE-8850-C3FA-0B886A28573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DDC7DB8-7C7A-CE5F-18F4-796C3EC924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7931150-1B2C-4011-A4C6-380C0C1857E8}" type="datetimeFigureOut">
              <a:rPr lang="vi-VN" smtClean="0"/>
              <a:t>14/02/2025</a:t>
            </a:fld>
            <a:endParaRPr lang="vi-VN"/>
          </a:p>
        </p:txBody>
      </p:sp>
      <p:sp>
        <p:nvSpPr>
          <p:cNvPr id="5" name="Footer Placeholder 4">
            <a:extLst>
              <a:ext uri="{FF2B5EF4-FFF2-40B4-BE49-F238E27FC236}">
                <a16:creationId xmlns:a16="http://schemas.microsoft.com/office/drawing/2014/main" id="{21A5603D-CEF7-9B82-1FA3-13ECE1B92C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DA923542-F6D6-283A-7E97-3F6A0DEEEC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68B06FC-982F-4F02-8664-663C5725BF79}" type="slidenum">
              <a:rPr lang="vi-VN" smtClean="0"/>
              <a:t>‹#›</a:t>
            </a:fld>
            <a:endParaRPr lang="vi-VN"/>
          </a:p>
        </p:txBody>
      </p:sp>
    </p:spTree>
    <p:extLst>
      <p:ext uri="{BB962C8B-B14F-4D97-AF65-F5344CB8AC3E}">
        <p14:creationId xmlns:p14="http://schemas.microsoft.com/office/powerpoint/2010/main" val="9877833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8075F55E-4413-79B8-32A1-1B4A59964B7C}"/>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4138E80B-084D-4A7A-9F88-BB3E4EABE714}" type="datetimeFigureOut">
              <a:rPr lang="en-US" smtClean="0"/>
              <a:t>2/14/2025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5197D2AD-FA6F-4A0B-9285-9B0CD075C97E}" type="slidenum">
              <a:rPr lang="en-US" smtClean="0"/>
              <a:t>‹#›</a:t>
            </a:fld>
            <a:endParaRPr lang="en-US"/>
          </a:p>
        </p:txBody>
      </p:sp>
    </p:spTree>
    <p:extLst>
      <p:ext uri="{BB962C8B-B14F-4D97-AF65-F5344CB8AC3E}">
        <p14:creationId xmlns:p14="http://schemas.microsoft.com/office/powerpoint/2010/main" val="312923200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svg"/><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7.gif"/><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slide" Target="slide6.xml"/><Relationship Id="rId17" Type="http://schemas.openxmlformats.org/officeDocument/2006/relationships/image" Target="../media/image10.png"/><Relationship Id="rId2" Type="http://schemas.openxmlformats.org/officeDocument/2006/relationships/audio" Target="../media/media1.m4a"/><Relationship Id="rId16" Type="http://schemas.openxmlformats.org/officeDocument/2006/relationships/image" Target="../media/image9.png"/><Relationship Id="rId1" Type="http://schemas.microsoft.com/office/2007/relationships/media" Target="../media/media1.m4a"/><Relationship Id="rId6" Type="http://schemas.openxmlformats.org/officeDocument/2006/relationships/slide" Target="slide5.xml"/><Relationship Id="rId11" Type="http://schemas.openxmlformats.org/officeDocument/2006/relationships/image" Target="../media/image6.gif"/><Relationship Id="rId5" Type="http://schemas.openxmlformats.org/officeDocument/2006/relationships/image" Target="../media/image3.jpg"/><Relationship Id="rId15" Type="http://schemas.openxmlformats.org/officeDocument/2006/relationships/image" Target="../media/image8.gif"/><Relationship Id="rId10" Type="http://schemas.openxmlformats.org/officeDocument/2006/relationships/slide" Target="slide4.xml"/><Relationship Id="rId4" Type="http://schemas.openxmlformats.org/officeDocument/2006/relationships/notesSlide" Target="../notesSlides/notesSlide1.xml"/><Relationship Id="rId9" Type="http://schemas.openxmlformats.org/officeDocument/2006/relationships/image" Target="../media/image5.gif"/><Relationship Id="rId14"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sv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8.gif"/><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slide" Target="slide3.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6.gif"/><Relationship Id="rId5" Type="http://schemas.openxmlformats.org/officeDocument/2006/relationships/slide" Target="slide3.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slide" Target="slide5.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7.gif"/><Relationship Id="rId5" Type="http://schemas.openxmlformats.org/officeDocument/2006/relationships/slide" Target="slide6.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 Target="slide2.xml"/><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5.gif"/><Relationship Id="rId5" Type="http://schemas.openxmlformats.org/officeDocument/2006/relationships/slide" Target="slide6.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1E2C2EE4-05C6-9E9A-FE92-FBDF2BF80A68}"/>
              </a:ext>
            </a:extLst>
          </p:cNvPr>
          <p:cNvPicPr>
            <a:picLocks noChangeAspect="1"/>
          </p:cNvPicPr>
          <p:nvPr/>
        </p:nvPicPr>
        <p:blipFill>
          <a:blip r:embed="rId3"/>
          <a:stretch>
            <a:fillRect/>
          </a:stretch>
        </p:blipFill>
        <p:spPr>
          <a:xfrm>
            <a:off x="3673372" y="2194899"/>
            <a:ext cx="7827942" cy="2206943"/>
          </a:xfrm>
          <a:prstGeom prst="rect">
            <a:avLst/>
          </a:prstGeom>
        </p:spPr>
      </p:pic>
    </p:spTree>
    <p:extLst>
      <p:ext uri="{BB962C8B-B14F-4D97-AF65-F5344CB8AC3E}">
        <p14:creationId xmlns:p14="http://schemas.microsoft.com/office/powerpoint/2010/main" val="3135057577"/>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8311244" cy="1569660"/>
          </a:xfrm>
          <a:prstGeom prst="rect">
            <a:avLst/>
          </a:prstGeom>
          <a:noFill/>
        </p:spPr>
        <p:txBody>
          <a:bodyPr wrap="square">
            <a:spAutoFit/>
          </a:bodyPr>
          <a:lstStyle/>
          <a:p>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1. Chia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sẻ</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với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các</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bạn</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một</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số</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nội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dung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về</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vi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khuẩn</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theo</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gợi</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ý ở </a:t>
            </a:r>
            <a:r>
              <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rPr>
              <a:t>hình</a:t>
            </a:r>
            <a:r>
              <a:rPr lang="en-GB" sz="3200" b="1" dirty="0">
                <a:solidFill>
                  <a:srgbClr val="C00000"/>
                </a:solidFill>
                <a:latin typeface="Calibri" panose="020F0502020204030204" pitchFamily="34" charset="0"/>
                <a:ea typeface="Calibri" panose="020F0502020204030204" pitchFamily="34" charset="0"/>
                <a:cs typeface="Calibri" panose="020F0502020204030204" pitchFamily="34" charset="0"/>
              </a:rPr>
              <a:t> 1.</a:t>
            </a:r>
          </a:p>
          <a:p>
            <a:endParaRPr lang="en-GB" sz="3200" b="1" dirty="0" err="1">
              <a:solidFill>
                <a:srgbClr val="C00000"/>
              </a:solidFill>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6CA3828-C6A4-E9E5-4C26-6637F01915EB}"/>
              </a:ext>
            </a:extLst>
          </p:cNvPr>
          <p:cNvPicPr>
            <a:picLocks noChangeAspect="1"/>
          </p:cNvPicPr>
          <p:nvPr/>
        </p:nvPicPr>
        <p:blipFill>
          <a:blip r:embed="rId3"/>
          <a:stretch>
            <a:fillRect/>
          </a:stretch>
        </p:blipFill>
        <p:spPr>
          <a:xfrm>
            <a:off x="2547257" y="1294719"/>
            <a:ext cx="7141027" cy="5400675"/>
          </a:xfrm>
          <a:prstGeom prst="rect">
            <a:avLst/>
          </a:prstGeom>
        </p:spPr>
      </p:pic>
    </p:spTree>
    <p:extLst>
      <p:ext uri="{BB962C8B-B14F-4D97-AF65-F5344CB8AC3E}">
        <p14:creationId xmlns:p14="http://schemas.microsoft.com/office/powerpoint/2010/main" val="33308633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B19D1603-D94C-413F-6B13-82109F3B9A7C}"/>
              </a:ext>
            </a:extLst>
          </p:cNvPr>
          <p:cNvSpPr/>
          <p:nvPr/>
        </p:nvSpPr>
        <p:spPr>
          <a:xfrm>
            <a:off x="4985659" y="2509158"/>
            <a:ext cx="2209799" cy="1333500"/>
          </a:xfrm>
          <a:prstGeom prst="ellipse">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latin typeface="Cambria" panose="02040503050406030204" pitchFamily="18" charset="0"/>
                <a:ea typeface="Cambria" panose="02040503050406030204" pitchFamily="18" charset="0"/>
              </a:rPr>
              <a:t>Vi </a:t>
            </a:r>
            <a:r>
              <a:rPr lang="en-US" sz="3600" dirty="0" err="1">
                <a:solidFill>
                  <a:srgbClr val="FF0000"/>
                </a:solidFill>
                <a:latin typeface="Cambria" panose="02040503050406030204" pitchFamily="18" charset="0"/>
                <a:ea typeface="Cambria" panose="02040503050406030204" pitchFamily="18" charset="0"/>
              </a:rPr>
              <a:t>khuẩn</a:t>
            </a:r>
            <a:endParaRPr lang="en-US" sz="3600" dirty="0">
              <a:solidFill>
                <a:srgbClr val="FF0000"/>
              </a:solidFill>
              <a:latin typeface="Cambria" panose="02040503050406030204" pitchFamily="18" charset="0"/>
              <a:ea typeface="Cambria" panose="02040503050406030204" pitchFamily="18" charset="0"/>
            </a:endParaRPr>
          </a:p>
        </p:txBody>
      </p:sp>
      <p:sp>
        <p:nvSpPr>
          <p:cNvPr id="11" name="Arrow: Up 10">
            <a:extLst>
              <a:ext uri="{FF2B5EF4-FFF2-40B4-BE49-F238E27FC236}">
                <a16:creationId xmlns:a16="http://schemas.microsoft.com/office/drawing/2014/main" id="{98D71710-DFE6-6239-F388-C91524A888EB}"/>
              </a:ext>
            </a:extLst>
          </p:cNvPr>
          <p:cNvSpPr/>
          <p:nvPr/>
        </p:nvSpPr>
        <p:spPr>
          <a:xfrm>
            <a:off x="5595257" y="1660071"/>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23BC23A0-8389-BBD0-6E04-1EBF0AF17FA0}"/>
              </a:ext>
            </a:extLst>
          </p:cNvPr>
          <p:cNvSpPr/>
          <p:nvPr/>
        </p:nvSpPr>
        <p:spPr>
          <a:xfrm>
            <a:off x="4180113" y="-92529"/>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Cambria" panose="02040503050406030204" pitchFamily="18" charset="0"/>
                <a:ea typeface="Cambria" panose="02040503050406030204" pitchFamily="18" charset="0"/>
              </a:rPr>
              <a:t>Nơi sống: đất, nước, không khí, thực phẩm, các bề mặt, trên cơ thể các sinh vật khác,...</a:t>
            </a:r>
            <a:endParaRPr lang="en-US" sz="2800" dirty="0">
              <a:solidFill>
                <a:srgbClr val="FF0000"/>
              </a:solidFill>
              <a:latin typeface="Cambria" panose="02040503050406030204" pitchFamily="18" charset="0"/>
              <a:ea typeface="Cambria" panose="02040503050406030204" pitchFamily="18" charset="0"/>
            </a:endParaRPr>
          </a:p>
        </p:txBody>
      </p:sp>
      <p:sp>
        <p:nvSpPr>
          <p:cNvPr id="14" name="Arrow: Up 13">
            <a:extLst>
              <a:ext uri="{FF2B5EF4-FFF2-40B4-BE49-F238E27FC236}">
                <a16:creationId xmlns:a16="http://schemas.microsoft.com/office/drawing/2014/main" id="{A4ADC701-7EDA-B093-5289-20BE74CD8628}"/>
              </a:ext>
            </a:extLst>
          </p:cNvPr>
          <p:cNvSpPr/>
          <p:nvPr/>
        </p:nvSpPr>
        <p:spPr>
          <a:xfrm rot="5400000">
            <a:off x="7108372" y="2879271"/>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59478474-33D5-C11D-DF8E-3F9BA5A14C07}"/>
              </a:ext>
            </a:extLst>
          </p:cNvPr>
          <p:cNvSpPr/>
          <p:nvPr/>
        </p:nvSpPr>
        <p:spPr>
          <a:xfrm>
            <a:off x="8120742" y="2411186"/>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dirty="0">
                <a:solidFill>
                  <a:srgbClr val="FF0000"/>
                </a:solidFill>
                <a:latin typeface="Cambria" panose="02040503050406030204" pitchFamily="18" charset="0"/>
                <a:ea typeface="Cambria" panose="02040503050406030204" pitchFamily="18" charset="0"/>
              </a:rPr>
              <a:t>Kích thước rất nhỏ, không thể nhìn được bằng mắt thường, có nhiều hình dạng khác nhau.</a:t>
            </a:r>
            <a:endParaRPr lang="en-US" sz="2400" dirty="0">
              <a:solidFill>
                <a:srgbClr val="FF0000"/>
              </a:solidFill>
              <a:latin typeface="Cambria" panose="02040503050406030204" pitchFamily="18" charset="0"/>
              <a:ea typeface="Cambria" panose="02040503050406030204" pitchFamily="18" charset="0"/>
            </a:endParaRPr>
          </a:p>
        </p:txBody>
      </p:sp>
      <p:sp>
        <p:nvSpPr>
          <p:cNvPr id="17" name="Arrow: Up 16">
            <a:extLst>
              <a:ext uri="{FF2B5EF4-FFF2-40B4-BE49-F238E27FC236}">
                <a16:creationId xmlns:a16="http://schemas.microsoft.com/office/drawing/2014/main" id="{15789E07-68EF-2556-60E4-60133BC5C63E}"/>
              </a:ext>
            </a:extLst>
          </p:cNvPr>
          <p:cNvSpPr/>
          <p:nvPr/>
        </p:nvSpPr>
        <p:spPr>
          <a:xfrm rot="10800000">
            <a:off x="5649685" y="3967842"/>
            <a:ext cx="1143000" cy="762000"/>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1A13C9C-FA18-A964-AB07-E76E8CE93544}"/>
              </a:ext>
            </a:extLst>
          </p:cNvPr>
          <p:cNvSpPr/>
          <p:nvPr/>
        </p:nvSpPr>
        <p:spPr>
          <a:xfrm>
            <a:off x="4386941" y="4740728"/>
            <a:ext cx="3929743" cy="1681843"/>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dirty="0">
                <a:solidFill>
                  <a:srgbClr val="FF0000"/>
                </a:solidFill>
                <a:latin typeface="Cambria" panose="02040503050406030204" pitchFamily="18" charset="0"/>
                <a:ea typeface="Cambria" panose="02040503050406030204" pitchFamily="18" charset="0"/>
              </a:rPr>
              <a:t>Có ích: muối chua rau, củ, quả, làm sữa chua,...</a:t>
            </a:r>
            <a:endParaRPr lang="en-US" sz="2800" dirty="0">
              <a:solidFill>
                <a:srgbClr val="FF0000"/>
              </a:solidFill>
              <a:latin typeface="Cambria" panose="02040503050406030204" pitchFamily="18" charset="0"/>
              <a:ea typeface="Cambria" panose="02040503050406030204" pitchFamily="18" charset="0"/>
            </a:endParaRPr>
          </a:p>
        </p:txBody>
      </p:sp>
      <p:sp>
        <p:nvSpPr>
          <p:cNvPr id="20" name="Arrow: Up 19">
            <a:extLst>
              <a:ext uri="{FF2B5EF4-FFF2-40B4-BE49-F238E27FC236}">
                <a16:creationId xmlns:a16="http://schemas.microsoft.com/office/drawing/2014/main" id="{91C1411E-8319-BFC4-BA89-8C3D59CB1F83}"/>
              </a:ext>
            </a:extLst>
          </p:cNvPr>
          <p:cNvSpPr/>
          <p:nvPr/>
        </p:nvSpPr>
        <p:spPr>
          <a:xfrm rot="5400000" flipV="1">
            <a:off x="3872594" y="2745921"/>
            <a:ext cx="1066800" cy="908958"/>
          </a:xfrm>
          <a:prstGeom prst="upArrow">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F3293794-CE47-8078-C78F-7DA25CF9C3F1}"/>
              </a:ext>
            </a:extLst>
          </p:cNvPr>
          <p:cNvSpPr/>
          <p:nvPr/>
        </p:nvSpPr>
        <p:spPr>
          <a:xfrm>
            <a:off x="500743" y="2209800"/>
            <a:ext cx="3429000" cy="1883229"/>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FF0000"/>
                </a:solidFill>
                <a:latin typeface="Cambria" panose="02040503050406030204" pitchFamily="18" charset="0"/>
                <a:ea typeface="Cambria" panose="02040503050406030204" pitchFamily="18" charset="0"/>
              </a:rPr>
              <a:t>Gây bệnh: sâu răng, tiêu chảy, viêm họng.....</a:t>
            </a:r>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7109162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down)">
                                      <p:cBhvr>
                                        <p:cTn id="31" dur="500"/>
                                        <p:tgtEl>
                                          <p:spTgt spid="20"/>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down)">
                                      <p:cBhvr>
                                        <p:cTn id="3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4" grpId="0" animBg="1"/>
      <p:bldP spid="16" grpId="0" animBg="1"/>
      <p:bldP spid="17" grpId="0" animBg="1"/>
      <p:bldP spid="18" grpId="0" animBg="1"/>
      <p:bldP spid="20" grpId="0" animBg="1"/>
      <p:bldP spid="2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8" y="196334"/>
            <a:ext cx="9867901" cy="1077218"/>
          </a:xfrm>
          <a:prstGeom prst="rect">
            <a:avLst/>
          </a:prstGeom>
          <a:noFill/>
        </p:spPr>
        <p:txBody>
          <a:bodyPr wrap="square">
            <a:spAutoFit/>
          </a:bodyPr>
          <a:lstStyle/>
          <a:p>
            <a:pPr lvl="0" algn="just"/>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2.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Những việc làm nào trong hình 2 có thể làm giảm nguy cơ nhiễm vi khuẩn gây bệnh cho con người? Vì sao?</a:t>
            </a:r>
            <a:endParaRPr kumimoji="0" lang="en-GB" sz="32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C73BF39D-3BC2-2D2C-75DB-482618AE8DC8}"/>
              </a:ext>
            </a:extLst>
          </p:cNvPr>
          <p:cNvPicPr>
            <a:picLocks noChangeAspect="1"/>
          </p:cNvPicPr>
          <p:nvPr/>
        </p:nvPicPr>
        <p:blipFill>
          <a:blip r:embed="rId3"/>
          <a:stretch>
            <a:fillRect/>
          </a:stretch>
        </p:blipFill>
        <p:spPr>
          <a:xfrm>
            <a:off x="4271282" y="1360034"/>
            <a:ext cx="5086350" cy="5400675"/>
          </a:xfrm>
          <a:prstGeom prst="rect">
            <a:avLst/>
          </a:prstGeom>
        </p:spPr>
      </p:pic>
    </p:spTree>
    <p:extLst>
      <p:ext uri="{BB962C8B-B14F-4D97-AF65-F5344CB8AC3E}">
        <p14:creationId xmlns:p14="http://schemas.microsoft.com/office/powerpoint/2010/main" val="223733417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3" name="Picture 2">
            <a:extLst>
              <a:ext uri="{FF2B5EF4-FFF2-40B4-BE49-F238E27FC236}">
                <a16:creationId xmlns:a16="http://schemas.microsoft.com/office/drawing/2014/main" id="{A29E9FD6-3D8D-8FD8-7D99-74A75137E521}"/>
              </a:ext>
            </a:extLst>
          </p:cNvPr>
          <p:cNvPicPr>
            <a:picLocks noChangeAspect="1"/>
          </p:cNvPicPr>
          <p:nvPr/>
        </p:nvPicPr>
        <p:blipFill>
          <a:blip r:embed="rId3"/>
          <a:stretch>
            <a:fillRect/>
          </a:stretch>
        </p:blipFill>
        <p:spPr>
          <a:xfrm>
            <a:off x="707571" y="2013857"/>
            <a:ext cx="3810000" cy="2590800"/>
          </a:xfrm>
          <a:prstGeom prst="rect">
            <a:avLst/>
          </a:prstGeom>
        </p:spPr>
      </p:pic>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Vi khuẩn gây bệnh xâm nhập cơ thể qua vết thương hở</a:t>
              </a: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spTree>
    <p:extLst>
      <p:ext uri="{BB962C8B-B14F-4D97-AF65-F5344CB8AC3E}">
        <p14:creationId xmlns:p14="http://schemas.microsoft.com/office/powerpoint/2010/main" val="17653066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Ngăn cách cơ thể tiếp xúc trực tiếp với vi khuẩn trong đất</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9" name="Picture 8">
            <a:extLst>
              <a:ext uri="{FF2B5EF4-FFF2-40B4-BE49-F238E27FC236}">
                <a16:creationId xmlns:a16="http://schemas.microsoft.com/office/drawing/2014/main" id="{70538DE4-0B9D-E0A3-DFAA-250082514A51}"/>
              </a:ext>
            </a:extLst>
          </p:cNvPr>
          <p:cNvPicPr>
            <a:picLocks noChangeAspect="1"/>
          </p:cNvPicPr>
          <p:nvPr/>
        </p:nvPicPr>
        <p:blipFill>
          <a:blip r:embed="rId3"/>
          <a:stretch>
            <a:fillRect/>
          </a:stretch>
        </p:blipFill>
        <p:spPr>
          <a:xfrm>
            <a:off x="540883" y="1794781"/>
            <a:ext cx="4002088" cy="3430361"/>
          </a:xfrm>
          <a:prstGeom prst="rect">
            <a:avLst/>
          </a:prstGeom>
        </p:spPr>
      </p:pic>
    </p:spTree>
    <p:extLst>
      <p:ext uri="{BB962C8B-B14F-4D97-AF65-F5344CB8AC3E}">
        <p14:creationId xmlns:p14="http://schemas.microsoft.com/office/powerpoint/2010/main" val="17244871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Giảm nơi ở, giảm cung cấp chất dinh dưỡng cho vi khuẩn sinh sống</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3" name="Picture 2">
            <a:extLst>
              <a:ext uri="{FF2B5EF4-FFF2-40B4-BE49-F238E27FC236}">
                <a16:creationId xmlns:a16="http://schemas.microsoft.com/office/drawing/2014/main" id="{E1EF99C6-1333-5400-7BB2-07EF571C3CBB}"/>
              </a:ext>
            </a:extLst>
          </p:cNvPr>
          <p:cNvPicPr>
            <a:picLocks noChangeAspect="1"/>
          </p:cNvPicPr>
          <p:nvPr/>
        </p:nvPicPr>
        <p:blipFill>
          <a:blip r:embed="rId3"/>
          <a:stretch>
            <a:fillRect/>
          </a:stretch>
        </p:blipFill>
        <p:spPr>
          <a:xfrm>
            <a:off x="1062037" y="1260022"/>
            <a:ext cx="3667125" cy="4533900"/>
          </a:xfrm>
          <a:prstGeom prst="rect">
            <a:avLst/>
          </a:prstGeom>
        </p:spPr>
      </p:pic>
    </p:spTree>
    <p:extLst>
      <p:ext uri="{BB962C8B-B14F-4D97-AF65-F5344CB8AC3E}">
        <p14:creationId xmlns:p14="http://schemas.microsoft.com/office/powerpoint/2010/main" val="13410003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072744" y="1823357"/>
            <a:ext cx="6204856" cy="3009900"/>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46415" y="0"/>
              <a:ext cx="101932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Ánh sáng mặt trời có khả năng diệt vi khuẩn, lưu thông không khí</a:t>
              </a:r>
              <a:r>
                <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a:t>
              </a:r>
              <a:endParaRPr kumimoji="0" lang="en-US" sz="7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Cabin Bold"/>
                <a:sym typeface="Cabin Bold"/>
              </a:endParaRPr>
            </a:p>
          </p:txBody>
        </p:sp>
      </p:grpSp>
      <p:pic>
        <p:nvPicPr>
          <p:cNvPr id="9" name="Picture 8">
            <a:extLst>
              <a:ext uri="{FF2B5EF4-FFF2-40B4-BE49-F238E27FC236}">
                <a16:creationId xmlns:a16="http://schemas.microsoft.com/office/drawing/2014/main" id="{26F3C891-55C9-3D77-A335-02C1BD2FBC18}"/>
              </a:ext>
            </a:extLst>
          </p:cNvPr>
          <p:cNvPicPr>
            <a:picLocks noChangeAspect="1"/>
          </p:cNvPicPr>
          <p:nvPr/>
        </p:nvPicPr>
        <p:blipFill>
          <a:blip r:embed="rId3"/>
          <a:stretch>
            <a:fillRect/>
          </a:stretch>
        </p:blipFill>
        <p:spPr>
          <a:xfrm>
            <a:off x="1013052" y="999444"/>
            <a:ext cx="3438525" cy="4619625"/>
          </a:xfrm>
          <a:prstGeom prst="rect">
            <a:avLst/>
          </a:prstGeom>
        </p:spPr>
      </p:pic>
    </p:spTree>
    <p:extLst>
      <p:ext uri="{BB962C8B-B14F-4D97-AF65-F5344CB8AC3E}">
        <p14:creationId xmlns:p14="http://schemas.microsoft.com/office/powerpoint/2010/main" val="4006417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
            <a:extLst>
              <a:ext uri="{FF2B5EF4-FFF2-40B4-BE49-F238E27FC236}">
                <a16:creationId xmlns:a16="http://schemas.microsoft.com/office/drawing/2014/main" id="{5DE8CDB9-78CD-76D6-3B81-6DA3FFC7D1B2}"/>
              </a:ext>
            </a:extLst>
          </p:cNvPr>
          <p:cNvSpPr/>
          <p:nvPr/>
        </p:nvSpPr>
        <p:spPr>
          <a:xfrm>
            <a:off x="6971380" y="6109397"/>
            <a:ext cx="5042389" cy="2163643"/>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3">
            <a:extLst>
              <a:ext uri="{FF2B5EF4-FFF2-40B4-BE49-F238E27FC236}">
                <a16:creationId xmlns:a16="http://schemas.microsoft.com/office/drawing/2014/main" id="{D253ACC0-F48E-EF33-42A5-566024B7AF41}"/>
              </a:ext>
            </a:extLst>
          </p:cNvPr>
          <p:cNvSpPr/>
          <p:nvPr/>
        </p:nvSpPr>
        <p:spPr>
          <a:xfrm>
            <a:off x="7402286" y="3048000"/>
            <a:ext cx="4974977" cy="3594006"/>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6">
            <a:extLst>
              <a:ext uri="{FF2B5EF4-FFF2-40B4-BE49-F238E27FC236}">
                <a16:creationId xmlns:a16="http://schemas.microsoft.com/office/drawing/2014/main" id="{43400609-16AE-8EE0-B0FE-2676530F33E3}"/>
              </a:ext>
            </a:extLst>
          </p:cNvPr>
          <p:cNvSpPr/>
          <p:nvPr/>
        </p:nvSpPr>
        <p:spPr>
          <a:xfrm>
            <a:off x="554052" y="5741012"/>
            <a:ext cx="2402166" cy="1253494"/>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7">
            <a:extLst>
              <a:ext uri="{FF2B5EF4-FFF2-40B4-BE49-F238E27FC236}">
                <a16:creationId xmlns:a16="http://schemas.microsoft.com/office/drawing/2014/main" id="{0E1D5E8F-93A7-1ED9-FCF3-0F8883F3B760}"/>
              </a:ext>
            </a:extLst>
          </p:cNvPr>
          <p:cNvGrpSpPr/>
          <p:nvPr/>
        </p:nvGrpSpPr>
        <p:grpSpPr>
          <a:xfrm rot="-10800000">
            <a:off x="304799" y="1361119"/>
            <a:ext cx="8033657" cy="4038193"/>
            <a:chOff x="0" y="0"/>
            <a:chExt cx="3572462" cy="1638691"/>
          </a:xfrm>
        </p:grpSpPr>
        <p:sp>
          <p:nvSpPr>
            <p:cNvPr id="18" name="Freeform 8">
              <a:extLst>
                <a:ext uri="{FF2B5EF4-FFF2-40B4-BE49-F238E27FC236}">
                  <a16:creationId xmlns:a16="http://schemas.microsoft.com/office/drawing/2014/main" id="{FA85786F-19EF-EC1C-BE23-53ED9C6E06FB}"/>
                </a:ext>
              </a:extLst>
            </p:cNvPr>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TextBox 9">
            <a:extLst>
              <a:ext uri="{FF2B5EF4-FFF2-40B4-BE49-F238E27FC236}">
                <a16:creationId xmlns:a16="http://schemas.microsoft.com/office/drawing/2014/main" id="{BB3A2191-59C4-997D-D55E-7B440C85DB1B}"/>
              </a:ext>
            </a:extLst>
          </p:cNvPr>
          <p:cNvSpPr txBox="1"/>
          <p:nvPr/>
        </p:nvSpPr>
        <p:spPr>
          <a:xfrm>
            <a:off x="558800" y="1701800"/>
            <a:ext cx="7670800" cy="3385542"/>
          </a:xfrm>
          <a:prstGeom prst="rect">
            <a:avLst/>
          </a:prstGeom>
        </p:spPr>
        <p:txBody>
          <a:bodyPr wrap="square" lIns="0" tIns="0" rIns="0" bIns="0" rtlCol="0" anchor="t">
            <a:spAutoFit/>
          </a:bodyPr>
          <a:lstStyle/>
          <a:p>
            <a:pPr lvl="0" algn="just" defTabSz="609630"/>
            <a:r>
              <a:rPr lang="vi-VN" sz="4400" dirty="0">
                <a:solidFill>
                  <a:srgbClr val="FF0000"/>
                </a:solidFill>
                <a:latin typeface="Cambria" panose="02040503050406030204" pitchFamily="18" charset="0"/>
                <a:ea typeface="Cambria" panose="02040503050406030204" pitchFamily="18" charset="0"/>
              </a:rPr>
              <a:t>Loại bỏ môi trường sống của vi khuẩn, ngăn ngừa vi khuẩn tiếp xúc, xâm nhập vào cơ thể là cách làm hiệu quả để phòng tránh bệnh do vi khuẩn.</a:t>
            </a:r>
            <a:endParaRPr kumimoji="0" lang="en-US" sz="4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E2A2EE17-7DB6-CB56-8000-C7BB0A1B6E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8800" y="127000"/>
            <a:ext cx="4237051" cy="1221289"/>
          </a:xfrm>
          <a:prstGeom prst="rect">
            <a:avLst/>
          </a:prstGeom>
        </p:spPr>
      </p:pic>
      <p:pic>
        <p:nvPicPr>
          <p:cNvPr id="21" name="Picture 20" descr="A round pink label with white text and a black background&#10;&#10;Description automatically generated">
            <a:extLst>
              <a:ext uri="{FF2B5EF4-FFF2-40B4-BE49-F238E27FC236}">
                <a16:creationId xmlns:a16="http://schemas.microsoft.com/office/drawing/2014/main" id="{3B8649FE-41BC-299C-621D-321A9AD1D8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16800" y="5105400"/>
            <a:ext cx="1320800" cy="1320800"/>
          </a:xfrm>
          <a:prstGeom prst="rect">
            <a:avLst/>
          </a:prstGeom>
        </p:spPr>
      </p:pic>
    </p:spTree>
    <p:extLst>
      <p:ext uri="{BB962C8B-B14F-4D97-AF65-F5344CB8AC3E}">
        <p14:creationId xmlns:p14="http://schemas.microsoft.com/office/powerpoint/2010/main" val="110017283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white surface with blue and orange lines&#10;&#10;Description automatically generated">
            <a:extLst>
              <a:ext uri="{FF2B5EF4-FFF2-40B4-BE49-F238E27FC236}">
                <a16:creationId xmlns:a16="http://schemas.microsoft.com/office/drawing/2014/main" id="{AC8CB31E-5BCF-3100-40C7-8BB6F0E9F9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7" name="TextBox 6">
            <a:extLst>
              <a:ext uri="{FF2B5EF4-FFF2-40B4-BE49-F238E27FC236}">
                <a16:creationId xmlns:a16="http://schemas.microsoft.com/office/drawing/2014/main" id="{8287B3F8-CAAF-A7DA-5100-13B242A3AB03}"/>
              </a:ext>
            </a:extLst>
          </p:cNvPr>
          <p:cNvSpPr txBox="1"/>
          <p:nvPr/>
        </p:nvSpPr>
        <p:spPr>
          <a:xfrm>
            <a:off x="2324099" y="196334"/>
            <a:ext cx="9693730" cy="1569660"/>
          </a:xfrm>
          <a:prstGeom prst="rect">
            <a:avLst/>
          </a:prstGeom>
          <a:noFill/>
        </p:spPr>
        <p:txBody>
          <a:bodyPr wrap="square">
            <a:spAutoFit/>
          </a:bodyPr>
          <a:lstStyle/>
          <a:p>
            <a:pPr lvl="0" algn="just"/>
            <a:r>
              <a:rPr lang="en-US" sz="3200" b="1" dirty="0">
                <a:solidFill>
                  <a:srgbClr val="C00000"/>
                </a:solidFill>
                <a:latin typeface="Calibri" panose="020F0502020204030204" pitchFamily="34" charset="0"/>
                <a:ea typeface="Calibri" panose="020F0502020204030204" pitchFamily="34" charset="0"/>
                <a:cs typeface="Calibri" panose="020F0502020204030204" pitchFamily="34" charset="0"/>
              </a:rPr>
              <a:t>3. </a:t>
            </a:r>
            <a:r>
              <a:rPr lang="vi-VN" sz="3200" b="1" dirty="0">
                <a:solidFill>
                  <a:srgbClr val="C00000"/>
                </a:solidFill>
                <a:latin typeface="Calibri" panose="020F0502020204030204" pitchFamily="34" charset="0"/>
                <a:ea typeface="Calibri" panose="020F0502020204030204" pitchFamily="34" charset="0"/>
                <a:cs typeface="Calibri" panose="020F0502020204030204" pitchFamily="34" charset="0"/>
              </a:rPr>
              <a:t>Một số bạn học sinh bị mắc bệnh tả (hình 3). Theo em, bạn đó và gia đình cần làm những việc gì để hạn chế nguy cơ lây lan bệnh tả sang người khác?</a:t>
            </a:r>
            <a:endParaRPr kumimoji="0" lang="en-GB" sz="3200" b="1" i="0" u="none" strike="noStrike" kern="1200" cap="none" spc="0" normalizeH="0" baseline="0" noProof="0" dirty="0" err="1">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788A62F5-CB0B-DF3B-70C5-A39420D675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2427" y="1877165"/>
            <a:ext cx="7424273" cy="4871978"/>
          </a:xfrm>
          <a:prstGeom prst="rect">
            <a:avLst/>
          </a:prstGeom>
        </p:spPr>
      </p:pic>
    </p:spTree>
    <p:extLst>
      <p:ext uri="{BB962C8B-B14F-4D97-AF65-F5344CB8AC3E}">
        <p14:creationId xmlns:p14="http://schemas.microsoft.com/office/powerpoint/2010/main" val="400978160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673b08113b453c1ecee9f6d3">
            <a:hlinkClick r:id="" action="ppaction://media"/>
            <a:extLst>
              <a:ext uri="{FF2B5EF4-FFF2-40B4-BE49-F238E27FC236}">
                <a16:creationId xmlns:a16="http://schemas.microsoft.com/office/drawing/2014/main" id="{24990691-BD1F-5EE5-CE9A-BE979690A44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2001" cy="6803572"/>
          </a:xfrm>
          <a:prstGeom prst="rect">
            <a:avLst/>
          </a:prstGeom>
        </p:spPr>
      </p:pic>
    </p:spTree>
    <p:extLst>
      <p:ext uri="{BB962C8B-B14F-4D97-AF65-F5344CB8AC3E}">
        <p14:creationId xmlns:p14="http://schemas.microsoft.com/office/powerpoint/2010/main" val="12792794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9000" b="-9000"/>
          </a:stretch>
        </a:blipFill>
        <a:effectLst/>
      </p:bgPr>
    </p:bg>
    <p:spTree>
      <p:nvGrpSpPr>
        <p:cNvPr id="1" name=""/>
        <p:cNvGrpSpPr/>
        <p:nvPr/>
      </p:nvGrpSpPr>
      <p:grpSpPr>
        <a:xfrm>
          <a:off x="0" y="0"/>
          <a:ext cx="0" cy="0"/>
          <a:chOff x="0" y="0"/>
          <a:chExt cx="0" cy="0"/>
        </a:xfrm>
      </p:grpSpPr>
      <p:pic>
        <p:nvPicPr>
          <p:cNvPr id="6" name="Picture 5">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61600" y="1397000"/>
            <a:ext cx="1524000" cy="1526120"/>
          </a:xfrm>
          <a:prstGeom prst="rect">
            <a:avLst/>
          </a:prstGeom>
        </p:spPr>
      </p:pic>
      <p:pic>
        <p:nvPicPr>
          <p:cNvPr id="7" name="Picture 6">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673601" y="4013633"/>
            <a:ext cx="2235200" cy="2235200"/>
          </a:xfrm>
          <a:prstGeom prst="rect">
            <a:avLst/>
          </a:prstGeom>
        </p:spPr>
      </p:pic>
      <p:pic>
        <p:nvPicPr>
          <p:cNvPr id="8" name="Picture 7">
            <a:hlinkClick r:id="rId10" action="ppaction://hlinksldjump"/>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99201" y="189145"/>
            <a:ext cx="2873511" cy="1592404"/>
          </a:xfrm>
          <a:prstGeom prst="rect">
            <a:avLst/>
          </a:prstGeom>
        </p:spPr>
      </p:pic>
      <p:pic>
        <p:nvPicPr>
          <p:cNvPr id="9" name="Picture 8">
            <a:hlinkClick r:id="rId12" action="ppaction://hlinksldjump"/>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736479" y="3625886"/>
            <a:ext cx="1463429" cy="1463429"/>
          </a:xfrm>
          <a:prstGeom prst="rect">
            <a:avLst/>
          </a:prstGeom>
        </p:spPr>
      </p:pic>
      <p:pic>
        <p:nvPicPr>
          <p:cNvPr id="10" name="Picture 9">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750279" y="976323"/>
            <a:ext cx="2040923" cy="1113576"/>
          </a:xfrm>
          <a:prstGeom prst="rect">
            <a:avLst/>
          </a:prstGeom>
        </p:spPr>
      </p:pic>
      <p:grpSp>
        <p:nvGrpSpPr>
          <p:cNvPr id="25" name="Group 24"/>
          <p:cNvGrpSpPr/>
          <p:nvPr/>
        </p:nvGrpSpPr>
        <p:grpSpPr>
          <a:xfrm>
            <a:off x="0" y="330200"/>
            <a:ext cx="4368800" cy="1524000"/>
            <a:chOff x="0" y="247650"/>
            <a:chExt cx="3276600" cy="1143000"/>
          </a:xfrm>
        </p:grpSpPr>
        <p:sp>
          <p:nvSpPr>
            <p:cNvPr id="13" name="Rounded Rectangle 12"/>
            <p:cNvSpPr/>
            <p:nvPr/>
          </p:nvSpPr>
          <p:spPr>
            <a:xfrm>
              <a:off x="241300" y="247650"/>
              <a:ext cx="2743200" cy="1143000"/>
            </a:xfrm>
            <a:prstGeom prst="roundRect">
              <a:avLst/>
            </a:prstGeom>
            <a:solidFill>
              <a:schemeClr val="accent6">
                <a:lumMod val="75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TextBox 13"/>
            <p:cNvSpPr txBox="1"/>
            <p:nvPr/>
          </p:nvSpPr>
          <p:spPr>
            <a:xfrm>
              <a:off x="0" y="247650"/>
              <a:ext cx="3276600" cy="94641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Tiêu</a:t>
              </a:r>
              <a:r>
                <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a:t>
              </a:r>
              <a:r>
                <a:rPr kumimoji="0" lang="en-US" sz="3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diệt</a:t>
              </a:r>
              <a:r>
                <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 virus,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rPr>
                <a:t>vi </a:t>
              </a:r>
              <a:r>
                <a:rPr kumimoji="0" lang="en-US" sz="3800" b="1" i="0" u="none" strike="noStrike" kern="1200" cap="none" spc="0" normalizeH="0" baseline="0" noProof="0" dirty="0" err="1">
                  <a:ln>
                    <a:noFill/>
                  </a:ln>
                  <a:solidFill>
                    <a:prstClr val="black"/>
                  </a:solidFill>
                  <a:effectLst/>
                  <a:uLnTx/>
                  <a:uFillTx/>
                  <a:latin typeface="AvantGarde" pitchFamily="2" charset="0"/>
                  <a:ea typeface="AvantGarde" pitchFamily="2" charset="0"/>
                  <a:cs typeface="AvantGarde" pitchFamily="2" charset="0"/>
                </a:rPr>
                <a:t>khuẩn</a:t>
              </a:r>
              <a:endParaRPr kumimoji="0" lang="en-US" sz="3800" b="1" i="0" u="none" strike="noStrike" kern="1200" cap="none" spc="0" normalizeH="0" baseline="0" noProof="0" dirty="0">
                <a:ln>
                  <a:noFill/>
                </a:ln>
                <a:solidFill>
                  <a:prstClr val="black"/>
                </a:solidFill>
                <a:effectLst/>
                <a:uLnTx/>
                <a:uFillTx/>
                <a:latin typeface="AvantGarde" pitchFamily="2" charset="0"/>
                <a:ea typeface="AvantGarde" pitchFamily="2" charset="0"/>
                <a:cs typeface="AvantGarde" pitchFamily="2" charset="0"/>
              </a:endParaRPr>
            </a:p>
          </p:txBody>
        </p:sp>
      </p:grpSp>
      <p:pic>
        <p:nvPicPr>
          <p:cNvPr id="16" name="Stranger_Danger.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778000" y="5131233"/>
            <a:ext cx="812800" cy="812800"/>
          </a:xfrm>
          <a:prstGeom prst="rect">
            <a:avLst/>
          </a:prstGeom>
        </p:spPr>
      </p:pic>
      <p:pic>
        <p:nvPicPr>
          <p:cNvPr id="18" name="Picture 1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87867" y="2115457"/>
            <a:ext cx="4775200" cy="4775200"/>
          </a:xfrm>
          <a:prstGeom prst="rect">
            <a:avLst/>
          </a:prstGeom>
        </p:spPr>
      </p:pic>
      <p:sp>
        <p:nvSpPr>
          <p:cNvPr id="19" name="Rounded Rectangle 18"/>
          <p:cNvSpPr/>
          <p:nvPr/>
        </p:nvSpPr>
        <p:spPr>
          <a:xfrm>
            <a:off x="4673602" y="362858"/>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1</a:t>
            </a:r>
          </a:p>
        </p:txBody>
      </p:sp>
      <p:sp>
        <p:nvSpPr>
          <p:cNvPr id="20" name="Rounded Rectangle 19"/>
          <p:cNvSpPr/>
          <p:nvPr/>
        </p:nvSpPr>
        <p:spPr>
          <a:xfrm>
            <a:off x="8229601" y="189145"/>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2</a:t>
            </a:r>
          </a:p>
        </p:txBody>
      </p:sp>
      <p:sp>
        <p:nvSpPr>
          <p:cNvPr id="21" name="Rounded Rectangle 20"/>
          <p:cNvSpPr/>
          <p:nvPr/>
        </p:nvSpPr>
        <p:spPr>
          <a:xfrm>
            <a:off x="10769601" y="3016098"/>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3</a:t>
            </a:r>
          </a:p>
        </p:txBody>
      </p:sp>
      <p:sp>
        <p:nvSpPr>
          <p:cNvPr id="22" name="Rounded Rectangle 21"/>
          <p:cNvSpPr/>
          <p:nvPr/>
        </p:nvSpPr>
        <p:spPr>
          <a:xfrm>
            <a:off x="10214194" y="5376162"/>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4</a:t>
            </a:r>
          </a:p>
        </p:txBody>
      </p:sp>
      <p:sp>
        <p:nvSpPr>
          <p:cNvPr id="23" name="Rounded Rectangle 22"/>
          <p:cNvSpPr/>
          <p:nvPr/>
        </p:nvSpPr>
        <p:spPr>
          <a:xfrm>
            <a:off x="5772822" y="5782562"/>
            <a:ext cx="507999" cy="322943"/>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5</a:t>
            </a:r>
          </a:p>
        </p:txBody>
      </p:sp>
      <p:sp>
        <p:nvSpPr>
          <p:cNvPr id="2" name="Right Arrow 1">
            <a:hlinkClick r:id="" action="ppaction://noaction"/>
          </p:cNvPr>
          <p:cNvSpPr/>
          <p:nvPr/>
        </p:nvSpPr>
        <p:spPr>
          <a:xfrm>
            <a:off x="11277599" y="6489381"/>
            <a:ext cx="652272" cy="3230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932007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31" presetClass="exit" presetSubtype="0" fill="hold" nodeType="withEffect">
                                  <p:stCondLst>
                                    <p:cond delay="0"/>
                                  </p:stCondLst>
                                  <p:childTnLst>
                                    <p:anim calcmode="lin" valueType="num">
                                      <p:cBhvr>
                                        <p:cTn id="17" dur="1000"/>
                                        <p:tgtEl>
                                          <p:spTgt spid="6"/>
                                        </p:tgtEl>
                                        <p:attrNameLst>
                                          <p:attrName>ppt_w</p:attrName>
                                        </p:attrNameLst>
                                      </p:cBhvr>
                                      <p:tavLst>
                                        <p:tav tm="0">
                                          <p:val>
                                            <p:strVal val="ppt_w"/>
                                          </p:val>
                                        </p:tav>
                                        <p:tav tm="100000">
                                          <p:val>
                                            <p:fltVal val="0"/>
                                          </p:val>
                                        </p:tav>
                                      </p:tavLst>
                                    </p:anim>
                                    <p:anim calcmode="lin" valueType="num">
                                      <p:cBhvr>
                                        <p:cTn id="18" dur="1000"/>
                                        <p:tgtEl>
                                          <p:spTgt spid="6"/>
                                        </p:tgtEl>
                                        <p:attrNameLst>
                                          <p:attrName>ppt_h</p:attrName>
                                        </p:attrNameLst>
                                      </p:cBhvr>
                                      <p:tavLst>
                                        <p:tav tm="0">
                                          <p:val>
                                            <p:strVal val="ppt_h"/>
                                          </p:val>
                                        </p:tav>
                                        <p:tav tm="100000">
                                          <p:val>
                                            <p:fltVal val="0"/>
                                          </p:val>
                                        </p:tav>
                                      </p:tavLst>
                                    </p:anim>
                                    <p:anim calcmode="lin" valueType="num">
                                      <p:cBhvr>
                                        <p:cTn id="19" dur="1000"/>
                                        <p:tgtEl>
                                          <p:spTgt spid="6"/>
                                        </p:tgtEl>
                                        <p:attrNameLst>
                                          <p:attrName>style.rotation</p:attrName>
                                        </p:attrNameLst>
                                      </p:cBhvr>
                                      <p:tavLst>
                                        <p:tav tm="0">
                                          <p:val>
                                            <p:fltVal val="0"/>
                                          </p:val>
                                        </p:tav>
                                        <p:tav tm="100000">
                                          <p:val>
                                            <p:fltVal val="90"/>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10" presetClass="exit" presetSubtype="0" fill="hold" grpId="0" nodeType="withEffect">
                                  <p:stCondLst>
                                    <p:cond delay="0"/>
                                  </p:stCondLst>
                                  <p:childTnLst>
                                    <p:animEffect transition="out" filter="fade">
                                      <p:cBhvr>
                                        <p:cTn id="23" dur="500"/>
                                        <p:tgtEl>
                                          <p:spTgt spid="21"/>
                                        </p:tgtEl>
                                      </p:cBhvr>
                                    </p:animEffect>
                                    <p:set>
                                      <p:cBhvr>
                                        <p:cTn id="24"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10"/>
                    </p:tgtEl>
                  </p:cond>
                </p:stCondLst>
                <p:endSync evt="end" delay="0">
                  <p:rtn val="all"/>
                </p:endSync>
                <p:childTnLst>
                  <p:par>
                    <p:cTn id="26" fill="hold">
                      <p:stCondLst>
                        <p:cond delay="0"/>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10"/>
                                        </p:tgtEl>
                                        <p:attrNameLst>
                                          <p:attrName>ppt_w</p:attrName>
                                        </p:attrNameLst>
                                      </p:cBhvr>
                                      <p:tavLst>
                                        <p:tav tm="0">
                                          <p:val>
                                            <p:strVal val="ppt_w"/>
                                          </p:val>
                                        </p:tav>
                                        <p:tav tm="100000">
                                          <p:val>
                                            <p:fltVal val="0"/>
                                          </p:val>
                                        </p:tav>
                                      </p:tavLst>
                                    </p:anim>
                                    <p:anim calcmode="lin" valueType="num">
                                      <p:cBhvr>
                                        <p:cTn id="30" dur="1000"/>
                                        <p:tgtEl>
                                          <p:spTgt spid="10"/>
                                        </p:tgtEl>
                                        <p:attrNameLst>
                                          <p:attrName>ppt_h</p:attrName>
                                        </p:attrNameLst>
                                      </p:cBhvr>
                                      <p:tavLst>
                                        <p:tav tm="0">
                                          <p:val>
                                            <p:strVal val="ppt_h"/>
                                          </p:val>
                                        </p:tav>
                                        <p:tav tm="100000">
                                          <p:val>
                                            <p:fltVal val="0"/>
                                          </p:val>
                                        </p:tav>
                                      </p:tavLst>
                                    </p:anim>
                                    <p:anim calcmode="lin" valueType="num">
                                      <p:cBhvr>
                                        <p:cTn id="31" dur="1000"/>
                                        <p:tgtEl>
                                          <p:spTgt spid="10"/>
                                        </p:tgtEl>
                                        <p:attrNameLst>
                                          <p:attrName>style.rotation</p:attrName>
                                        </p:attrNameLst>
                                      </p:cBhvr>
                                      <p:tavLst>
                                        <p:tav tm="0">
                                          <p:val>
                                            <p:fltVal val="0"/>
                                          </p:val>
                                        </p:tav>
                                        <p:tav tm="100000">
                                          <p:val>
                                            <p:fltVal val="90"/>
                                          </p:val>
                                        </p:tav>
                                      </p:tavLst>
                                    </p:anim>
                                    <p:animEffect transition="out" filter="fade">
                                      <p:cBhvr>
                                        <p:cTn id="32" dur="1000"/>
                                        <p:tgtEl>
                                          <p:spTgt spid="10"/>
                                        </p:tgtEl>
                                      </p:cBhvr>
                                    </p:animEffect>
                                    <p:set>
                                      <p:cBhvr>
                                        <p:cTn id="33" dur="1" fill="hold">
                                          <p:stCondLst>
                                            <p:cond delay="999"/>
                                          </p:stCondLst>
                                        </p:cTn>
                                        <p:tgtEl>
                                          <p:spTgt spid="10"/>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500"/>
                                        <p:tgtEl>
                                          <p:spTgt spid="19"/>
                                        </p:tgtEl>
                                      </p:cBhvr>
                                    </p:animEffect>
                                    <p:set>
                                      <p:cBhvr>
                                        <p:cTn id="36"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31" presetClass="exit" presetSubtype="0" fill="hold" nodeType="clickEffect">
                                  <p:stCondLst>
                                    <p:cond delay="0"/>
                                  </p:stCondLst>
                                  <p:childTnLst>
                                    <p:anim calcmode="lin" valueType="num">
                                      <p:cBhvr>
                                        <p:cTn id="41" dur="1000"/>
                                        <p:tgtEl>
                                          <p:spTgt spid="8"/>
                                        </p:tgtEl>
                                        <p:attrNameLst>
                                          <p:attrName>ppt_w</p:attrName>
                                        </p:attrNameLst>
                                      </p:cBhvr>
                                      <p:tavLst>
                                        <p:tav tm="0">
                                          <p:val>
                                            <p:strVal val="ppt_w"/>
                                          </p:val>
                                        </p:tav>
                                        <p:tav tm="100000">
                                          <p:val>
                                            <p:fltVal val="0"/>
                                          </p:val>
                                        </p:tav>
                                      </p:tavLst>
                                    </p:anim>
                                    <p:anim calcmode="lin" valueType="num">
                                      <p:cBhvr>
                                        <p:cTn id="42" dur="1000"/>
                                        <p:tgtEl>
                                          <p:spTgt spid="8"/>
                                        </p:tgtEl>
                                        <p:attrNameLst>
                                          <p:attrName>ppt_h</p:attrName>
                                        </p:attrNameLst>
                                      </p:cBhvr>
                                      <p:tavLst>
                                        <p:tav tm="0">
                                          <p:val>
                                            <p:strVal val="ppt_h"/>
                                          </p:val>
                                        </p:tav>
                                        <p:tav tm="100000">
                                          <p:val>
                                            <p:fltVal val="0"/>
                                          </p:val>
                                        </p:tav>
                                      </p:tavLst>
                                    </p:anim>
                                    <p:anim calcmode="lin" valueType="num">
                                      <p:cBhvr>
                                        <p:cTn id="43" dur="1000"/>
                                        <p:tgtEl>
                                          <p:spTgt spid="8"/>
                                        </p:tgtEl>
                                        <p:attrNameLst>
                                          <p:attrName>style.rotation</p:attrName>
                                        </p:attrNameLst>
                                      </p:cBhvr>
                                      <p:tavLst>
                                        <p:tav tm="0">
                                          <p:val>
                                            <p:fltVal val="0"/>
                                          </p:val>
                                        </p:tav>
                                        <p:tav tm="100000">
                                          <p:val>
                                            <p:fltVal val="90"/>
                                          </p:val>
                                        </p:tav>
                                      </p:tavLst>
                                    </p:anim>
                                    <p:animEffect transition="out" filter="fade">
                                      <p:cBhvr>
                                        <p:cTn id="44" dur="1000"/>
                                        <p:tgtEl>
                                          <p:spTgt spid="8"/>
                                        </p:tgtEl>
                                      </p:cBhvr>
                                    </p:animEffect>
                                    <p:set>
                                      <p:cBhvr>
                                        <p:cTn id="45" dur="1" fill="hold">
                                          <p:stCondLst>
                                            <p:cond delay="999"/>
                                          </p:stCondLst>
                                        </p:cTn>
                                        <p:tgtEl>
                                          <p:spTgt spid="8"/>
                                        </p:tgtEl>
                                        <p:attrNameLst>
                                          <p:attrName>style.visibility</p:attrName>
                                        </p:attrNameLst>
                                      </p:cBhvr>
                                      <p:to>
                                        <p:strVal val="hidden"/>
                                      </p:to>
                                    </p:set>
                                  </p:childTnLst>
                                </p:cTn>
                              </p:par>
                              <p:par>
                                <p:cTn id="46" presetID="10" presetClass="exit" presetSubtype="0" fill="hold" grpId="0" nodeType="withEffect">
                                  <p:stCondLst>
                                    <p:cond delay="0"/>
                                  </p:stCondLst>
                                  <p:childTnLst>
                                    <p:animEffect transition="out" filter="fade">
                                      <p:cBhvr>
                                        <p:cTn id="47" dur="500"/>
                                        <p:tgtEl>
                                          <p:spTgt spid="20"/>
                                        </p:tgtEl>
                                      </p:cBhvr>
                                    </p:animEffect>
                                    <p:set>
                                      <p:cBhvr>
                                        <p:cTn id="48"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9" restart="whenNotActive" fill="hold" evtFilter="cancelBubble" nodeType="interactiveSeq">
                <p:stCondLst>
                  <p:cond evt="onClick" delay="0">
                    <p:tgtEl>
                      <p:spTgt spid="7"/>
                    </p:tgtEl>
                  </p:cond>
                </p:stCondLst>
                <p:endSync evt="end" delay="0">
                  <p:rtn val="all"/>
                </p:endSync>
                <p:childTnLst>
                  <p:par>
                    <p:cTn id="50" fill="hold">
                      <p:stCondLst>
                        <p:cond delay="0"/>
                      </p:stCondLst>
                      <p:childTnLst>
                        <p:par>
                          <p:cTn id="51" fill="hold">
                            <p:stCondLst>
                              <p:cond delay="0"/>
                            </p:stCondLst>
                            <p:childTnLst>
                              <p:par>
                                <p:cTn id="52" presetID="31" presetClass="exit" presetSubtype="0" fill="hold" nodeType="clickEffect">
                                  <p:stCondLst>
                                    <p:cond delay="0"/>
                                  </p:stCondLst>
                                  <p:childTnLst>
                                    <p:anim calcmode="lin" valueType="num">
                                      <p:cBhvr>
                                        <p:cTn id="53" dur="1000"/>
                                        <p:tgtEl>
                                          <p:spTgt spid="7"/>
                                        </p:tgtEl>
                                        <p:attrNameLst>
                                          <p:attrName>ppt_w</p:attrName>
                                        </p:attrNameLst>
                                      </p:cBhvr>
                                      <p:tavLst>
                                        <p:tav tm="0">
                                          <p:val>
                                            <p:strVal val="ppt_w"/>
                                          </p:val>
                                        </p:tav>
                                        <p:tav tm="100000">
                                          <p:val>
                                            <p:fltVal val="0"/>
                                          </p:val>
                                        </p:tav>
                                      </p:tavLst>
                                    </p:anim>
                                    <p:anim calcmode="lin" valueType="num">
                                      <p:cBhvr>
                                        <p:cTn id="54" dur="1000"/>
                                        <p:tgtEl>
                                          <p:spTgt spid="7"/>
                                        </p:tgtEl>
                                        <p:attrNameLst>
                                          <p:attrName>ppt_h</p:attrName>
                                        </p:attrNameLst>
                                      </p:cBhvr>
                                      <p:tavLst>
                                        <p:tav tm="0">
                                          <p:val>
                                            <p:strVal val="ppt_h"/>
                                          </p:val>
                                        </p:tav>
                                        <p:tav tm="100000">
                                          <p:val>
                                            <p:fltVal val="0"/>
                                          </p:val>
                                        </p:tav>
                                      </p:tavLst>
                                    </p:anim>
                                    <p:anim calcmode="lin" valueType="num">
                                      <p:cBhvr>
                                        <p:cTn id="55" dur="1000"/>
                                        <p:tgtEl>
                                          <p:spTgt spid="7"/>
                                        </p:tgtEl>
                                        <p:attrNameLst>
                                          <p:attrName>style.rotation</p:attrName>
                                        </p:attrNameLst>
                                      </p:cBhvr>
                                      <p:tavLst>
                                        <p:tav tm="0">
                                          <p:val>
                                            <p:fltVal val="0"/>
                                          </p:val>
                                        </p:tav>
                                        <p:tav tm="100000">
                                          <p:val>
                                            <p:fltVal val="90"/>
                                          </p:val>
                                        </p:tav>
                                      </p:tavLst>
                                    </p:anim>
                                    <p:animEffect transition="out" filter="fade">
                                      <p:cBhvr>
                                        <p:cTn id="56" dur="1000"/>
                                        <p:tgtEl>
                                          <p:spTgt spid="7"/>
                                        </p:tgtEl>
                                      </p:cBhvr>
                                    </p:animEffect>
                                    <p:set>
                                      <p:cBhvr>
                                        <p:cTn id="57" dur="1" fill="hold">
                                          <p:stCondLst>
                                            <p:cond delay="999"/>
                                          </p:stCondLst>
                                        </p:cTn>
                                        <p:tgtEl>
                                          <p:spTgt spid="7"/>
                                        </p:tgtEl>
                                        <p:attrNameLst>
                                          <p:attrName>style.visibility</p:attrName>
                                        </p:attrNameLst>
                                      </p:cBhvr>
                                      <p:to>
                                        <p:strVal val="hidden"/>
                                      </p:to>
                                    </p:set>
                                  </p:childTnLst>
                                </p:cTn>
                              </p:par>
                              <p:par>
                                <p:cTn id="58" presetID="10" presetClass="exit" presetSubtype="0" fill="hold" grpId="0" nodeType="withEffect">
                                  <p:stCondLst>
                                    <p:cond delay="0"/>
                                  </p:stCondLst>
                                  <p:childTnLst>
                                    <p:animEffect transition="out" filter="fade">
                                      <p:cBhvr>
                                        <p:cTn id="59" dur="500"/>
                                        <p:tgtEl>
                                          <p:spTgt spid="23"/>
                                        </p:tgtEl>
                                      </p:cBhvr>
                                    </p:animEffect>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31" presetClass="exit" presetSubtype="0" fill="hold" nodeType="clickEffect">
                                  <p:stCondLst>
                                    <p:cond delay="0"/>
                                  </p:stCondLst>
                                  <p:childTnLst>
                                    <p:anim calcmode="lin" valueType="num">
                                      <p:cBhvr>
                                        <p:cTn id="65" dur="1000"/>
                                        <p:tgtEl>
                                          <p:spTgt spid="9"/>
                                        </p:tgtEl>
                                        <p:attrNameLst>
                                          <p:attrName>ppt_w</p:attrName>
                                        </p:attrNameLst>
                                      </p:cBhvr>
                                      <p:tavLst>
                                        <p:tav tm="0">
                                          <p:val>
                                            <p:strVal val="ppt_w"/>
                                          </p:val>
                                        </p:tav>
                                        <p:tav tm="100000">
                                          <p:val>
                                            <p:fltVal val="0"/>
                                          </p:val>
                                        </p:tav>
                                      </p:tavLst>
                                    </p:anim>
                                    <p:anim calcmode="lin" valueType="num">
                                      <p:cBhvr>
                                        <p:cTn id="66" dur="1000"/>
                                        <p:tgtEl>
                                          <p:spTgt spid="9"/>
                                        </p:tgtEl>
                                        <p:attrNameLst>
                                          <p:attrName>ppt_h</p:attrName>
                                        </p:attrNameLst>
                                      </p:cBhvr>
                                      <p:tavLst>
                                        <p:tav tm="0">
                                          <p:val>
                                            <p:strVal val="ppt_h"/>
                                          </p:val>
                                        </p:tav>
                                        <p:tav tm="100000">
                                          <p:val>
                                            <p:fltVal val="0"/>
                                          </p:val>
                                        </p:tav>
                                      </p:tavLst>
                                    </p:anim>
                                    <p:anim calcmode="lin" valueType="num">
                                      <p:cBhvr>
                                        <p:cTn id="67" dur="1000"/>
                                        <p:tgtEl>
                                          <p:spTgt spid="9"/>
                                        </p:tgtEl>
                                        <p:attrNameLst>
                                          <p:attrName>style.rotation</p:attrName>
                                        </p:attrNameLst>
                                      </p:cBhvr>
                                      <p:tavLst>
                                        <p:tav tm="0">
                                          <p:val>
                                            <p:fltVal val="0"/>
                                          </p:val>
                                        </p:tav>
                                        <p:tav tm="100000">
                                          <p:val>
                                            <p:fltVal val="90"/>
                                          </p:val>
                                        </p:tav>
                                      </p:tavLst>
                                    </p:anim>
                                    <p:animEffect transition="out" filter="fade">
                                      <p:cBhvr>
                                        <p:cTn id="68" dur="1000"/>
                                        <p:tgtEl>
                                          <p:spTgt spid="9"/>
                                        </p:tgtEl>
                                      </p:cBhvr>
                                    </p:animEffect>
                                    <p:set>
                                      <p:cBhvr>
                                        <p:cTn id="69" dur="1" fill="hold">
                                          <p:stCondLst>
                                            <p:cond delay="999"/>
                                          </p:stCondLst>
                                        </p:cTn>
                                        <p:tgtEl>
                                          <p:spTgt spid="9"/>
                                        </p:tgtEl>
                                        <p:attrNameLst>
                                          <p:attrName>style.visibility</p:attrName>
                                        </p:attrNameLst>
                                      </p:cBhvr>
                                      <p:to>
                                        <p:strVal val="hidden"/>
                                      </p:to>
                                    </p:set>
                                  </p:childTnLst>
                                </p:cTn>
                              </p:par>
                              <p:par>
                                <p:cTn id="70" presetID="10" presetClass="exit" presetSubtype="0" fill="hold" grpId="0" nodeType="withEffect">
                                  <p:stCondLst>
                                    <p:cond delay="0"/>
                                  </p:stCondLst>
                                  <p:childTnLst>
                                    <p:animEffect transition="out" filter="fade">
                                      <p:cBhvr>
                                        <p:cTn id="71" dur="500"/>
                                        <p:tgtEl>
                                          <p:spTgt spid="22"/>
                                        </p:tgtEl>
                                      </p:cBhvr>
                                    </p:animEffect>
                                    <p:set>
                                      <p:cBhvr>
                                        <p:cTn id="7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7547" numSld="8">
                <p:cTn id="73" fill="hold" display="0">
                  <p:stCondLst>
                    <p:cond delay="indefinite"/>
                  </p:stCondLst>
                  <p:endCondLst>
                    <p:cond evt="onStopAudio" delay="0">
                      <p:tgtEl>
                        <p:sldTgt/>
                      </p:tgtEl>
                    </p:cond>
                  </p:endCondLst>
                </p:cTn>
                <p:tgtEl>
                  <p:spTgt spid="16"/>
                </p:tgtEl>
              </p:cMediaNode>
            </p:audio>
          </p:childTnLst>
        </p:cTn>
      </p:par>
    </p:tnLst>
    <p:bldLst>
      <p:bldP spid="19" grpId="0" animBg="1"/>
      <p:bldP spid="20" grpId="0" animBg="1"/>
      <p:bldP spid="21" grpId="0" animBg="1"/>
      <p:bldP spid="22" grpId="0" animBg="1"/>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4" name="Group 2">
            <a:extLst>
              <a:ext uri="{FF2B5EF4-FFF2-40B4-BE49-F238E27FC236}">
                <a16:creationId xmlns:a16="http://schemas.microsoft.com/office/drawing/2014/main" id="{B8AB5885-06B4-B36C-CCDB-1E814B7F5492}"/>
              </a:ext>
            </a:extLst>
          </p:cNvPr>
          <p:cNvGrpSpPr/>
          <p:nvPr/>
        </p:nvGrpSpPr>
        <p:grpSpPr>
          <a:xfrm>
            <a:off x="5627915" y="674914"/>
            <a:ext cx="6204856" cy="5758543"/>
            <a:chOff x="0" y="0"/>
            <a:chExt cx="1098500" cy="406400"/>
          </a:xfrm>
        </p:grpSpPr>
        <p:sp>
          <p:nvSpPr>
            <p:cNvPr id="6" name="Freeform 3">
              <a:extLst>
                <a:ext uri="{FF2B5EF4-FFF2-40B4-BE49-F238E27FC236}">
                  <a16:creationId xmlns:a16="http://schemas.microsoft.com/office/drawing/2014/main" id="{EB8AB2B4-C324-4314-D328-89CCF71E5FFD}"/>
                </a:ext>
              </a:extLst>
            </p:cNvPr>
            <p:cNvSpPr/>
            <p:nvPr/>
          </p:nvSpPr>
          <p:spPr>
            <a:xfrm>
              <a:off x="0" y="0"/>
              <a:ext cx="1098500" cy="406400"/>
            </a:xfrm>
            <a:custGeom>
              <a:avLst/>
              <a:gdLst/>
              <a:ahLst/>
              <a:cxnLst/>
              <a:rect l="l" t="t" r="r" b="b"/>
              <a:pathLst>
                <a:path w="1098500" h="406400">
                  <a:moveTo>
                    <a:pt x="895300" y="0"/>
                  </a:moveTo>
                  <a:cubicBezTo>
                    <a:pt x="1007524" y="0"/>
                    <a:pt x="1098500" y="90976"/>
                    <a:pt x="1098500" y="203200"/>
                  </a:cubicBezTo>
                  <a:cubicBezTo>
                    <a:pt x="1098500" y="315424"/>
                    <a:pt x="1007524" y="406400"/>
                    <a:pt x="895300" y="406400"/>
                  </a:cubicBezTo>
                  <a:lnTo>
                    <a:pt x="203200" y="406400"/>
                  </a:lnTo>
                  <a:cubicBezTo>
                    <a:pt x="90976" y="406400"/>
                    <a:pt x="0" y="315424"/>
                    <a:pt x="0" y="203200"/>
                  </a:cubicBezTo>
                  <a:cubicBezTo>
                    <a:pt x="0" y="90976"/>
                    <a:pt x="90976" y="0"/>
                    <a:pt x="203200" y="0"/>
                  </a:cubicBezTo>
                  <a:close/>
                </a:path>
              </a:pathLst>
            </a:custGeom>
            <a:solidFill>
              <a:srgbClr val="FFED93"/>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4">
              <a:extLst>
                <a:ext uri="{FF2B5EF4-FFF2-40B4-BE49-F238E27FC236}">
                  <a16:creationId xmlns:a16="http://schemas.microsoft.com/office/drawing/2014/main" id="{6C279943-7060-5594-C10B-F40D57624AFE}"/>
                </a:ext>
              </a:extLst>
            </p:cNvPr>
            <p:cNvSpPr txBox="1"/>
            <p:nvPr/>
          </p:nvSpPr>
          <p:spPr>
            <a:xfrm>
              <a:off x="92505" y="0"/>
              <a:ext cx="973233" cy="406400"/>
            </a:xfrm>
            <a:prstGeom prst="rect">
              <a:avLst/>
            </a:prstGeom>
          </p:spPr>
          <p:txBody>
            <a:bodyPr lIns="50800" tIns="50800" rIns="50800" bIns="50800" rtlCol="0" anchor="ctr"/>
            <a:lstStyle/>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Khi có người bị mắc bệnh tả trong gia đình hoặc công đồng cần thực hiện những việc sau để giảm nguy cơ lây nhiễm cho người khác</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Đồ chất thải vào bồn cầu, sau khi đó chất thải cần ngay lập tức khử trùng bồn cầu bằng chất diệt khuẩn.</a:t>
              </a:r>
            </a:p>
            <a:p>
              <a:pPr marL="0" marR="0" lvl="1"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 Cần rửa tay và sử dụng chất sát khuẩn sau khi tiếp xúc với người bệnh.</a:t>
              </a:r>
            </a:p>
          </p:txBody>
        </p:sp>
      </p:grpSp>
      <p:pic>
        <p:nvPicPr>
          <p:cNvPr id="2" name="Picture 1">
            <a:extLst>
              <a:ext uri="{FF2B5EF4-FFF2-40B4-BE49-F238E27FC236}">
                <a16:creationId xmlns:a16="http://schemas.microsoft.com/office/drawing/2014/main" id="{C5BE44FC-E177-6F7E-B5E2-86C3404B08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57" y="2029566"/>
            <a:ext cx="4819888" cy="3162921"/>
          </a:xfrm>
          <a:prstGeom prst="rect">
            <a:avLst/>
          </a:prstGeom>
        </p:spPr>
      </p:pic>
    </p:spTree>
    <p:extLst>
      <p:ext uri="{BB962C8B-B14F-4D97-AF65-F5344CB8AC3E}">
        <p14:creationId xmlns:p14="http://schemas.microsoft.com/office/powerpoint/2010/main" val="1004990430"/>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2B1E1-7A01-3CE0-F28E-49E5E8803B5D}"/>
            </a:ext>
          </a:extLst>
        </p:cNvPr>
        <p:cNvGrpSpPr/>
        <p:nvPr/>
      </p:nvGrpSpPr>
      <p:grpSpPr>
        <a:xfrm>
          <a:off x="0" y="0"/>
          <a:ext cx="0" cy="0"/>
          <a:chOff x="0" y="0"/>
          <a:chExt cx="0" cy="0"/>
        </a:xfrm>
      </p:grpSpPr>
      <p:pic>
        <p:nvPicPr>
          <p:cNvPr id="5" name="Content Placeholder 4" descr="A white surface with blue and orange lines&#10;&#10;Description automatically generated">
            <a:extLst>
              <a:ext uri="{FF2B5EF4-FFF2-40B4-BE49-F238E27FC236}">
                <a16:creationId xmlns:a16="http://schemas.microsoft.com/office/drawing/2014/main" id="{6EB0593C-A804-C90F-FD74-36C100D4D74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19"/>
          <a:stretch/>
        </p:blipFill>
        <p:spPr>
          <a:xfrm>
            <a:off x="20" y="1282"/>
            <a:ext cx="12191980" cy="6856718"/>
          </a:xfrm>
          <a:prstGeom prst="rect">
            <a:avLst/>
          </a:prstGeom>
        </p:spPr>
      </p:pic>
      <p:sp>
        <p:nvSpPr>
          <p:cNvPr id="8" name="Rectangle: Rounded Corners 7">
            <a:extLst>
              <a:ext uri="{FF2B5EF4-FFF2-40B4-BE49-F238E27FC236}">
                <a16:creationId xmlns:a16="http://schemas.microsoft.com/office/drawing/2014/main" id="{2234CEB6-7340-DB28-26BB-8FB7B9E7EA71}"/>
              </a:ext>
            </a:extLst>
          </p:cNvPr>
          <p:cNvSpPr/>
          <p:nvPr/>
        </p:nvSpPr>
        <p:spPr>
          <a:xfrm>
            <a:off x="370114" y="315686"/>
            <a:ext cx="11604172" cy="630282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Freeform 2">
            <a:extLst>
              <a:ext uri="{FF2B5EF4-FFF2-40B4-BE49-F238E27FC236}">
                <a16:creationId xmlns:a16="http://schemas.microsoft.com/office/drawing/2014/main" id="{5DE8CDB9-78CD-76D6-3B81-6DA3FFC7D1B2}"/>
              </a:ext>
            </a:extLst>
          </p:cNvPr>
          <p:cNvSpPr/>
          <p:nvPr/>
        </p:nvSpPr>
        <p:spPr>
          <a:xfrm>
            <a:off x="6971380" y="6109397"/>
            <a:ext cx="5042389" cy="2163643"/>
          </a:xfrm>
          <a:custGeom>
            <a:avLst/>
            <a:gdLst/>
            <a:ahLst/>
            <a:cxnLst/>
            <a:rect l="l" t="t" r="r" b="b"/>
            <a:pathLst>
              <a:path w="7563583" h="3245465">
                <a:moveTo>
                  <a:pt x="0" y="0"/>
                </a:moveTo>
                <a:lnTo>
                  <a:pt x="7563582" y="0"/>
                </a:lnTo>
                <a:lnTo>
                  <a:pt x="7563582" y="3245465"/>
                </a:lnTo>
                <a:lnTo>
                  <a:pt x="0" y="324546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defRPr/>
            </a:pPr>
            <a:endParaRPr lang="en-US" sz="1200">
              <a:solidFill>
                <a:prstClr val="black"/>
              </a:solidFill>
              <a:latin typeface="Calibri"/>
            </a:endParaRPr>
          </a:p>
        </p:txBody>
      </p:sp>
      <p:sp>
        <p:nvSpPr>
          <p:cNvPr id="13" name="Freeform 3">
            <a:extLst>
              <a:ext uri="{FF2B5EF4-FFF2-40B4-BE49-F238E27FC236}">
                <a16:creationId xmlns:a16="http://schemas.microsoft.com/office/drawing/2014/main" id="{D253ACC0-F48E-EF33-42A5-566024B7AF41}"/>
              </a:ext>
            </a:extLst>
          </p:cNvPr>
          <p:cNvSpPr/>
          <p:nvPr/>
        </p:nvSpPr>
        <p:spPr>
          <a:xfrm>
            <a:off x="7402286" y="3048000"/>
            <a:ext cx="4974977" cy="3594006"/>
          </a:xfrm>
          <a:custGeom>
            <a:avLst/>
            <a:gdLst/>
            <a:ahLst/>
            <a:cxnLst/>
            <a:rect l="l" t="t" r="r" b="b"/>
            <a:pathLst>
              <a:path w="8769637" h="6601145">
                <a:moveTo>
                  <a:pt x="0" y="0"/>
                </a:moveTo>
                <a:lnTo>
                  <a:pt x="8769636" y="0"/>
                </a:lnTo>
                <a:lnTo>
                  <a:pt x="8769636" y="6601145"/>
                </a:lnTo>
                <a:lnTo>
                  <a:pt x="0" y="66011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defRPr/>
            </a:pPr>
            <a:endParaRPr lang="en-US" sz="1200">
              <a:solidFill>
                <a:prstClr val="black"/>
              </a:solidFill>
              <a:latin typeface="Calibri"/>
            </a:endParaRPr>
          </a:p>
        </p:txBody>
      </p:sp>
      <p:sp>
        <p:nvSpPr>
          <p:cNvPr id="16" name="Freeform 6">
            <a:extLst>
              <a:ext uri="{FF2B5EF4-FFF2-40B4-BE49-F238E27FC236}">
                <a16:creationId xmlns:a16="http://schemas.microsoft.com/office/drawing/2014/main" id="{43400609-16AE-8EE0-B0FE-2676530F33E3}"/>
              </a:ext>
            </a:extLst>
          </p:cNvPr>
          <p:cNvSpPr/>
          <p:nvPr/>
        </p:nvSpPr>
        <p:spPr>
          <a:xfrm>
            <a:off x="554052" y="5741012"/>
            <a:ext cx="2402166" cy="1253494"/>
          </a:xfrm>
          <a:custGeom>
            <a:avLst/>
            <a:gdLst/>
            <a:ahLst/>
            <a:cxnLst/>
            <a:rect l="l" t="t" r="r" b="b"/>
            <a:pathLst>
              <a:path w="3603249" h="1880241">
                <a:moveTo>
                  <a:pt x="0" y="0"/>
                </a:moveTo>
                <a:lnTo>
                  <a:pt x="3603250" y="0"/>
                </a:lnTo>
                <a:lnTo>
                  <a:pt x="3603250" y="1880241"/>
                </a:lnTo>
                <a:lnTo>
                  <a:pt x="0" y="18802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defRPr/>
            </a:pPr>
            <a:endParaRPr lang="en-US" sz="1200">
              <a:solidFill>
                <a:prstClr val="black"/>
              </a:solidFill>
              <a:latin typeface="Calibri"/>
            </a:endParaRPr>
          </a:p>
        </p:txBody>
      </p:sp>
      <p:grpSp>
        <p:nvGrpSpPr>
          <p:cNvPr id="17" name="Group 7">
            <a:extLst>
              <a:ext uri="{FF2B5EF4-FFF2-40B4-BE49-F238E27FC236}">
                <a16:creationId xmlns:a16="http://schemas.microsoft.com/office/drawing/2014/main" id="{0E1D5E8F-93A7-1ED9-FCF3-0F8883F3B760}"/>
              </a:ext>
            </a:extLst>
          </p:cNvPr>
          <p:cNvGrpSpPr/>
          <p:nvPr/>
        </p:nvGrpSpPr>
        <p:grpSpPr>
          <a:xfrm rot="-10800000">
            <a:off x="304799" y="1361119"/>
            <a:ext cx="8033657" cy="4038193"/>
            <a:chOff x="0" y="0"/>
            <a:chExt cx="3572462" cy="1638691"/>
          </a:xfrm>
        </p:grpSpPr>
        <p:sp>
          <p:nvSpPr>
            <p:cNvPr id="18" name="Freeform 8">
              <a:extLst>
                <a:ext uri="{FF2B5EF4-FFF2-40B4-BE49-F238E27FC236}">
                  <a16:creationId xmlns:a16="http://schemas.microsoft.com/office/drawing/2014/main" id="{FA85786F-19EF-EC1C-BE23-53ED9C6E06FB}"/>
                </a:ext>
              </a:extLst>
            </p:cNvPr>
            <p:cNvSpPr/>
            <p:nvPr/>
          </p:nvSpPr>
          <p:spPr>
            <a:xfrm>
              <a:off x="0" y="0"/>
              <a:ext cx="3573351" cy="1641739"/>
            </a:xfrm>
            <a:custGeom>
              <a:avLst/>
              <a:gdLst/>
              <a:ahLst/>
              <a:cxnLst/>
              <a:rect l="l" t="t" r="r" b="b"/>
              <a:pathLst>
                <a:path w="3573351" h="1641739">
                  <a:moveTo>
                    <a:pt x="3511121" y="1636913"/>
                  </a:moveTo>
                  <a:cubicBezTo>
                    <a:pt x="3518360" y="1634881"/>
                    <a:pt x="3525853" y="1631833"/>
                    <a:pt x="3532457" y="1627642"/>
                  </a:cubicBezTo>
                  <a:cubicBezTo>
                    <a:pt x="3525472" y="1631960"/>
                    <a:pt x="3517979" y="1635135"/>
                    <a:pt x="3511121" y="1636913"/>
                  </a:cubicBezTo>
                  <a:close/>
                  <a:moveTo>
                    <a:pt x="3572462" y="1542933"/>
                  </a:moveTo>
                  <a:cubicBezTo>
                    <a:pt x="3572208" y="1554363"/>
                    <a:pt x="3571827" y="1554744"/>
                    <a:pt x="3571446" y="1554744"/>
                  </a:cubicBezTo>
                  <a:cubicBezTo>
                    <a:pt x="3571192" y="1554744"/>
                    <a:pt x="3571065" y="1554617"/>
                    <a:pt x="3570811" y="1555633"/>
                  </a:cubicBezTo>
                  <a:cubicBezTo>
                    <a:pt x="3570557" y="1556903"/>
                    <a:pt x="3570684" y="1558046"/>
                    <a:pt x="3570049" y="1565920"/>
                  </a:cubicBezTo>
                  <a:cubicBezTo>
                    <a:pt x="3570176" y="1572270"/>
                    <a:pt x="3568652" y="1583573"/>
                    <a:pt x="3562556" y="1595511"/>
                  </a:cubicBezTo>
                  <a:cubicBezTo>
                    <a:pt x="3556587" y="1607449"/>
                    <a:pt x="3545919" y="1619641"/>
                    <a:pt x="3532457" y="1627642"/>
                  </a:cubicBezTo>
                  <a:cubicBezTo>
                    <a:pt x="3547443" y="1618752"/>
                    <a:pt x="3559000" y="1603258"/>
                    <a:pt x="3563953" y="1590304"/>
                  </a:cubicBezTo>
                  <a:cubicBezTo>
                    <a:pt x="3569033" y="1577223"/>
                    <a:pt x="3568906" y="1567825"/>
                    <a:pt x="3568271" y="1568968"/>
                  </a:cubicBezTo>
                  <a:cubicBezTo>
                    <a:pt x="3567001" y="1579382"/>
                    <a:pt x="3564461" y="1584843"/>
                    <a:pt x="3563318" y="1588018"/>
                  </a:cubicBezTo>
                  <a:cubicBezTo>
                    <a:pt x="3562048" y="1591193"/>
                    <a:pt x="3561159" y="1592082"/>
                    <a:pt x="3560524" y="1593225"/>
                  </a:cubicBezTo>
                  <a:cubicBezTo>
                    <a:pt x="3559762" y="1594495"/>
                    <a:pt x="3559127" y="1595511"/>
                    <a:pt x="3557476" y="1598305"/>
                  </a:cubicBezTo>
                  <a:cubicBezTo>
                    <a:pt x="3557222" y="1598813"/>
                    <a:pt x="3556841" y="1599448"/>
                    <a:pt x="3556460" y="1599956"/>
                  </a:cubicBezTo>
                  <a:cubicBezTo>
                    <a:pt x="3556460" y="1599956"/>
                    <a:pt x="3555190" y="1604782"/>
                    <a:pt x="3545284" y="1614434"/>
                  </a:cubicBezTo>
                  <a:lnTo>
                    <a:pt x="3544141" y="1617609"/>
                  </a:lnTo>
                  <a:cubicBezTo>
                    <a:pt x="3539696" y="1622054"/>
                    <a:pt x="3532711" y="1626880"/>
                    <a:pt x="3525218" y="1630563"/>
                  </a:cubicBezTo>
                  <a:cubicBezTo>
                    <a:pt x="3506422" y="1641739"/>
                    <a:pt x="3490420" y="1637929"/>
                    <a:pt x="3490420" y="1637929"/>
                  </a:cubicBezTo>
                  <a:lnTo>
                    <a:pt x="3464639" y="1634500"/>
                  </a:lnTo>
                  <a:lnTo>
                    <a:pt x="3457781" y="1634881"/>
                  </a:lnTo>
                  <a:lnTo>
                    <a:pt x="3410918" y="1631706"/>
                  </a:lnTo>
                  <a:cubicBezTo>
                    <a:pt x="3113764" y="1633230"/>
                    <a:pt x="2666131" y="1631198"/>
                    <a:pt x="2375646" y="1630817"/>
                  </a:cubicBezTo>
                  <a:cubicBezTo>
                    <a:pt x="2248432" y="1630944"/>
                    <a:pt x="1916449" y="1630436"/>
                    <a:pt x="1739573" y="1631706"/>
                  </a:cubicBezTo>
                  <a:lnTo>
                    <a:pt x="1747736" y="1630563"/>
                  </a:lnTo>
                  <a:cubicBezTo>
                    <a:pt x="1536165" y="1630817"/>
                    <a:pt x="1245000" y="1632595"/>
                    <a:pt x="1117105" y="1632976"/>
                  </a:cubicBezTo>
                  <a:lnTo>
                    <a:pt x="1120506" y="1632468"/>
                  </a:lnTo>
                  <a:cubicBezTo>
                    <a:pt x="1035470" y="1632595"/>
                    <a:pt x="812334" y="1633738"/>
                    <a:pt x="839545" y="1635897"/>
                  </a:cubicBezTo>
                  <a:cubicBezTo>
                    <a:pt x="634097" y="1635262"/>
                    <a:pt x="670153" y="1633230"/>
                    <a:pt x="409600" y="1634373"/>
                  </a:cubicBezTo>
                  <a:lnTo>
                    <a:pt x="449738" y="1634627"/>
                  </a:lnTo>
                  <a:cubicBezTo>
                    <a:pt x="374906" y="1634627"/>
                    <a:pt x="227962" y="1634754"/>
                    <a:pt x="170688" y="1634754"/>
                  </a:cubicBezTo>
                  <a:cubicBezTo>
                    <a:pt x="153670" y="1634754"/>
                    <a:pt x="135001" y="1634627"/>
                    <a:pt x="115570" y="1634627"/>
                  </a:cubicBezTo>
                  <a:cubicBezTo>
                    <a:pt x="105791" y="1634627"/>
                    <a:pt x="95885" y="1634627"/>
                    <a:pt x="85852" y="1634500"/>
                  </a:cubicBezTo>
                  <a:cubicBezTo>
                    <a:pt x="80645" y="1634373"/>
                    <a:pt x="76708" y="1634627"/>
                    <a:pt x="68453" y="1634119"/>
                  </a:cubicBezTo>
                  <a:cubicBezTo>
                    <a:pt x="61087" y="1633230"/>
                    <a:pt x="53975" y="1631452"/>
                    <a:pt x="47117" y="1628658"/>
                  </a:cubicBezTo>
                  <a:cubicBezTo>
                    <a:pt x="19558" y="1617482"/>
                    <a:pt x="1143" y="1588907"/>
                    <a:pt x="1270" y="1560840"/>
                  </a:cubicBezTo>
                  <a:cubicBezTo>
                    <a:pt x="1270" y="1541409"/>
                    <a:pt x="1270" y="1522994"/>
                    <a:pt x="1397" y="1506357"/>
                  </a:cubicBezTo>
                  <a:cubicBezTo>
                    <a:pt x="1270" y="1473337"/>
                    <a:pt x="1270" y="1447429"/>
                    <a:pt x="1270" y="1423587"/>
                  </a:cubicBezTo>
                  <a:lnTo>
                    <a:pt x="1651" y="1432825"/>
                  </a:lnTo>
                  <a:cubicBezTo>
                    <a:pt x="508" y="1339918"/>
                    <a:pt x="1778" y="1221672"/>
                    <a:pt x="0" y="1126917"/>
                  </a:cubicBezTo>
                  <a:cubicBezTo>
                    <a:pt x="1016" y="950605"/>
                    <a:pt x="2413" y="190454"/>
                    <a:pt x="1270" y="85090"/>
                  </a:cubicBezTo>
                  <a:cubicBezTo>
                    <a:pt x="1270" y="82423"/>
                    <a:pt x="1270" y="79756"/>
                    <a:pt x="1270" y="77470"/>
                  </a:cubicBezTo>
                  <a:cubicBezTo>
                    <a:pt x="1397" y="74168"/>
                    <a:pt x="1397" y="70993"/>
                    <a:pt x="1905" y="68199"/>
                  </a:cubicBezTo>
                  <a:cubicBezTo>
                    <a:pt x="2667" y="62357"/>
                    <a:pt x="3937" y="57404"/>
                    <a:pt x="5461" y="53340"/>
                  </a:cubicBezTo>
                  <a:cubicBezTo>
                    <a:pt x="8255" y="44958"/>
                    <a:pt x="11684" y="39878"/>
                    <a:pt x="13843" y="36322"/>
                  </a:cubicBezTo>
                  <a:cubicBezTo>
                    <a:pt x="18669" y="29210"/>
                    <a:pt x="19558" y="28448"/>
                    <a:pt x="20066" y="27559"/>
                  </a:cubicBezTo>
                  <a:cubicBezTo>
                    <a:pt x="20828" y="26670"/>
                    <a:pt x="21209" y="25527"/>
                    <a:pt x="27432" y="19939"/>
                  </a:cubicBezTo>
                  <a:cubicBezTo>
                    <a:pt x="30734" y="17399"/>
                    <a:pt x="35433" y="13462"/>
                    <a:pt x="43307" y="9779"/>
                  </a:cubicBezTo>
                  <a:cubicBezTo>
                    <a:pt x="50927" y="6096"/>
                    <a:pt x="62992" y="2159"/>
                    <a:pt x="77089" y="2286"/>
                  </a:cubicBezTo>
                  <a:cubicBezTo>
                    <a:pt x="88773" y="2286"/>
                    <a:pt x="93853" y="1397"/>
                    <a:pt x="78994" y="889"/>
                  </a:cubicBezTo>
                  <a:cubicBezTo>
                    <a:pt x="105918" y="1270"/>
                    <a:pt x="141478" y="889"/>
                    <a:pt x="167386" y="2159"/>
                  </a:cubicBezTo>
                  <a:cubicBezTo>
                    <a:pt x="921861" y="508"/>
                    <a:pt x="2698105" y="635"/>
                    <a:pt x="3422221" y="0"/>
                  </a:cubicBezTo>
                  <a:lnTo>
                    <a:pt x="3418030" y="254"/>
                  </a:lnTo>
                  <a:cubicBezTo>
                    <a:pt x="3431238" y="254"/>
                    <a:pt x="3449399" y="127"/>
                    <a:pt x="3471116" y="127"/>
                  </a:cubicBezTo>
                  <a:cubicBezTo>
                    <a:pt x="3476577" y="127"/>
                    <a:pt x="3482165" y="127"/>
                    <a:pt x="3488134" y="127"/>
                  </a:cubicBezTo>
                  <a:lnTo>
                    <a:pt x="3490420" y="127"/>
                  </a:lnTo>
                  <a:lnTo>
                    <a:pt x="3493849" y="254"/>
                  </a:lnTo>
                  <a:cubicBezTo>
                    <a:pt x="3496135" y="381"/>
                    <a:pt x="3498421" y="381"/>
                    <a:pt x="3500707" y="762"/>
                  </a:cubicBezTo>
                  <a:cubicBezTo>
                    <a:pt x="3505279" y="1270"/>
                    <a:pt x="3509978" y="2413"/>
                    <a:pt x="3514550" y="3810"/>
                  </a:cubicBezTo>
                  <a:cubicBezTo>
                    <a:pt x="3532838" y="9525"/>
                    <a:pt x="3549983" y="22860"/>
                    <a:pt x="3560016" y="41656"/>
                  </a:cubicBezTo>
                  <a:cubicBezTo>
                    <a:pt x="3564969" y="51054"/>
                    <a:pt x="3568271" y="61722"/>
                    <a:pt x="3569033" y="72771"/>
                  </a:cubicBezTo>
                  <a:cubicBezTo>
                    <a:pt x="3569414" y="79121"/>
                    <a:pt x="3569287" y="81915"/>
                    <a:pt x="3569287" y="85725"/>
                  </a:cubicBezTo>
                  <a:cubicBezTo>
                    <a:pt x="3569287" y="89408"/>
                    <a:pt x="3569287" y="93091"/>
                    <a:pt x="3569287" y="96901"/>
                  </a:cubicBezTo>
                  <a:cubicBezTo>
                    <a:pt x="3569287" y="111887"/>
                    <a:pt x="3569414" y="127254"/>
                    <a:pt x="3569414" y="143002"/>
                  </a:cubicBezTo>
                  <a:cubicBezTo>
                    <a:pt x="3569541" y="177785"/>
                    <a:pt x="3569668" y="245617"/>
                    <a:pt x="3569795" y="313450"/>
                  </a:cubicBezTo>
                  <a:cubicBezTo>
                    <a:pt x="3570049" y="585046"/>
                    <a:pt x="3570430" y="856378"/>
                    <a:pt x="3570557" y="965913"/>
                  </a:cubicBezTo>
                  <a:lnTo>
                    <a:pt x="3571827" y="1009991"/>
                  </a:lnTo>
                  <a:cubicBezTo>
                    <a:pt x="3570811" y="1055917"/>
                    <a:pt x="3571573" y="1098940"/>
                    <a:pt x="3570811" y="1162021"/>
                  </a:cubicBezTo>
                  <a:cubicBezTo>
                    <a:pt x="3570938" y="1195014"/>
                    <a:pt x="3571954" y="1181289"/>
                    <a:pt x="3572208" y="1165717"/>
                  </a:cubicBezTo>
                  <a:cubicBezTo>
                    <a:pt x="3571446" y="1220616"/>
                    <a:pt x="3572462" y="1280267"/>
                    <a:pt x="3571700" y="1310620"/>
                  </a:cubicBezTo>
                  <a:lnTo>
                    <a:pt x="3571319" y="1301382"/>
                  </a:lnTo>
                  <a:cubicBezTo>
                    <a:pt x="3570049" y="1387163"/>
                    <a:pt x="3573351" y="1437048"/>
                    <a:pt x="3571954" y="1487180"/>
                  </a:cubicBezTo>
                  <a:lnTo>
                    <a:pt x="3571700" y="1486799"/>
                  </a:lnTo>
                  <a:cubicBezTo>
                    <a:pt x="3570811" y="1505468"/>
                    <a:pt x="3572081" y="1526677"/>
                    <a:pt x="3572462" y="1542933"/>
                  </a:cubicBezTo>
                  <a:close/>
                  <a:moveTo>
                    <a:pt x="3530044" y="1627261"/>
                  </a:moveTo>
                  <a:cubicBezTo>
                    <a:pt x="3529409" y="1627642"/>
                    <a:pt x="3528901" y="1628023"/>
                    <a:pt x="3528393" y="1628404"/>
                  </a:cubicBezTo>
                  <a:cubicBezTo>
                    <a:pt x="3528901" y="1628150"/>
                    <a:pt x="3529409" y="1628023"/>
                    <a:pt x="3529917" y="1627642"/>
                  </a:cubicBezTo>
                  <a:cubicBezTo>
                    <a:pt x="3529917" y="1627642"/>
                    <a:pt x="3530044" y="1627388"/>
                    <a:pt x="3530044" y="1627261"/>
                  </a:cubicBezTo>
                  <a:close/>
                </a:path>
              </a:pathLst>
            </a:custGeom>
            <a:solidFill>
              <a:srgbClr val="FFFBE9"/>
            </a:solidFill>
          </p:spPr>
          <p:txBody>
            <a:bodyPr/>
            <a:lstStyle/>
            <a:p>
              <a:pPr defTabSz="609630">
                <a:defRPr/>
              </a:pPr>
              <a:endParaRPr lang="en-US" sz="1200">
                <a:solidFill>
                  <a:prstClr val="black"/>
                </a:solidFill>
                <a:latin typeface="Calibri"/>
              </a:endParaRPr>
            </a:p>
          </p:txBody>
        </p:sp>
      </p:grpSp>
      <p:sp>
        <p:nvSpPr>
          <p:cNvPr id="19" name="TextBox 9">
            <a:extLst>
              <a:ext uri="{FF2B5EF4-FFF2-40B4-BE49-F238E27FC236}">
                <a16:creationId xmlns:a16="http://schemas.microsoft.com/office/drawing/2014/main" id="{BB3A2191-59C4-997D-D55E-7B440C85DB1B}"/>
              </a:ext>
            </a:extLst>
          </p:cNvPr>
          <p:cNvSpPr txBox="1"/>
          <p:nvPr/>
        </p:nvSpPr>
        <p:spPr>
          <a:xfrm>
            <a:off x="558800" y="1701800"/>
            <a:ext cx="7670800" cy="3323987"/>
          </a:xfrm>
          <a:prstGeom prst="rect">
            <a:avLst/>
          </a:prstGeom>
        </p:spPr>
        <p:txBody>
          <a:bodyPr wrap="square" lIns="0" tIns="0" rIns="0" bIns="0" rtlCol="0" anchor="t">
            <a:spAutoFit/>
          </a:bodyPr>
          <a:lstStyle/>
          <a:p>
            <a:pPr algn="just" defTabSz="609630"/>
            <a:r>
              <a:rPr lang="vi-VN" sz="3600" dirty="0">
                <a:solidFill>
                  <a:srgbClr val="FF0000"/>
                </a:solidFill>
                <a:latin typeface="Cambria" panose="02040503050406030204" pitchFamily="18" charset="0"/>
                <a:ea typeface="Cambria" panose="02040503050406030204" pitchFamily="18" charset="0"/>
              </a:rPr>
              <a:t>Bệnh do vi khuẩn có thể xảy ra với bất cứ ai, ở bất cứ đâu. Thực hiện thường xuyên, có ý thức các việc giúp giảm nguy cơ lây nhiễm bệnh từ vi khuẩn sẽ giúp chúng ta có chất lượng cuộc sống tốt hơn.</a:t>
            </a:r>
            <a:endParaRPr lang="en-US" sz="3600" dirty="0">
              <a:solidFill>
                <a:srgbClr val="FF0000"/>
              </a:solidFill>
              <a:latin typeface="Cambria" panose="02040503050406030204" pitchFamily="18" charset="0"/>
              <a:ea typeface="Cambria" panose="02040503050406030204" pitchFamily="18" charset="0"/>
            </a:endParaRPr>
          </a:p>
        </p:txBody>
      </p:sp>
      <p:pic>
        <p:nvPicPr>
          <p:cNvPr id="20" name="Picture 19">
            <a:extLst>
              <a:ext uri="{FF2B5EF4-FFF2-40B4-BE49-F238E27FC236}">
                <a16:creationId xmlns:a16="http://schemas.microsoft.com/office/drawing/2014/main" id="{E2A2EE17-7DB6-CB56-8000-C7BB0A1B6ED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68800" y="127000"/>
            <a:ext cx="4237051" cy="1221289"/>
          </a:xfrm>
          <a:prstGeom prst="rect">
            <a:avLst/>
          </a:prstGeom>
        </p:spPr>
      </p:pic>
      <p:pic>
        <p:nvPicPr>
          <p:cNvPr id="21" name="Picture 20" descr="A round pink label with white text and a black background&#10;&#10;Description automatically generated">
            <a:extLst>
              <a:ext uri="{FF2B5EF4-FFF2-40B4-BE49-F238E27FC236}">
                <a16:creationId xmlns:a16="http://schemas.microsoft.com/office/drawing/2014/main" id="{3B8649FE-41BC-299C-621D-321A9AD1D8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16800" y="5105400"/>
            <a:ext cx="1320800" cy="1320800"/>
          </a:xfrm>
          <a:prstGeom prst="rect">
            <a:avLst/>
          </a:prstGeom>
        </p:spPr>
      </p:pic>
    </p:spTree>
    <p:extLst>
      <p:ext uri="{BB962C8B-B14F-4D97-AF65-F5344CB8AC3E}">
        <p14:creationId xmlns:p14="http://schemas.microsoft.com/office/powerpoint/2010/main" val="224276472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01E21B22-A39A-8821-2867-66E80C8819D8}"/>
              </a:ext>
            </a:extLst>
          </p:cNvPr>
          <p:cNvPicPr>
            <a:picLocks noChangeAspect="1"/>
          </p:cNvPicPr>
          <p:nvPr/>
        </p:nvPicPr>
        <p:blipFill>
          <a:blip r:embed="rId3"/>
          <a:stretch>
            <a:fillRect/>
          </a:stretch>
        </p:blipFill>
        <p:spPr>
          <a:xfrm>
            <a:off x="1798207" y="375120"/>
            <a:ext cx="8427829" cy="4053901"/>
          </a:xfrm>
          <a:prstGeom prst="rect">
            <a:avLst/>
          </a:prstGeom>
        </p:spPr>
      </p:pic>
    </p:spTree>
    <p:extLst>
      <p:ext uri="{BB962C8B-B14F-4D97-AF65-F5344CB8AC3E}">
        <p14:creationId xmlns:p14="http://schemas.microsoft.com/office/powerpoint/2010/main" val="366501220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488949"/>
              <a:ext cx="6172200" cy="585111"/>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Vi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khuẩn</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lactic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có</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tác</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dụng</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gì</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trong</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việc</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chế</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biến</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thực</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3733"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phẩm</a:t>
              </a:r>
              <a:r>
                <a:rPr kumimoji="0" lang="en-US" sz="3733"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a:t>
              </a: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30" name="Group 29"/>
          <p:cNvGrpSpPr/>
          <p:nvPr/>
        </p:nvGrpSpPr>
        <p:grpSpPr>
          <a:xfrm>
            <a:off x="2409371" y="3526972"/>
            <a:ext cx="8737600" cy="1428443"/>
            <a:chOff x="1524000" y="1809750"/>
            <a:chExt cx="6553200" cy="762000"/>
          </a:xfrm>
        </p:grpSpPr>
        <p:sp>
          <p:nvSpPr>
            <p:cNvPr id="31" name="Rectangle 30"/>
            <p:cNvSpPr/>
            <p:nvPr/>
          </p:nvSpPr>
          <p:spPr>
            <a:xfrm>
              <a:off x="1524000" y="1809750"/>
              <a:ext cx="6553200" cy="762000"/>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32" name="TextBox 31"/>
            <p:cNvSpPr txBox="1"/>
            <p:nvPr/>
          </p:nvSpPr>
          <p:spPr>
            <a:xfrm>
              <a:off x="1578427" y="1907722"/>
              <a:ext cx="6418218" cy="574640"/>
            </a:xfrm>
            <a:prstGeom prst="rect">
              <a:avLst/>
            </a:prstGeom>
            <a:noFill/>
          </p:spPr>
          <p:txBody>
            <a:bodyPr wrap="square" rtlCol="0">
              <a:spAutoFit/>
            </a:bodyPr>
            <a:lstStyle/>
            <a:p>
              <a:pPr marL="0" marR="0" lvl="0" indent="0" algn="l" defTabSz="121914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Giúp bảo quản thực phẩm, làm tăng hương vị và tăng giá trị dinh dưỡng cho thực phẩm.</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36" name="Picture 35">
            <a:extLst>
              <a:ext uri="{FF2B5EF4-FFF2-40B4-BE49-F238E27FC236}">
                <a16:creationId xmlns:a16="http://schemas.microsoft.com/office/drawing/2014/main" id="{8C73202A-DFDA-497D-B377-24F8C66DD6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3830" y="3450772"/>
            <a:ext cx="1088571" cy="1064987"/>
          </a:xfrm>
          <a:prstGeom prst="rect">
            <a:avLst/>
          </a:prstGeom>
        </p:spPr>
      </p:pic>
      <p:pic>
        <p:nvPicPr>
          <p:cNvPr id="21" name="Picture 20">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842174" y="215550"/>
            <a:ext cx="1167585" cy="637063"/>
          </a:xfrm>
          <a:prstGeom prst="rect">
            <a:avLst/>
          </a:prstGeom>
        </p:spPr>
      </p:pic>
    </p:spTree>
    <p:extLst>
      <p:ext uri="{BB962C8B-B14F-4D97-AF65-F5344CB8AC3E}">
        <p14:creationId xmlns:p14="http://schemas.microsoft.com/office/powerpoint/2010/main" val="1034889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49003"/>
            <a:ext cx="8737600" cy="2062295"/>
            <a:chOff x="1524000" y="343500"/>
            <a:chExt cx="6553200" cy="972153"/>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709057" y="343500"/>
              <a:ext cx="6172200" cy="972153"/>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sz="4267"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Vì sao cho đường vào nước muối chua rau, củ, quả lại rút ngắn thời gian muối chua?</a:t>
              </a:r>
              <a:endParaRPr kumimoji="0" lang="en-US" sz="4267"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35" name="Picture 34">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4021" y="192409"/>
            <a:ext cx="2052907" cy="1137651"/>
          </a:xfrm>
          <a:prstGeom prst="rect">
            <a:avLst/>
          </a:prstGeom>
        </p:spPr>
      </p:pic>
      <p:grpSp>
        <p:nvGrpSpPr>
          <p:cNvPr id="2" name="Group 1">
            <a:extLst>
              <a:ext uri="{FF2B5EF4-FFF2-40B4-BE49-F238E27FC236}">
                <a16:creationId xmlns:a16="http://schemas.microsoft.com/office/drawing/2014/main" id="{253DAA65-968F-F29D-EFAC-4DFFE41D8496}"/>
              </a:ext>
            </a:extLst>
          </p:cNvPr>
          <p:cNvGrpSpPr/>
          <p:nvPr/>
        </p:nvGrpSpPr>
        <p:grpSpPr>
          <a:xfrm>
            <a:off x="2409371" y="3526971"/>
            <a:ext cx="8737600" cy="2786743"/>
            <a:chOff x="1524000" y="1809749"/>
            <a:chExt cx="6553200" cy="1829216"/>
          </a:xfrm>
        </p:grpSpPr>
        <p:sp>
          <p:nvSpPr>
            <p:cNvPr id="3" name="Rectangle 2">
              <a:extLst>
                <a:ext uri="{FF2B5EF4-FFF2-40B4-BE49-F238E27FC236}">
                  <a16:creationId xmlns:a16="http://schemas.microsoft.com/office/drawing/2014/main" id="{96E998B6-B87E-760E-9F8B-C7BB18C7BA08}"/>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65DB2A25-178D-AEB9-FFD9-511C7E5837FD}"/>
                </a:ext>
              </a:extLst>
            </p:cNvPr>
            <p:cNvSpPr txBox="1"/>
            <p:nvPr/>
          </p:nvSpPr>
          <p:spPr>
            <a:xfrm>
              <a:off x="1578427" y="1907722"/>
              <a:ext cx="6418218" cy="1731243"/>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Đường là thức ăn của vi khuẩn lactic nên cho đường vào nước muối chua rau củ quả sẽ giúp vì khuẩn phát triển nhanh hơn, rau củ nhanh chua hơn.</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F289E71C-78F1-6D32-9BF8-EED5A5BD54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89772" y="4942114"/>
            <a:ext cx="1088571" cy="1064987"/>
          </a:xfrm>
          <a:prstGeom prst="rect">
            <a:avLst/>
          </a:prstGeom>
        </p:spPr>
      </p:pic>
    </p:spTree>
    <p:extLst>
      <p:ext uri="{BB962C8B-B14F-4D97-AF65-F5344CB8AC3E}">
        <p14:creationId xmlns:p14="http://schemas.microsoft.com/office/powerpoint/2010/main" val="3989854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902781" y="562697"/>
              <a:ext cx="5526719" cy="362710"/>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lang="en-US" sz="4400" b="1" dirty="0" err="1">
                  <a:solidFill>
                    <a:prstClr val="black"/>
                  </a:solidFill>
                  <a:latin typeface="Cambria" panose="02040503050406030204" pitchFamily="18" charset="0"/>
                  <a:ea typeface="Cambria" panose="02040503050406030204" pitchFamily="18" charset="0"/>
                  <a:cs typeface="AvantGarde" pitchFamily="2" charset="0"/>
                </a:rPr>
                <a:t>Bệnh</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tả</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lây</a:t>
              </a:r>
              <a:r>
                <a:rPr lang="en-US" sz="4400" b="1" dirty="0">
                  <a:solidFill>
                    <a:prstClr val="black"/>
                  </a:solidFill>
                  <a:latin typeface="Cambria" panose="02040503050406030204" pitchFamily="18" charset="0"/>
                  <a:ea typeface="Cambria" panose="02040503050406030204" pitchFamily="18" charset="0"/>
                  <a:cs typeface="AvantGarde" pitchFamily="2" charset="0"/>
                </a:rPr>
                <a:t> qua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đường</a:t>
              </a:r>
              <a:r>
                <a:rPr lang="en-US" sz="4400" b="1" dirty="0">
                  <a:solidFill>
                    <a:prstClr val="black"/>
                  </a:solidFill>
                  <a:latin typeface="Cambria" panose="02040503050406030204" pitchFamily="18" charset="0"/>
                  <a:ea typeface="Cambria" panose="02040503050406030204" pitchFamily="18" charset="0"/>
                  <a:cs typeface="AvantGarde" pitchFamily="2" charset="0"/>
                </a:rPr>
                <a:t> </a:t>
              </a:r>
              <a:r>
                <a:rPr lang="en-US" sz="4400" b="1" dirty="0" err="1">
                  <a:solidFill>
                    <a:prstClr val="black"/>
                  </a:solidFill>
                  <a:latin typeface="Cambria" panose="02040503050406030204" pitchFamily="18" charset="0"/>
                  <a:ea typeface="Cambria" panose="02040503050406030204" pitchFamily="18" charset="0"/>
                  <a:cs typeface="AvantGarde" pitchFamily="2" charset="0"/>
                </a:rPr>
                <a:t>nào</a:t>
              </a:r>
              <a:r>
                <a:rPr lang="en-US" sz="4400" b="1" dirty="0">
                  <a:solidFill>
                    <a:prstClr val="black"/>
                  </a:solidFill>
                  <a:latin typeface="Cambria" panose="02040503050406030204" pitchFamily="18" charset="0"/>
                  <a:ea typeface="Cambria" panose="02040503050406030204" pitchFamily="18" charset="0"/>
                  <a:cs typeface="AvantGarde" pitchFamily="2" charset="0"/>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1" name="Picture 20">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86273" y="241116"/>
            <a:ext cx="1864491" cy="1867085"/>
          </a:xfrm>
          <a:prstGeom prst="rect">
            <a:avLst/>
          </a:prstGeom>
        </p:spPr>
      </p:pic>
      <p:grpSp>
        <p:nvGrpSpPr>
          <p:cNvPr id="2" name="Group 1">
            <a:extLst>
              <a:ext uri="{FF2B5EF4-FFF2-40B4-BE49-F238E27FC236}">
                <a16:creationId xmlns:a16="http://schemas.microsoft.com/office/drawing/2014/main" id="{07A27E3C-1B22-11E4-C1E9-51BD5218A926}"/>
              </a:ext>
            </a:extLst>
          </p:cNvPr>
          <p:cNvGrpSpPr/>
          <p:nvPr/>
        </p:nvGrpSpPr>
        <p:grpSpPr>
          <a:xfrm>
            <a:off x="3918857" y="3276599"/>
            <a:ext cx="5475513" cy="1426029"/>
            <a:chOff x="1524000" y="1809749"/>
            <a:chExt cx="6553200" cy="1714499"/>
          </a:xfrm>
        </p:grpSpPr>
        <p:sp>
          <p:nvSpPr>
            <p:cNvPr id="3" name="Rectangle 2">
              <a:extLst>
                <a:ext uri="{FF2B5EF4-FFF2-40B4-BE49-F238E27FC236}">
                  <a16:creationId xmlns:a16="http://schemas.microsoft.com/office/drawing/2014/main" id="{573982AB-FE10-6656-F455-EAE4BDA328F5}"/>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5121C5D9-4772-4A81-0F2F-52D4450B237F}"/>
                </a:ext>
              </a:extLst>
            </p:cNvPr>
            <p:cNvSpPr txBox="1"/>
            <p:nvPr/>
          </p:nvSpPr>
          <p:spPr>
            <a:xfrm>
              <a:off x="1578427" y="1907722"/>
              <a:ext cx="6418218" cy="606073"/>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lang="en-US" sz="5400" b="1" dirty="0" err="1">
                  <a:solidFill>
                    <a:prstClr val="black"/>
                  </a:solidFill>
                  <a:latin typeface="Cambria" panose="02040503050406030204" pitchFamily="18" charset="0"/>
                  <a:ea typeface="Cambria" panose="02040503050406030204" pitchFamily="18" charset="0"/>
                  <a:cs typeface="AvantGarde" pitchFamily="2" charset="0"/>
                </a:rPr>
                <a:t>Đường</a:t>
              </a:r>
              <a:r>
                <a:rPr lang="en-US" sz="5400" b="1" dirty="0">
                  <a:solidFill>
                    <a:prstClr val="black"/>
                  </a:solidFill>
                  <a:latin typeface="Cambria" panose="02040503050406030204" pitchFamily="18" charset="0"/>
                  <a:ea typeface="Cambria" panose="02040503050406030204" pitchFamily="18" charset="0"/>
                  <a:cs typeface="AvantGarde" pitchFamily="2" charset="0"/>
                </a:rPr>
                <a:t> </a:t>
              </a:r>
              <a:r>
                <a:rPr lang="en-US" sz="5400" b="1" dirty="0" err="1">
                  <a:solidFill>
                    <a:prstClr val="black"/>
                  </a:solidFill>
                  <a:latin typeface="Cambria" panose="02040503050406030204" pitchFamily="18" charset="0"/>
                  <a:ea typeface="Cambria" panose="02040503050406030204" pitchFamily="18" charset="0"/>
                  <a:cs typeface="AvantGarde" pitchFamily="2" charset="0"/>
                </a:rPr>
                <a:t>tiêu</a:t>
              </a:r>
              <a:r>
                <a:rPr lang="en-US" sz="5400" b="1" dirty="0">
                  <a:solidFill>
                    <a:prstClr val="black"/>
                  </a:solidFill>
                  <a:latin typeface="Cambria" panose="02040503050406030204" pitchFamily="18" charset="0"/>
                  <a:ea typeface="Cambria" panose="02040503050406030204" pitchFamily="18" charset="0"/>
                  <a:cs typeface="AvantGarde" pitchFamily="2" charset="0"/>
                </a:rPr>
                <a:t> </a:t>
              </a:r>
              <a:r>
                <a:rPr lang="en-US" sz="5400" b="1" dirty="0" err="1">
                  <a:solidFill>
                    <a:prstClr val="black"/>
                  </a:solidFill>
                  <a:latin typeface="Cambria" panose="02040503050406030204" pitchFamily="18" charset="0"/>
                  <a:ea typeface="Cambria" panose="02040503050406030204" pitchFamily="18" charset="0"/>
                  <a:cs typeface="AvantGarde" pitchFamily="2" charset="0"/>
                </a:rPr>
                <a:t>hoá</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FAA20408-1D09-92D1-A698-0091A4FDD1C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71857" y="3788228"/>
            <a:ext cx="1088571" cy="1064987"/>
          </a:xfrm>
          <a:prstGeom prst="rect">
            <a:avLst/>
          </a:prstGeom>
        </p:spPr>
      </p:pic>
    </p:spTree>
    <p:extLst>
      <p:ext uri="{BB962C8B-B14F-4D97-AF65-F5344CB8AC3E}">
        <p14:creationId xmlns:p14="http://schemas.microsoft.com/office/powerpoint/2010/main" val="19066277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19"/>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488949"/>
              <a:ext cx="6172200" cy="681895"/>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Kể 3 việc làm tăng nguy cơ nhiễm bệnh tả.</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2" name="Picture 21">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67271" y="49711"/>
            <a:ext cx="1022192" cy="1022192"/>
          </a:xfrm>
          <a:prstGeom prst="rect">
            <a:avLst/>
          </a:prstGeom>
        </p:spPr>
      </p:pic>
      <p:grpSp>
        <p:nvGrpSpPr>
          <p:cNvPr id="2" name="Group 1">
            <a:extLst>
              <a:ext uri="{FF2B5EF4-FFF2-40B4-BE49-F238E27FC236}">
                <a16:creationId xmlns:a16="http://schemas.microsoft.com/office/drawing/2014/main" id="{1EAE8BB3-D425-8D73-DC85-9F0D6CE4CD7A}"/>
              </a:ext>
            </a:extLst>
          </p:cNvPr>
          <p:cNvGrpSpPr/>
          <p:nvPr/>
        </p:nvGrpSpPr>
        <p:grpSpPr>
          <a:xfrm>
            <a:off x="2496457" y="3211286"/>
            <a:ext cx="8737600" cy="2611976"/>
            <a:chOff x="1524000" y="1809749"/>
            <a:chExt cx="6553200" cy="1714499"/>
          </a:xfrm>
        </p:grpSpPr>
        <p:sp>
          <p:nvSpPr>
            <p:cNvPr id="3" name="Rectangle 2">
              <a:extLst>
                <a:ext uri="{FF2B5EF4-FFF2-40B4-BE49-F238E27FC236}">
                  <a16:creationId xmlns:a16="http://schemas.microsoft.com/office/drawing/2014/main" id="{3A86E64C-4AD3-63C2-5D46-4FF359D480A0}"/>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2501EED-4097-9E5E-D7DB-1A8276BD1F5A}"/>
                </a:ext>
              </a:extLst>
            </p:cNvPr>
            <p:cNvSpPr txBox="1"/>
            <p:nvPr/>
          </p:nvSpPr>
          <p:spPr>
            <a:xfrm>
              <a:off x="1578427" y="1907722"/>
              <a:ext cx="6418218" cy="1515182"/>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ăn uống không hợp vệ sinh, không rửa tay trước khi ăn và sau khi đi đại tiên....</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6A32767F-B89F-61D0-AC05-87302C50B26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858" y="4626429"/>
            <a:ext cx="1088571" cy="1064987"/>
          </a:xfrm>
          <a:prstGeom prst="rect">
            <a:avLst/>
          </a:prstGeom>
        </p:spPr>
      </p:pic>
    </p:spTree>
    <p:extLst>
      <p:ext uri="{BB962C8B-B14F-4D97-AF65-F5344CB8AC3E}">
        <p14:creationId xmlns:p14="http://schemas.microsoft.com/office/powerpoint/2010/main" val="10188693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2032000" y="473221"/>
            <a:ext cx="8737600" cy="1939780"/>
            <a:chOff x="1524000" y="354915"/>
            <a:chExt cx="6553200" cy="914400"/>
          </a:xfrm>
        </p:grpSpPr>
        <p:sp>
          <p:nvSpPr>
            <p:cNvPr id="5" name="Rounded Rectangle 4"/>
            <p:cNvSpPr/>
            <p:nvPr/>
          </p:nvSpPr>
          <p:spPr>
            <a:xfrm>
              <a:off x="1524000" y="354915"/>
              <a:ext cx="6553200" cy="914400"/>
            </a:xfrm>
            <a:prstGeom prst="roundRect">
              <a:avLst/>
            </a:prstGeom>
            <a:solidFill>
              <a:schemeClr val="tx2">
                <a:lumMod val="20000"/>
                <a:lumOff val="80000"/>
              </a:scheme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p:cNvSpPr txBox="1"/>
            <p:nvPr/>
          </p:nvSpPr>
          <p:spPr>
            <a:xfrm>
              <a:off x="1676400" y="559021"/>
              <a:ext cx="6172200" cy="623861"/>
            </a:xfrm>
            <a:prstGeom prst="rect">
              <a:avLst/>
            </a:prstGeom>
            <a:noFill/>
          </p:spPr>
          <p:txBody>
            <a:bodyPr wrap="square" rtlCol="0">
              <a:spAutoFit/>
            </a:bodyPr>
            <a:lstStyle/>
            <a:p>
              <a:pPr marL="0" marR="0" lvl="0" indent="0" algn="ctr" defTabSz="121914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Làm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thế</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nào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tránh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nhiễm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vi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khuẩn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gây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vantGarde" pitchFamily="2" charset="0"/>
                </a:rPr>
                <a:t>bệnh</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a:t>
              </a:r>
            </a:p>
          </p:txBody>
        </p:sp>
      </p:grpSp>
      <p:sp>
        <p:nvSpPr>
          <p:cNvPr id="9" name="Notched Right Arrow 8">
            <a:hlinkClick r:id="rId3" action="ppaction://hlinksldjump"/>
          </p:cNvPr>
          <p:cNvSpPr/>
          <p:nvPr/>
        </p:nvSpPr>
        <p:spPr>
          <a:xfrm>
            <a:off x="10827659" y="6186716"/>
            <a:ext cx="1117600" cy="563637"/>
          </a:xfrm>
          <a:prstGeom prst="notchedRightArrow">
            <a:avLst/>
          </a:prstGeom>
        </p:spPr>
        <p:style>
          <a:lnRef idx="3">
            <a:schemeClr val="lt1"/>
          </a:lnRef>
          <a:fillRef idx="1">
            <a:schemeClr val="accent5"/>
          </a:fillRef>
          <a:effectRef idx="1">
            <a:schemeClr val="accent5"/>
          </a:effectRef>
          <a:fontRef idx="minor">
            <a:schemeClr val="lt1"/>
          </a:fontRef>
        </p:style>
        <p:txBody>
          <a:bodyPr rtlCol="0" anchor="ctr"/>
          <a:lstStyle/>
          <a:p>
            <a:pPr marL="0" marR="0" lvl="0" indent="0" algn="ctr"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6398" y="3755572"/>
            <a:ext cx="3156857" cy="3156857"/>
          </a:xfrm>
          <a:prstGeom prst="rect">
            <a:avLst/>
          </a:prstGeom>
        </p:spPr>
      </p:pic>
      <p:pic>
        <p:nvPicPr>
          <p:cNvPr id="23" name="Picture 2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27507" y="-2308"/>
            <a:ext cx="1406439" cy="1406439"/>
          </a:xfrm>
          <a:prstGeom prst="rect">
            <a:avLst/>
          </a:prstGeom>
        </p:spPr>
      </p:pic>
      <p:grpSp>
        <p:nvGrpSpPr>
          <p:cNvPr id="2" name="Group 1">
            <a:extLst>
              <a:ext uri="{FF2B5EF4-FFF2-40B4-BE49-F238E27FC236}">
                <a16:creationId xmlns:a16="http://schemas.microsoft.com/office/drawing/2014/main" id="{A7D68257-FFD9-B000-9E44-82D3330A844D}"/>
              </a:ext>
            </a:extLst>
          </p:cNvPr>
          <p:cNvGrpSpPr/>
          <p:nvPr/>
        </p:nvGrpSpPr>
        <p:grpSpPr>
          <a:xfrm>
            <a:off x="2496457" y="3211286"/>
            <a:ext cx="8737600" cy="2611976"/>
            <a:chOff x="1524000" y="1809749"/>
            <a:chExt cx="6553200" cy="1714499"/>
          </a:xfrm>
        </p:grpSpPr>
        <p:sp>
          <p:nvSpPr>
            <p:cNvPr id="3" name="Rectangle 2">
              <a:extLst>
                <a:ext uri="{FF2B5EF4-FFF2-40B4-BE49-F238E27FC236}">
                  <a16:creationId xmlns:a16="http://schemas.microsoft.com/office/drawing/2014/main" id="{B7935C3E-1BFB-64F1-DD3E-93317D8825B9}"/>
                </a:ext>
              </a:extLst>
            </p:cNvPr>
            <p:cNvSpPr/>
            <p:nvPr/>
          </p:nvSpPr>
          <p:spPr>
            <a:xfrm>
              <a:off x="1524000" y="1809749"/>
              <a:ext cx="6553200" cy="1714499"/>
            </a:xfrm>
            <a:prstGeom prst="rect">
              <a:avLst/>
            </a:prstGeom>
            <a:solidFill>
              <a:srgbClr val="FF9933"/>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121914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CCE78228-04C7-9CA2-3B34-DD4D82FF2F8E}"/>
                </a:ext>
              </a:extLst>
            </p:cNvPr>
            <p:cNvSpPr txBox="1"/>
            <p:nvPr/>
          </p:nvSpPr>
          <p:spPr>
            <a:xfrm>
              <a:off x="1578427" y="1836268"/>
              <a:ext cx="6418218" cy="1676801"/>
            </a:xfrm>
            <a:prstGeom prst="rect">
              <a:avLst/>
            </a:prstGeom>
            <a:noFill/>
          </p:spPr>
          <p:txBody>
            <a:bodyPr wrap="square" rtlCol="0">
              <a:spAutoFit/>
            </a:bodyPr>
            <a:lstStyle/>
            <a:p>
              <a:pPr marL="0" marR="0" lvl="0" indent="0" algn="just" defTabSz="121914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rPr>
                <a:t>Thực hiện ăn sạch, uống sạch, giữ vệ sinh để đảm bảo vi khuẩn không xâm nhập được qua đường tiêu hoá, vết thương hở</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vantGarde" pitchFamily="2" charset="0"/>
              </a:endParaRPr>
            </a:p>
          </p:txBody>
        </p:sp>
      </p:grpSp>
      <p:pic>
        <p:nvPicPr>
          <p:cNvPr id="10" name="Picture 9">
            <a:extLst>
              <a:ext uri="{FF2B5EF4-FFF2-40B4-BE49-F238E27FC236}">
                <a16:creationId xmlns:a16="http://schemas.microsoft.com/office/drawing/2014/main" id="{901862B3-7CC6-65B0-39C2-A181D66564F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76858" y="4626429"/>
            <a:ext cx="1088571" cy="1064987"/>
          </a:xfrm>
          <a:prstGeom prst="rect">
            <a:avLst/>
          </a:prstGeom>
        </p:spPr>
      </p:pic>
    </p:spTree>
    <p:extLst>
      <p:ext uri="{BB962C8B-B14F-4D97-AF65-F5344CB8AC3E}">
        <p14:creationId xmlns:p14="http://schemas.microsoft.com/office/powerpoint/2010/main" val="1332093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9" presetID="2" presetClass="entr" presetSubtype="4"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40512739-C8EF-4DE7-AA69-8D3FAE6AB748}"/>
              </a:ext>
            </a:extLst>
          </p:cNvPr>
          <p:cNvPicPr>
            <a:picLocks noChangeAspect="1"/>
          </p:cNvPicPr>
          <p:nvPr/>
        </p:nvPicPr>
        <p:blipFill>
          <a:blip r:embed="rId3"/>
          <a:stretch>
            <a:fillRect/>
          </a:stretch>
        </p:blipFill>
        <p:spPr>
          <a:xfrm>
            <a:off x="3144735" y="1819082"/>
            <a:ext cx="8449788" cy="3176291"/>
          </a:xfrm>
          <a:prstGeom prst="rect">
            <a:avLst/>
          </a:prstGeom>
        </p:spPr>
      </p:pic>
      <p:sp>
        <p:nvSpPr>
          <p:cNvPr id="3" name="Freeform 10">
            <a:extLst>
              <a:ext uri="{FF2B5EF4-FFF2-40B4-BE49-F238E27FC236}">
                <a16:creationId xmlns:a16="http://schemas.microsoft.com/office/drawing/2014/main" id="{93A9A21B-0E7E-E7B9-AD03-C6ECA2E6DFE0}"/>
              </a:ext>
            </a:extLst>
          </p:cNvPr>
          <p:cNvSpPr/>
          <p:nvPr/>
        </p:nvSpPr>
        <p:spPr>
          <a:xfrm rot="627994">
            <a:off x="948034" y="-134142"/>
            <a:ext cx="2187622" cy="2100117"/>
          </a:xfrm>
          <a:custGeom>
            <a:avLst/>
            <a:gdLst/>
            <a:ahLst/>
            <a:cxnLst/>
            <a:rect l="l" t="t" r="r" b="b"/>
            <a:pathLst>
              <a:path w="2187622" h="2100117">
                <a:moveTo>
                  <a:pt x="0" y="0"/>
                </a:moveTo>
                <a:lnTo>
                  <a:pt x="2187622" y="0"/>
                </a:lnTo>
                <a:lnTo>
                  <a:pt x="2187622" y="2100117"/>
                </a:lnTo>
                <a:lnTo>
                  <a:pt x="0" y="21001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11">
            <a:extLst>
              <a:ext uri="{FF2B5EF4-FFF2-40B4-BE49-F238E27FC236}">
                <a16:creationId xmlns:a16="http://schemas.microsoft.com/office/drawing/2014/main" id="{766118F4-DA82-2906-CFAA-FA2F114A777B}"/>
              </a:ext>
            </a:extLst>
          </p:cNvPr>
          <p:cNvSpPr/>
          <p:nvPr/>
        </p:nvSpPr>
        <p:spPr>
          <a:xfrm>
            <a:off x="9197404" y="4959998"/>
            <a:ext cx="2783556" cy="2146817"/>
          </a:xfrm>
          <a:custGeom>
            <a:avLst/>
            <a:gdLst/>
            <a:ahLst/>
            <a:cxnLst/>
            <a:rect l="l" t="t" r="r" b="b"/>
            <a:pathLst>
              <a:path w="2783556" h="2146817">
                <a:moveTo>
                  <a:pt x="0" y="0"/>
                </a:moveTo>
                <a:lnTo>
                  <a:pt x="2783555" y="0"/>
                </a:lnTo>
                <a:lnTo>
                  <a:pt x="2783555" y="2146818"/>
                </a:lnTo>
                <a:lnTo>
                  <a:pt x="0" y="21468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75037175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at a desk&#10;&#10;Description automatically generated">
            <a:extLst>
              <a:ext uri="{FF2B5EF4-FFF2-40B4-BE49-F238E27FC236}">
                <a16:creationId xmlns:a16="http://schemas.microsoft.com/office/drawing/2014/main" id="{01A6299A-B9CE-63E6-6BFF-FF063479BF5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C3ACF984-2F02-A3CD-E279-8D61790885C0}"/>
              </a:ext>
            </a:extLst>
          </p:cNvPr>
          <p:cNvPicPr>
            <a:picLocks noChangeAspect="1"/>
          </p:cNvPicPr>
          <p:nvPr/>
        </p:nvPicPr>
        <p:blipFill>
          <a:blip r:embed="rId3"/>
          <a:stretch>
            <a:fillRect/>
          </a:stretch>
        </p:blipFill>
        <p:spPr>
          <a:xfrm>
            <a:off x="3404629" y="1383798"/>
            <a:ext cx="7942590" cy="2086333"/>
          </a:xfrm>
          <a:prstGeom prst="rect">
            <a:avLst/>
          </a:prstGeom>
        </p:spPr>
      </p:pic>
    </p:spTree>
    <p:extLst>
      <p:ext uri="{BB962C8B-B14F-4D97-AF65-F5344CB8AC3E}">
        <p14:creationId xmlns:p14="http://schemas.microsoft.com/office/powerpoint/2010/main" val="1536872895"/>
      </p:ext>
    </p:extLst>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203</TotalTime>
  <Words>580</Words>
  <Application>Microsoft Office PowerPoint</Application>
  <PresentationFormat>Widescreen</PresentationFormat>
  <Paragraphs>36</Paragraphs>
  <Slides>22</Slides>
  <Notes>1</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22</vt:i4>
      </vt:variant>
    </vt:vector>
  </HeadingPairs>
  <TitlesOfParts>
    <vt:vector size="31" baseType="lpstr">
      <vt:lpstr>Aptos</vt:lpstr>
      <vt:lpstr>Aptos Display</vt:lpstr>
      <vt:lpstr>Arial</vt:lpstr>
      <vt:lpstr>AvantGarde</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thaom</dc:creator>
  <dc:description>9Slide.vn</dc:description>
  <cp:lastModifiedBy>Thao Dao Thi Thu</cp:lastModifiedBy>
  <cp:revision>24</cp:revision>
  <dcterms:created xsi:type="dcterms:W3CDTF">2024-09-03T18:15:03Z</dcterms:created>
  <dcterms:modified xsi:type="dcterms:W3CDTF">2025-02-14T08:56:27Z</dcterms:modified>
  <cp:category>9Slide.vn</cp:category>
</cp:coreProperties>
</file>