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</p:sldMasterIdLst>
  <p:notesMasterIdLst>
    <p:notesMasterId r:id="rId19"/>
  </p:notesMasterIdLst>
  <p:sldIdLst>
    <p:sldId id="256" r:id="rId4"/>
    <p:sldId id="287" r:id="rId5"/>
    <p:sldId id="383" r:id="rId6"/>
    <p:sldId id="364" r:id="rId7"/>
    <p:sldId id="328" r:id="rId8"/>
    <p:sldId id="259" r:id="rId9"/>
    <p:sldId id="262" r:id="rId10"/>
    <p:sldId id="303" r:id="rId11"/>
    <p:sldId id="380" r:id="rId12"/>
    <p:sldId id="297" r:id="rId13"/>
    <p:sldId id="329" r:id="rId14"/>
    <p:sldId id="381" r:id="rId15"/>
    <p:sldId id="257" r:id="rId16"/>
    <p:sldId id="258" r:id="rId17"/>
    <p:sldId id="382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Giới thiệu</a:t>
            </a:r>
            <a:r>
              <a:rPr lang="vi-VN" baseline="0" dirty="0"/>
              <a:t> khái quát về chữ hoa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82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So sánh</a:t>
            </a:r>
            <a:r>
              <a:rPr lang="vi-VN" baseline="0" dirty="0"/>
              <a:t> với chữ hoa 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5D497-861E-4D29-9062-A38E4BD2D56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29"/>
            <a:ext cx="615189" cy="535539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4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2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1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20" y="1566373"/>
            <a:ext cx="9867486" cy="4807427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30"/>
            <a:ext cx="2301388" cy="1593767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240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5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704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2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48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1/25/2022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1/25/2022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1/25/2022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1/25/2022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1/25/2022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1/25/2022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5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0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8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1/25/2022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30" r:id="rId3"/>
    <p:sldLayoutId id="2147483727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26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2022/1/25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29" r:id="rId3"/>
    <p:sldLayoutId id="2147483728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2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34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10469" y="612970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05782" y="3021966"/>
            <a:ext cx="971152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Rừng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vươn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đón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nắng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mai</a:t>
            </a:r>
            <a:r>
              <a:rPr lang="en-US" alt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326376" y="629210"/>
            <a:ext cx="9539248" cy="723640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5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5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25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058309" y="3248436"/>
            <a:ext cx="10879691" cy="3101214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latin typeface="UTM Avo" panose="02040603050506020204" pitchFamily="18" charset="0"/>
              </a:rPr>
              <a:t>a.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2400" dirty="0">
                <a:latin typeface="UTM Avo" panose="02040603050506020204" pitchFamily="18" charset="0"/>
              </a:rPr>
              <a:t>b. </a:t>
            </a:r>
            <a:r>
              <a:rPr lang="en-US" sz="2400" dirty="0" err="1">
                <a:latin typeface="UTM Avo" panose="02040603050506020204" pitchFamily="18" charset="0"/>
              </a:rPr>
              <a:t>Khoảng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giữa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ghi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tiếng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thế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24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400" dirty="0">
                <a:latin typeface="UTM Avo" panose="02040603050506020204" pitchFamily="18" charset="0"/>
              </a:rPr>
              <a:t>c. </a:t>
            </a:r>
            <a:r>
              <a:rPr lang="en-US" sz="2400" dirty="0" err="1">
                <a:latin typeface="UTM Avo" panose="02040603050506020204" pitchFamily="18" charset="0"/>
              </a:rPr>
              <a:t>Những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cao</a:t>
            </a:r>
            <a:r>
              <a:rPr lang="en-US" sz="2400" dirty="0">
                <a:latin typeface="UTM Avo" panose="02040603050506020204" pitchFamily="18" charset="0"/>
              </a:rPr>
              <a:t> 2.5 li ?</a:t>
            </a:r>
            <a:endParaRPr lang="vi-VN" sz="24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724034" y="1453984"/>
            <a:ext cx="11213966" cy="1666401"/>
            <a:chOff x="388220" y="2043956"/>
            <a:chExt cx="6307856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88220" y="2294370"/>
              <a:ext cx="6307856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Rừng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cây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vươn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đón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nắng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mai</a:t>
              </a:r>
              <a:r>
                <a:rPr lang="en-US" sz="40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058309" y="4561720"/>
            <a:ext cx="10879691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98155" y="3393554"/>
            <a:ext cx="2198805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R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058308" y="6157443"/>
            <a:ext cx="10879691" cy="700557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R, h, g, y.</a:t>
            </a:r>
            <a:endParaRPr lang="vi-VN" sz="24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883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1226877" y="1771311"/>
            <a:ext cx="10155344" cy="2045708"/>
          </a:xfrm>
          <a:prstGeom prst="rect">
            <a:avLst/>
          </a:prstGeom>
          <a:noFill/>
        </p:spPr>
        <p:txBody>
          <a:bodyPr wrap="none" lIns="81643" tIns="40822" rIns="81643" bIns="40822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CHÚC CÁC CON </a:t>
            </a:r>
          </a:p>
          <a:p>
            <a:pPr algn="ctr" defTabSz="816428"/>
            <a:r>
              <a:rPr lang="vi-VN" sz="59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CHĂM NGOAN HỌC GIỎI</a:t>
            </a:r>
            <a:endParaRPr lang="en-US" sz="59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167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9022961" y="941679"/>
            <a:ext cx="3275402" cy="2382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</a:t>
            </a:r>
          </a:p>
          <a:p>
            <a:pPr>
              <a:lnSpc>
                <a:spcPct val="200000"/>
              </a:lnSpc>
            </a:pPr>
            <a:r>
              <a:rPr lang="en-US" altLang="zh-CN"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CẦN ĐẠT</a:t>
            </a:r>
            <a:endParaRPr lang="zh-CN" alt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739146" y="1570850"/>
            <a:ext cx="422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694787"/>
            <a:ext cx="4317259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……………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50651" y="4914344"/>
            <a:ext cx="3709987" cy="4001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………….</a:t>
            </a:r>
            <a:endParaRPr lang="zh-CN" altLang="en-US" sz="20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E7E4-9BF1-4645-83A5-6EFC2E21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1194C-DEA0-452B-A815-0DF4164ED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t="7461" r="29142" b="15696"/>
          <a:stretch/>
        </p:blipFill>
        <p:spPr>
          <a:xfrm>
            <a:off x="277586" y="0"/>
            <a:ext cx="1172391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039245" y="412606"/>
            <a:ext cx="8792867" cy="693113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r>
              <a:rPr lang="vi-VN" sz="4000" b="1">
                <a:solidFill>
                  <a:prstClr val="white"/>
                </a:solidFill>
                <a:latin typeface="HP001 4 hàng" panose="020B0603050302020204" pitchFamily="34" charset="-93"/>
              </a:rPr>
              <a:t>Thứ</a:t>
            </a:r>
            <a:r>
              <a:rPr lang="en-US" sz="4000" b="1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GB" sz="4000" b="1">
                <a:solidFill>
                  <a:prstClr val="white"/>
                </a:solidFill>
                <a:latin typeface="HP001 4 hàng" panose="020B0603050302020204" pitchFamily="34" charset="-93"/>
              </a:rPr>
              <a:t>ba</a:t>
            </a:r>
            <a:r>
              <a:rPr lang="en-US" sz="4000" b="1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4000" b="1">
                <a:solidFill>
                  <a:prstClr val="white"/>
                </a:solidFill>
                <a:latin typeface="HP001 4 hàng" panose="020B0603050302020204" pitchFamily="34" charset="-93"/>
              </a:rPr>
              <a:t>ngày</a:t>
            </a:r>
            <a:r>
              <a:rPr lang="en-GB" sz="4000" b="1">
                <a:solidFill>
                  <a:prstClr val="white"/>
                </a:solidFill>
                <a:latin typeface="HP001 4 hàng" panose="020B0603050302020204" pitchFamily="34" charset="-93"/>
              </a:rPr>
              <a:t> 25</a:t>
            </a:r>
            <a:r>
              <a:rPr lang="en-US" sz="4000" b="1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vi-VN" sz="4000" b="1">
                <a:solidFill>
                  <a:prstClr val="white"/>
                </a:solidFill>
                <a:latin typeface="HP001 4 hàng" panose="020B0603050302020204" pitchFamily="34" charset="-93"/>
              </a:rPr>
              <a:t>Ǉháng</a:t>
            </a:r>
            <a:r>
              <a:rPr lang="en-US" sz="4000" b="1">
                <a:solidFill>
                  <a:prstClr val="white"/>
                </a:solidFill>
                <a:latin typeface="HP001 4 hàng" panose="020B0603050302020204" pitchFamily="34" charset="-93"/>
              </a:rPr>
              <a:t> </a:t>
            </a:r>
            <a:r>
              <a:rPr lang="en-GB" sz="4000" b="1">
                <a:solidFill>
                  <a:prstClr val="white"/>
                </a:solidFill>
                <a:latin typeface="HP001 4 hàng" panose="020B0603050302020204" pitchFamily="34" charset="-93"/>
              </a:rPr>
              <a:t>1</a:t>
            </a:r>
            <a:r>
              <a:rPr lang="en-US" sz="4000" b="1">
                <a:solidFill>
                  <a:prstClr val="white"/>
                </a:solidFill>
                <a:latin typeface="HP001 4 hàng" panose="020B0603050302020204" pitchFamily="34" charset="-93"/>
              </a:rPr>
              <a:t> năm 2022</a:t>
            </a:r>
            <a:endParaRPr lang="vi-VN" sz="40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5145" y="1274080"/>
            <a:ext cx="4098904" cy="693113"/>
          </a:xfrm>
          <a:prstGeom prst="rect">
            <a:avLst/>
          </a:prstGeom>
          <a:noFill/>
        </p:spPr>
        <p:txBody>
          <a:bodyPr wrap="square" lIns="76809" tIns="38405" rIns="76809" bIns="38405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latin typeface="HP001 4 hàng" panose="020B0603050302020204" pitchFamily="34" charset="-93"/>
              </a:rPr>
              <a:t>T</a:t>
            </a:r>
            <a:r>
              <a:rPr lang="vi-VN" sz="4000" b="1">
                <a:solidFill>
                  <a:prstClr val="white"/>
                </a:solidFill>
                <a:latin typeface="HP001 4 hàng" panose="020B0603050302020204" pitchFamily="34" charset="-93"/>
              </a:rPr>
              <a:t>iếng </a:t>
            </a:r>
            <a:r>
              <a:rPr lang="en-GB" sz="4000" b="1">
                <a:solidFill>
                  <a:prstClr val="white"/>
                </a:solidFill>
                <a:latin typeface="HP001 4 hàng" panose="020B0603050302020204" pitchFamily="34" charset="-93"/>
              </a:rPr>
              <a:t>V</a:t>
            </a:r>
            <a:r>
              <a:rPr lang="vi-VN" sz="4000" b="1">
                <a:solidFill>
                  <a:prstClr val="white"/>
                </a:solidFill>
                <a:latin typeface="HP001 4 hàng" panose="020B0603050302020204" pitchFamily="34" charset="-93"/>
              </a:rPr>
              <a:t>iệt</a:t>
            </a:r>
            <a:endParaRPr lang="vi-VN" sz="40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5821" y="2135554"/>
            <a:ext cx="4468543" cy="693113"/>
          </a:xfrm>
          <a:prstGeom prst="rect">
            <a:avLst/>
          </a:prstGeom>
          <a:noFill/>
        </p:spPr>
        <p:txBody>
          <a:bodyPr wrap="none" lIns="76809" tIns="38405" rIns="76809" bIns="38405" rtlCol="0">
            <a:spAutoFit/>
          </a:bodyPr>
          <a:lstStyle/>
          <a:p>
            <a:pPr lvl="1"/>
            <a:r>
              <a:rPr lang="en-GB" sz="4000" b="1">
                <a:solidFill>
                  <a:prstClr val="white"/>
                </a:solidFill>
                <a:latin typeface="HP001 4 hàng" panose="020B0603050302020204" pitchFamily="34" charset="-93"/>
              </a:rPr>
              <a:t>Viết: Chữ hoa R</a:t>
            </a:r>
            <a:endParaRPr lang="vi-VN" sz="4000" b="1" dirty="0">
              <a:solidFill>
                <a:prstClr val="white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3236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803" y="-69767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506792" y="5994419"/>
            <a:ext cx="1155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063016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25" r="1403"/>
          <a:stretch/>
        </p:blipFill>
        <p:spPr>
          <a:xfrm>
            <a:off x="5675570" y="2374090"/>
            <a:ext cx="2724345" cy="25499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584" y="916280"/>
            <a:ext cx="6656784" cy="416890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99656" y="4050935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1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359696" y="4379036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79796" y="3618887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2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39836" y="391737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79796" y="314444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3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339836" y="3472549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59936" y="268278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4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319976" y="3000431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359936" y="220834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5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19976" y="2536445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340076" y="177629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HP001 5H" panose="020B0603050302020204" pitchFamily="34" charset="0"/>
                <a:cs typeface="HP001 5H" panose="020B0603050302020204" pitchFamily="34" charset="0"/>
              </a:rPr>
              <a:t>Đường kẻ ngang 6</a:t>
            </a:r>
            <a:endParaRPr lang="en-US" sz="24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340076" y="2104397"/>
            <a:ext cx="26642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3552" y="5517232"/>
            <a:ext cx="8136904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Chữ hoa R viết hoa cỡ vừa cao mấy li ? </a:t>
            </a:r>
          </a:p>
          <a:p>
            <a:pPr algn="ctr"/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H" panose="020B0603050302020204" pitchFamily="34" charset="0"/>
                <a:cs typeface="HP001 5H" panose="020B0603050302020204" pitchFamily="34" charset="0"/>
              </a:rPr>
              <a:t>Gồm mấy đường kẻ ngang?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5" r="1403"/>
          <a:stretch/>
        </p:blipFill>
        <p:spPr>
          <a:xfrm>
            <a:off x="6520438" y="1653989"/>
            <a:ext cx="2724345" cy="272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1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6" grpId="0"/>
      <p:bldP spid="18" grpId="0"/>
      <p:bldP spid="20" grpId="0"/>
      <p:bldP spid="2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82150" y="5157192"/>
            <a:ext cx="7946299" cy="11521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07568" y="5232102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Chữ hoa R có nét nào giống với chữ cái viết hoa đã học?</a:t>
            </a:r>
            <a:endParaRPr lang="en-US" sz="32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225" r="1403"/>
          <a:stretch/>
        </p:blipFill>
        <p:spPr>
          <a:xfrm>
            <a:off x="3444696" y="685800"/>
            <a:ext cx="4053992" cy="379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6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0504.281" end="217080.6664"/>
                </p14:media>
              </p:ext>
            </p:extLst>
          </p:nvPr>
        </p:nvPicPr>
        <p:blipFill rotWithShape="1">
          <a:blip r:embed="rId7"/>
          <a:srcRect l="1941" r="1586"/>
          <a:stretch>
            <a:fillRect/>
          </a:stretch>
        </p:blipFill>
        <p:spPr>
          <a:xfrm>
            <a:off x="645459" y="949154"/>
            <a:ext cx="7758954" cy="45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.mp4" descr="R.mp4">
            <a:hlinkClick r:id="" action="ppaction://media"/>
            <a:extLst>
              <a:ext uri="{FF2B5EF4-FFF2-40B4-BE49-F238E27FC236}">
                <a16:creationId xmlns:a16="http://schemas.microsoft.com/office/drawing/2014/main" id="{389BEE5B-BDDC-C549-8A82-8B1857E2C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97" b="13747"/>
          <a:stretch/>
        </p:blipFill>
        <p:spPr>
          <a:xfrm>
            <a:off x="594821" y="201706"/>
            <a:ext cx="7056555" cy="611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5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837656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277</Words>
  <Application>Microsoft Office PowerPoint</Application>
  <PresentationFormat>Widescreen</PresentationFormat>
  <Paragraphs>56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等线 Light</vt:lpstr>
      <vt:lpstr>Arial</vt:lpstr>
      <vt:lpstr>Arial-Rounded</vt:lpstr>
      <vt:lpstr>Calibri</vt:lpstr>
      <vt:lpstr>Calibri Light</vt:lpstr>
      <vt:lpstr>HP001 4 hàng</vt:lpstr>
      <vt:lpstr>HP001 5H</vt:lpstr>
      <vt:lpstr>SVN-Gretoon</vt:lpstr>
      <vt:lpstr>Times New Roman</vt:lpstr>
      <vt:lpstr>UTM Avo</vt:lpstr>
      <vt:lpstr>华康少女文字W5(P)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</cp:lastModifiedBy>
  <cp:revision>26</cp:revision>
  <dcterms:created xsi:type="dcterms:W3CDTF">2021-07-23T00:54:59Z</dcterms:created>
  <dcterms:modified xsi:type="dcterms:W3CDTF">2022-01-25T02:14:24Z</dcterms:modified>
</cp:coreProperties>
</file>