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467" r:id="rId3"/>
    <p:sldId id="490" r:id="rId4"/>
    <p:sldId id="491" r:id="rId5"/>
    <p:sldId id="470" r:id="rId6"/>
    <p:sldId id="493" r:id="rId7"/>
    <p:sldId id="473" r:id="rId8"/>
    <p:sldId id="469" r:id="rId9"/>
    <p:sldId id="477" r:id="rId10"/>
    <p:sldId id="476" r:id="rId11"/>
    <p:sldId id="475" r:id="rId12"/>
    <p:sldId id="487" r:id="rId13"/>
    <p:sldId id="486" r:id="rId14"/>
    <p:sldId id="494" r:id="rId15"/>
    <p:sldId id="499" r:id="rId16"/>
    <p:sldId id="495" r:id="rId17"/>
    <p:sldId id="496" r:id="rId18"/>
    <p:sldId id="497" r:id="rId19"/>
    <p:sldId id="498" r:id="rId20"/>
    <p:sldId id="4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2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24/02/2023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3658330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61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329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750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10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97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7835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16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9679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010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734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205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24/02/2023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24/02/2023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b="1" dirty="0">
                <a:solidFill>
                  <a:srgbClr val="2C9430"/>
                </a:solidFill>
                <a:latin typeface="SVN-Newton" panose="02040603050506020204" pitchFamily="18" charset="0"/>
                <a:cs typeface="Times New Roman" panose="02020603050405020304" pitchFamily="18" charset="0"/>
              </a:rPr>
              <a:t>MĂNG NON – TÀI LIỆU TIỂU HỌC</a:t>
            </a:r>
          </a:p>
          <a:p>
            <a:pPr algn="ctr">
              <a:defRPr/>
            </a:pPr>
            <a:r>
              <a:rPr lang="en-US" b="1">
                <a:solidFill>
                  <a:prstClr val="black"/>
                </a:solidFill>
                <a:latin typeface="Times New Roman" panose="02020603050405020304" pitchFamily="18" charset="0"/>
                <a:cs typeface="Times New Roman" panose="02020603050405020304" pitchFamily="18" charset="0"/>
              </a:rPr>
              <a:t>Mời </a:t>
            </a:r>
            <a:r>
              <a:rPr lang="en-US" b="1" dirty="0" err="1">
                <a:solidFill>
                  <a:prstClr val="black"/>
                </a:solidFill>
                <a:latin typeface="Times New Roman" panose="02020603050405020304" pitchFamily="18" charset="0"/>
                <a:cs typeface="Times New Roman" panose="02020603050405020304" pitchFamily="18" charset="0"/>
              </a:rPr>
              <a:t>truy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cập</a:t>
            </a:r>
            <a:r>
              <a:rPr lang="en-US" b="1" dirty="0">
                <a:solidFill>
                  <a:prstClr val="black"/>
                </a:solidFill>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dirty="0">
              <a:solidFill>
                <a:srgbClr val="FF0066"/>
              </a:solidFill>
              <a:latin typeface="SVN-Newton" panose="02040603050506020204" pitchFamily="18" charset="0"/>
              <a:cs typeface="Times New Roman" panose="02020603050405020304" pitchFamily="18" charset="0"/>
            </a:endParaRPr>
          </a:p>
          <a:p>
            <a:pPr algn="ctr">
              <a:defRPr/>
            </a:pPr>
            <a:r>
              <a:rPr lang="en-US" b="1" dirty="0">
                <a:solidFill>
                  <a:srgbClr val="0D4370"/>
                </a:solidFill>
                <a:latin typeface="SVN-Newton" panose="02040603050506020204" pitchFamily="18" charset="0"/>
                <a:cs typeface="Times New Roman" panose="02020603050405020304" pitchFamily="18" charset="0"/>
              </a:rPr>
              <a:t>SĐT ZALO : </a:t>
            </a:r>
            <a:r>
              <a:rPr lang="en-US" b="1" u="sng" dirty="0">
                <a:solidFill>
                  <a:srgbClr val="0D4370"/>
                </a:solidFill>
                <a:latin typeface="SVN-Newton" panose="02040603050506020204" pitchFamily="18" charset="0"/>
              </a:rPr>
              <a:t>0382348780</a:t>
            </a:r>
            <a:r>
              <a:rPr lang="en-US" b="1" dirty="0">
                <a:solidFill>
                  <a:srgbClr val="0D4370"/>
                </a:solidFill>
                <a:latin typeface="SVN-Newton" panose="02040603050506020204" pitchFamily="18" charset="0"/>
              </a:rPr>
              <a:t> - </a:t>
            </a:r>
            <a:r>
              <a:rPr lang="en-US" b="1" u="sng" dirty="0">
                <a:solidFill>
                  <a:srgbClr val="0D4370"/>
                </a:solidFill>
                <a:latin typeface="SVN-Newton" panose="02040603050506020204" pitchFamily="18" charset="0"/>
              </a:rPr>
              <a:t>0984848929</a:t>
            </a:r>
            <a:endParaRPr lang="en-US"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a:solidFill>
                  <a:srgbClr val="2C9430"/>
                </a:solidFill>
                <a:latin typeface="#9Slide07 HoneyCream" pitchFamily="2" charset="0"/>
              </a:rPr>
              <a:t>Măng Non</a:t>
            </a:r>
            <a:endParaRPr lang="en-US" sz="320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rgbClr val="70AD47">
                    <a:lumMod val="50000"/>
                  </a:srgbClr>
                </a:solidFill>
                <a:latin typeface="#9Slide07 Altus" pitchFamily="2" charset="0"/>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a:solidFill>
                  <a:srgbClr val="50AE47"/>
                </a:solidFill>
                <a:latin typeface="#9Slide07 HoneyCream" pitchFamily="2" charset="0"/>
              </a:rPr>
              <a:t>Măng Non</a:t>
            </a:r>
            <a:endParaRPr lang="en-US" sz="320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839442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86"/>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374261" y="1284815"/>
            <a:ext cx="4828450" cy="1286367"/>
          </a:xfrm>
          <a:prstGeom prst="rect">
            <a:avLst/>
          </a:prstGeom>
        </p:spPr>
      </p:pic>
      <p:sp>
        <p:nvSpPr>
          <p:cNvPr id="6" name="TextBox 5">
            <a:extLst>
              <a:ext uri="{FF2B5EF4-FFF2-40B4-BE49-F238E27FC236}">
                <a16:creationId xmlns:a16="http://schemas.microsoft.com/office/drawing/2014/main" id="{840699AA-090D-41CF-5843-85858A7113FF}"/>
              </a:ext>
            </a:extLst>
          </p:cNvPr>
          <p:cNvSpPr txBox="1"/>
          <p:nvPr/>
        </p:nvSpPr>
        <p:spPr>
          <a:xfrm>
            <a:off x="2352828" y="92604"/>
            <a:ext cx="7226423"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Chào</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mừng</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con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đến</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với</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tiết</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học</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par>
                          <p:cTn id="11" fill="hold">
                            <p:stCondLst>
                              <p:cond delay="9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2617" y="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2580158" y="1872960"/>
            <a:ext cx="7056918" cy="3714108"/>
            <a:chOff x="828041" y="860710"/>
            <a:chExt cx="6497065" cy="2398283"/>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828041" y="860710"/>
              <a:ext cx="6497065" cy="23982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056918"/>
                        <a:gd name="connsiteY0" fmla="*/ 907022 h 3714108"/>
                        <a:gd name="connsiteX1" fmla="*/ 343509 w 7056918"/>
                        <a:gd name="connsiteY1" fmla="*/ 0 h 3714108"/>
                        <a:gd name="connsiteX2" fmla="*/ 6713408 w 7056918"/>
                        <a:gd name="connsiteY2" fmla="*/ 0 h 3714108"/>
                        <a:gd name="connsiteX3" fmla="*/ 7056918 w 7056918"/>
                        <a:gd name="connsiteY3" fmla="*/ 907022 h 3714108"/>
                        <a:gd name="connsiteX4" fmla="*/ 7056918 w 7056918"/>
                        <a:gd name="connsiteY4" fmla="*/ 2807085 h 3714108"/>
                        <a:gd name="connsiteX5" fmla="*/ 6713408 w 7056918"/>
                        <a:gd name="connsiteY5" fmla="*/ 3714108 h 3714108"/>
                        <a:gd name="connsiteX6" fmla="*/ 343509 w 7056918"/>
                        <a:gd name="connsiteY6" fmla="*/ 3714108 h 3714108"/>
                        <a:gd name="connsiteX7" fmla="*/ 0 w 7056918"/>
                        <a:gd name="connsiteY7" fmla="*/ 2807085 h 3714108"/>
                        <a:gd name="connsiteX8" fmla="*/ 0 w 7056918"/>
                        <a:gd name="connsiteY8" fmla="*/ 907022 h 3714108"/>
                        <a:gd name="connsiteX0" fmla="*/ 0 w 7056918"/>
                        <a:gd name="connsiteY0" fmla="*/ 907022 h 3714108"/>
                        <a:gd name="connsiteX1" fmla="*/ 343509 w 7056918"/>
                        <a:gd name="connsiteY1" fmla="*/ 0 h 3714108"/>
                        <a:gd name="connsiteX2" fmla="*/ 6713408 w 7056918"/>
                        <a:gd name="connsiteY2" fmla="*/ 0 h 3714108"/>
                        <a:gd name="connsiteX3" fmla="*/ 7056918 w 7056918"/>
                        <a:gd name="connsiteY3" fmla="*/ 907022 h 3714108"/>
                        <a:gd name="connsiteX4" fmla="*/ 7056918 w 7056918"/>
                        <a:gd name="connsiteY4" fmla="*/ 2807085 h 3714108"/>
                        <a:gd name="connsiteX5" fmla="*/ 6713408 w 7056918"/>
                        <a:gd name="connsiteY5" fmla="*/ 3714108 h 3714108"/>
                        <a:gd name="connsiteX6" fmla="*/ 343509 w 7056918"/>
                        <a:gd name="connsiteY6" fmla="*/ 3714108 h 3714108"/>
                        <a:gd name="connsiteX7" fmla="*/ 0 w 7056918"/>
                        <a:gd name="connsiteY7" fmla="*/ 2807085 h 3714108"/>
                        <a:gd name="connsiteX8" fmla="*/ 0 w 7056918"/>
                        <a:gd name="connsiteY8" fmla="*/ 907022 h 37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6918" h="3714108" fill="none" extrusionOk="0">
                          <a:moveTo>
                            <a:pt x="0" y="907022"/>
                          </a:moveTo>
                          <a:cubicBezTo>
                            <a:pt x="-14130" y="509959"/>
                            <a:pt x="130829" y="-28280"/>
                            <a:pt x="343509" y="0"/>
                          </a:cubicBezTo>
                          <a:cubicBezTo>
                            <a:pt x="2109229" y="-17146"/>
                            <a:pt x="4356389" y="-628347"/>
                            <a:pt x="6713408" y="0"/>
                          </a:cubicBezTo>
                          <a:cubicBezTo>
                            <a:pt x="6955781" y="27707"/>
                            <a:pt x="7024460" y="362327"/>
                            <a:pt x="7056918" y="907022"/>
                          </a:cubicBezTo>
                          <a:cubicBezTo>
                            <a:pt x="7234122" y="1123497"/>
                            <a:pt x="7045247" y="2086449"/>
                            <a:pt x="7056918" y="2807085"/>
                          </a:cubicBezTo>
                          <a:cubicBezTo>
                            <a:pt x="7083160" y="3283503"/>
                            <a:pt x="6934997" y="3667954"/>
                            <a:pt x="6713408" y="3714108"/>
                          </a:cubicBezTo>
                          <a:cubicBezTo>
                            <a:pt x="3484770" y="3940837"/>
                            <a:pt x="1830188" y="3564627"/>
                            <a:pt x="343509" y="3714108"/>
                          </a:cubicBezTo>
                          <a:cubicBezTo>
                            <a:pt x="53605" y="3673607"/>
                            <a:pt x="-60972" y="3306470"/>
                            <a:pt x="0" y="2807085"/>
                          </a:cubicBezTo>
                          <a:cubicBezTo>
                            <a:pt x="-19198" y="2354795"/>
                            <a:pt x="58349" y="1371382"/>
                            <a:pt x="0" y="907022"/>
                          </a:cubicBezTo>
                          <a:close/>
                        </a:path>
                        <a:path w="7056918" h="3714108" stroke="0" extrusionOk="0">
                          <a:moveTo>
                            <a:pt x="0" y="907022"/>
                          </a:moveTo>
                          <a:cubicBezTo>
                            <a:pt x="-43235" y="323506"/>
                            <a:pt x="112473" y="8057"/>
                            <a:pt x="343509" y="0"/>
                          </a:cubicBezTo>
                          <a:cubicBezTo>
                            <a:pt x="2937168" y="-310041"/>
                            <a:pt x="3964535" y="306449"/>
                            <a:pt x="6713408" y="0"/>
                          </a:cubicBezTo>
                          <a:cubicBezTo>
                            <a:pt x="6880122" y="-63351"/>
                            <a:pt x="7028517" y="381210"/>
                            <a:pt x="7056918" y="907022"/>
                          </a:cubicBezTo>
                          <a:cubicBezTo>
                            <a:pt x="6994711" y="1722322"/>
                            <a:pt x="7073339" y="2210174"/>
                            <a:pt x="7056918" y="2807085"/>
                          </a:cubicBezTo>
                          <a:cubicBezTo>
                            <a:pt x="7076232" y="3246583"/>
                            <a:pt x="6891163" y="3664465"/>
                            <a:pt x="6713408" y="3714108"/>
                          </a:cubicBezTo>
                          <a:cubicBezTo>
                            <a:pt x="5635308" y="3552054"/>
                            <a:pt x="2544529" y="3942445"/>
                            <a:pt x="343509" y="3714108"/>
                          </a:cubicBezTo>
                          <a:cubicBezTo>
                            <a:pt x="142941" y="3751109"/>
                            <a:pt x="-38764" y="3395698"/>
                            <a:pt x="0" y="2807085"/>
                          </a:cubicBezTo>
                          <a:cubicBezTo>
                            <a:pt x="-97836" y="2222769"/>
                            <a:pt x="-41388" y="1745898"/>
                            <a:pt x="0" y="907022"/>
                          </a:cubicBezTo>
                          <a:close/>
                        </a:path>
                        <a:path w="7056918" h="3714108" fill="none" stroke="0" extrusionOk="0">
                          <a:moveTo>
                            <a:pt x="0" y="907022"/>
                          </a:moveTo>
                          <a:cubicBezTo>
                            <a:pt x="-14789" y="475159"/>
                            <a:pt x="128269" y="-9443"/>
                            <a:pt x="343509" y="0"/>
                          </a:cubicBezTo>
                          <a:cubicBezTo>
                            <a:pt x="2727971" y="90727"/>
                            <a:pt x="4628474" y="-375057"/>
                            <a:pt x="6713408" y="0"/>
                          </a:cubicBezTo>
                          <a:cubicBezTo>
                            <a:pt x="6916480" y="11734"/>
                            <a:pt x="7004694" y="350685"/>
                            <a:pt x="7056918" y="907022"/>
                          </a:cubicBezTo>
                          <a:cubicBezTo>
                            <a:pt x="7204599" y="1206614"/>
                            <a:pt x="7085333" y="1878053"/>
                            <a:pt x="7056918" y="2807085"/>
                          </a:cubicBezTo>
                          <a:cubicBezTo>
                            <a:pt x="7081729" y="3275483"/>
                            <a:pt x="6886897" y="3672777"/>
                            <a:pt x="6713408" y="3714108"/>
                          </a:cubicBezTo>
                          <a:cubicBezTo>
                            <a:pt x="3578743" y="4022729"/>
                            <a:pt x="1791615" y="3571766"/>
                            <a:pt x="343509" y="3714108"/>
                          </a:cubicBezTo>
                          <a:cubicBezTo>
                            <a:pt x="71051" y="3707124"/>
                            <a:pt x="-63236" y="3338589"/>
                            <a:pt x="0" y="2807085"/>
                          </a:cubicBezTo>
                          <a:cubicBezTo>
                            <a:pt x="-25366" y="2400091"/>
                            <a:pt x="-11489" y="1422342"/>
                            <a:pt x="0" y="907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1061309" y="936861"/>
              <a:ext cx="5932461" cy="2322132"/>
            </a:xfrm>
            <a:prstGeom prst="rect">
              <a:avLst/>
            </a:prstGeom>
            <a:noFill/>
          </p:spPr>
          <p:txBody>
            <a:bodyPr wrap="square" rtlCol="0">
              <a:spAutoFit/>
            </a:bodyPr>
            <a:lstStyle/>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385751"/>
              <a:ext cx="9300574" cy="40365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thích đàn chim trong câu chuyện “Quả hồng của thỏ</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con</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en-US" sz="3200" b="1" dirty="0">
                  <a:solidFill>
                    <a:srgbClr val="222222"/>
                  </a:solidFill>
                  <a:latin typeface="Calibri" panose="020F0502020204030204" pitchFamily="34" charset="0"/>
                  <a:cs typeface="Calibri" panose="020F0502020204030204" pitchFamily="34" charset="0"/>
                </a:rPr>
                <a:t>S</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Qua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hành</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lời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nói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đàn</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học</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phải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biết</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nói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lời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ơn</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trả</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ơn</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người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đã</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mang</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lại</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điều</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tốt</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đẹp</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cho</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mình</a:t>
              </a: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1EA67CDE-9F24-45A1-95F9-14A0E1A91D90}"/>
              </a:ext>
            </a:extLst>
          </p:cNvPr>
          <p:cNvGrpSpPr/>
          <p:nvPr/>
        </p:nvGrpSpPr>
        <p:grpSpPr>
          <a:xfrm>
            <a:off x="1" y="4773831"/>
            <a:ext cx="1300294" cy="2084169"/>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7"/>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đủ</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2040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FF0000"/>
                    </a:solidFill>
                    <a:latin typeface="Calibri" panose="020F0502020204030204"/>
                  </a:rPr>
                  <a:t>D</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ùng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hợp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lí</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diễn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đạt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err="1">
                    <a:ln>
                      <a:noFill/>
                    </a:ln>
                    <a:solidFill>
                      <a:srgbClr val="FF0000"/>
                    </a:solidFill>
                    <a:effectLst/>
                    <a:uLnTx/>
                    <a:uFillTx/>
                    <a:latin typeface="Calibri" panose="020F0502020204030204"/>
                    <a:ea typeface="+mn-ea"/>
                    <a:cs typeface="+mn-cs"/>
                  </a:rPr>
                  <a:t>rõ</a:t>
                </a:r>
                <a:r>
                  <a:rPr kumimoji="0" lang="en-US" sz="3500" b="1" i="0" u="none" strike="noStrike" kern="1200" cap="none" spc="0" normalizeH="0" baseline="0" noProof="0">
                    <a:ln>
                      <a:noFill/>
                    </a:ln>
                    <a:solidFill>
                      <a:srgbClr val="FF0000"/>
                    </a:solidFill>
                    <a:effectLst/>
                    <a:uLnTx/>
                    <a:uFillTx/>
                    <a:latin typeface="Calibri" panose="020F0502020204030204"/>
                    <a:ea typeface="+mn-ea"/>
                    <a:cs typeface="+mn-cs"/>
                  </a:rPr>
                  <a:t> ràng,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sắp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xếp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ý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hợp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lí</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367433" y="186732"/>
                <a:ext cx="4131822" cy="29652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FF0000"/>
                    </a:solidFill>
                    <a:latin typeface="Calibri" panose="020F0502020204030204"/>
                  </a:rPr>
                  <a:t>T</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rình</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bày</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sạch</a:t>
                </a:r>
                <a:r>
                  <a:rPr lang="en-US" sz="3500" b="1" dirty="0">
                    <a:solidFill>
                      <a:srgbClr val="FF0000"/>
                    </a:solidFill>
                    <a:latin typeface="Calibri" panose="020F0502020204030204"/>
                  </a:rPr>
                  <a:t> </a:t>
                </a:r>
                <a:r>
                  <a:rPr lang="en-US" sz="3500" b="1" dirty="0" err="1">
                    <a:solidFill>
                      <a:srgbClr val="FF0000"/>
                    </a:solidFill>
                    <a:latin typeface="Calibri" panose="020F0502020204030204"/>
                  </a:rPr>
                  <a:t>đẹp</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Title 1"/>
          <p:cNvSpPr txBox="1">
            <a:spLocks/>
          </p:cNvSpPr>
          <p:nvPr/>
        </p:nvSpPr>
        <p:spPr>
          <a:xfrm>
            <a:off x="1932494" y="3436070"/>
            <a:ext cx="9002597" cy="11430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br>
              <a:rPr lang="en-US" altLang="en-US" sz="3599" b="1" dirty="0">
                <a:solidFill>
                  <a:srgbClr val="FFFF00"/>
                </a:solidFill>
                <a:latin typeface="#9Slide03 Ample" panose="02000000000000000000" pitchFamily="2" charset="0"/>
              </a:rPr>
            </a:br>
            <a:endParaRPr lang="en-US" altLang="en-US" sz="3599" b="1" dirty="0">
              <a:solidFill>
                <a:srgbClr val="FFFF00"/>
              </a:solidFill>
              <a:latin typeface="#9Slide03 Ample" panose="02000000000000000000" pitchFamily="2" charset="0"/>
            </a:endParaRPr>
          </a:p>
        </p:txBody>
      </p:sp>
      <p:sp>
        <p:nvSpPr>
          <p:cNvPr id="2" name="Rectangle 1"/>
          <p:cNvSpPr/>
          <p:nvPr/>
        </p:nvSpPr>
        <p:spPr>
          <a:xfrm>
            <a:off x="182880" y="1439317"/>
            <a:ext cx="11811000" cy="3046988"/>
          </a:xfrm>
          <a:prstGeom prst="rect">
            <a:avLst/>
          </a:prstGeom>
        </p:spPr>
        <p:txBody>
          <a:bodyPr wrap="square">
            <a:spAutoFit/>
          </a:bodyPr>
          <a:lstStyle/>
          <a:p>
            <a:r>
              <a:rPr lang="vi-VN" sz="3200" dirty="0">
                <a:solidFill>
                  <a:prstClr val="black"/>
                </a:solidFill>
                <a:latin typeface="Cambria" pitchFamily="18" charset="0"/>
                <a:ea typeface="Cambria" pitchFamily="18" charset="0"/>
              </a:rPr>
              <a:t>1.</a:t>
            </a:r>
            <a:r>
              <a:rPr lang="en-US" sz="3200" dirty="0">
                <a:solidFill>
                  <a:prstClr val="black"/>
                </a:solidFill>
                <a:latin typeface="Cambria" pitchFamily="18" charset="0"/>
                <a:ea typeface="Cambria" pitchFamily="18" charset="0"/>
              </a:rPr>
              <a:t> </a:t>
            </a:r>
            <a:r>
              <a:rPr lang="en-US" sz="3200" dirty="0" err="1">
                <a:latin typeface="Cambria" pitchFamily="18" charset="0"/>
                <a:ea typeface="Cambria" pitchFamily="18" charset="0"/>
                <a:cs typeface="Calibri" panose="020F0502020204030204" pitchFamily="34" charset="0"/>
              </a:rPr>
              <a:t>Nêu</a:t>
            </a:r>
            <a:r>
              <a:rPr lang="vi-VN" sz="3200" dirty="0">
                <a:latin typeface="Cambria" pitchFamily="18" charset="0"/>
                <a:ea typeface="Cambria" pitchFamily="18" charset="0"/>
                <a:cs typeface="Calibri" panose="020F0502020204030204" pitchFamily="34" charset="0"/>
              </a:rPr>
              <a:t> được về điều em thích (hoặc không thích) một nhân vật trong câu chuyện Quả hồng của thỏ con, giải thích được lý do thích (hoặc không thích)</a:t>
            </a:r>
            <a:r>
              <a:rPr lang="en-US" sz="3200" dirty="0">
                <a:latin typeface="Cambria" pitchFamily="18" charset="0"/>
                <a:ea typeface="Cambria" pitchFamily="18" charset="0"/>
                <a:cs typeface="Calibri" panose="020F0502020204030204" pitchFamily="34" charset="0"/>
              </a:rPr>
              <a:t>.</a:t>
            </a:r>
            <a:endParaRPr lang="en-US" sz="3200" dirty="0">
              <a:solidFill>
                <a:prstClr val="black"/>
              </a:solidFill>
              <a:latin typeface="Cambria" pitchFamily="18" charset="0"/>
              <a:ea typeface="Cambria" pitchFamily="18" charset="0"/>
            </a:endParaRPr>
          </a:p>
          <a:p>
            <a:r>
              <a:rPr lang="vi-VN" sz="3200" dirty="0">
                <a:solidFill>
                  <a:prstClr val="black"/>
                </a:solidFill>
                <a:latin typeface="Cambria" pitchFamily="18" charset="0"/>
                <a:ea typeface="Cambria" pitchFamily="18" charset="0"/>
              </a:rPr>
              <a:t>2. Diễn đạt rõ ràng, dùng từ, đặt câu đúng, sắp xếp ý hợp lí.</a:t>
            </a:r>
            <a:br>
              <a:rPr lang="vi-VN" sz="3200" dirty="0">
                <a:solidFill>
                  <a:prstClr val="black"/>
                </a:solidFill>
                <a:latin typeface="Cambria" pitchFamily="18" charset="0"/>
                <a:ea typeface="Cambria" pitchFamily="18" charset="0"/>
              </a:rPr>
            </a:br>
            <a:r>
              <a:rPr lang="vi-VN" sz="3200" dirty="0">
                <a:solidFill>
                  <a:prstClr val="black"/>
                </a:solidFill>
                <a:latin typeface="Cambria" pitchFamily="18" charset="0"/>
                <a:ea typeface="Cambria" pitchFamily="18" charset="0"/>
              </a:rPr>
              <a:t>3. Trình bày đúng hình thức một đoạn văn; chữ viết sạch đẹp. </a:t>
            </a:r>
            <a:br>
              <a:rPr lang="vi-VN" sz="3200" dirty="0">
                <a:solidFill>
                  <a:prstClr val="black"/>
                </a:solidFill>
                <a:latin typeface="Cambria" pitchFamily="18" charset="0"/>
                <a:ea typeface="Cambria" pitchFamily="18" charset="0"/>
              </a:rPr>
            </a:br>
            <a:endParaRPr lang="vi-VN" sz="3200" dirty="0">
              <a:solidFill>
                <a:prstClr val="black"/>
              </a:solidFill>
              <a:latin typeface="Cambria" pitchFamily="18" charset="0"/>
              <a:ea typeface="Cambria" pitchFamily="18" charset="0"/>
            </a:endParaRPr>
          </a:p>
        </p:txBody>
      </p:sp>
      <p:sp>
        <p:nvSpPr>
          <p:cNvPr id="3" name="TextBox 2"/>
          <p:cNvSpPr txBox="1"/>
          <p:nvPr/>
        </p:nvSpPr>
        <p:spPr>
          <a:xfrm>
            <a:off x="3058160" y="602463"/>
            <a:ext cx="7056120" cy="769441"/>
          </a:xfrm>
          <a:prstGeom prst="rect">
            <a:avLst/>
          </a:prstGeom>
          <a:noFill/>
        </p:spPr>
        <p:txBody>
          <a:bodyPr wrap="square" rtlCol="0">
            <a:spAutoFit/>
          </a:bodyPr>
          <a:lstStyle/>
          <a:p>
            <a:r>
              <a:rPr lang="en-US" sz="4400" dirty="0">
                <a:solidFill>
                  <a:srgbClr val="C00000"/>
                </a:solidFill>
                <a:latin typeface="iCiel Cadena" pitchFamily="2" charset="0"/>
                <a:ea typeface="Cambria" pitchFamily="18" charset="0"/>
              </a:rPr>
              <a:t>TIÊU CHÍ ĐÁNH GIÁ</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 y="3007090"/>
            <a:ext cx="8544560" cy="3246933"/>
          </a:xfrm>
          <a:prstGeom prst="rect">
            <a:avLst/>
          </a:prstGeom>
        </p:spPr>
      </p:pic>
    </p:spTree>
    <p:extLst>
      <p:ext uri="{BB962C8B-B14F-4D97-AF65-F5344CB8AC3E}">
        <p14:creationId xmlns:p14="http://schemas.microsoft.com/office/powerpoint/2010/main" val="619654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   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等线" panose="020F0502020204030204"/>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2003625"/>
          </a:xfrm>
          <a:prstGeom prst="rect">
            <a:avLst/>
          </a:prstGeom>
          <a:noFill/>
        </p:spPr>
        <p:txBody>
          <a:bodyPr wrap="square">
            <a:spAutoFit/>
          </a:bodyPr>
          <a:lstStyle/>
          <a:p>
            <a:pPr algn="just">
              <a:lnSpc>
                <a:spcPct val="115000"/>
              </a:lnSpc>
              <a:spcAft>
                <a:spcPts val="1000"/>
              </a:spcAft>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r>
              <a:rPr lang="en-US" sz="3600" dirty="0">
                <a:solidFill>
                  <a:prstClr val="black"/>
                </a:solidFill>
                <a:ea typeface="Calibri" panose="020F0502020204030204" pitchFamily="34" charset="0"/>
                <a:cs typeface="Calibri" panose="020F0502020204030204" pitchFamily="34" charset="0"/>
              </a:rPr>
              <a:t>.</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6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2003625"/>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r>
              <a:rPr lang="en-US" sz="3600" dirty="0">
                <a:latin typeface="Calibri" panose="020F0502020204030204" pitchFamily="34" charset="0"/>
                <a:ea typeface="Calibri" panose="020F0502020204030204" pitchFamily="34" charset="0"/>
                <a:cs typeface="Calibri" panose="020F0502020204030204" pitchFamily="34" charset="0"/>
              </a:rPr>
              <a: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
        <p:nvSpPr>
          <p:cNvPr id="3" name="文本框 12">
            <a:extLst>
              <a:ext uri="{FF2B5EF4-FFF2-40B4-BE49-F238E27FC236}">
                <a16:creationId xmlns:a16="http://schemas.microsoft.com/office/drawing/2014/main" id="{F1474F69-2A70-CF71-6C68-1BC810616A7F}"/>
              </a:ext>
            </a:extLst>
          </p:cNvPr>
          <p:cNvSpPr txBox="1"/>
          <p:nvPr/>
        </p:nvSpPr>
        <p:spPr>
          <a:xfrm>
            <a:off x="1907119" y="5473693"/>
            <a:ext cx="2941328" cy="1099048"/>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7">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7">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528</Words>
  <Application>Microsoft Office PowerPoint</Application>
  <PresentationFormat>Widescreen</PresentationFormat>
  <Paragraphs>43</Paragraphs>
  <Slides>19</Slides>
  <Notes>8</Notes>
  <HiddenSlides>1</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等线</vt:lpstr>
      <vt:lpstr>等线 Light</vt:lpstr>
      <vt:lpstr>#9Slide03 Ample</vt:lpstr>
      <vt:lpstr>#9Slide07 Altus</vt:lpstr>
      <vt:lpstr>#9Slide07 HoneyCream</vt:lpstr>
      <vt:lpstr>Arial</vt:lpstr>
      <vt:lpstr>Calibri</vt:lpstr>
      <vt:lpstr>Calibri Light</vt:lpstr>
      <vt:lpstr>Cambria</vt:lpstr>
      <vt:lpstr>iCiel Cadena</vt:lpstr>
      <vt:lpstr>iCiel Crocante</vt:lpstr>
      <vt:lpstr>SVN-Newton</vt:lpstr>
      <vt:lpstr>Times New Roman</vt:lpstr>
      <vt:lpstr>UTM Duepuntozero</vt:lpstr>
      <vt:lpstr>思源黑体 CN Bold</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2022-11-13T06:43:26Z</dcterms:created>
  <dcterms:modified xsi:type="dcterms:W3CDTF">2023-02-24T01:51:52Z</dcterms:modified>
</cp:coreProperties>
</file>