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8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7C2A"/>
    <a:srgbClr val="7B7A76"/>
    <a:srgbClr val="EEB33C"/>
    <a:srgbClr val="E0C53A"/>
    <a:srgbClr val="FBE05F"/>
    <a:srgbClr val="82B7E6"/>
    <a:srgbClr val="EA7B74"/>
    <a:srgbClr val="8EB66F"/>
    <a:srgbClr val="B15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3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2154817" y="4143023"/>
            <a:ext cx="8634714" cy="2610652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001150" y="5577244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2134893" y="5843648"/>
            <a:ext cx="1194123" cy="1055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714" y="4524909"/>
            <a:ext cx="774868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6283AB7-1CF2-4B98-BAEE-52EE996BA90D}"/>
              </a:ext>
            </a:extLst>
          </p:cNvPr>
          <p:cNvSpPr/>
          <p:nvPr/>
        </p:nvSpPr>
        <p:spPr>
          <a:xfrm rot="20814990">
            <a:off x="2604277" y="1328186"/>
            <a:ext cx="7595356" cy="353253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lvl="0" algn="ctr"/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Trình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bày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trước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lớp</a:t>
            </a:r>
            <a:endParaRPr lang="zh-CN" altLang="en-US" sz="239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08941C-30C5-40BD-BADB-58CDB3AF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8956" y="2359147"/>
            <a:ext cx="2299992" cy="1881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DCD75C-618A-4BDE-996F-2A0466A4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71" y="4275670"/>
            <a:ext cx="2353641" cy="1924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12A66E-B509-6142-6D47-47D1A8738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4" l="0" r="100000">
                        <a14:foregroundMark x1="42093" y1="34876" x2="41306" y2="93388"/>
                        <a14:foregroundMark x1="22423" y1="83471" x2="75846" y2="87934"/>
                        <a14:foregroundMark x1="76318" y1="70909" x2="71204" y2="91736"/>
                        <a14:foregroundMark x1="53423" y1="39669" x2="61998" y2="74050"/>
                        <a14:foregroundMark x1="46971" y1="40661" x2="49095" y2="757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5728" y="2501201"/>
            <a:ext cx="8853488" cy="414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2" y="-611852"/>
            <a:ext cx="7794665" cy="8097152"/>
          </a:xfrm>
          <a:prstGeom prst="rect">
            <a:avLst/>
          </a:prstGeom>
        </p:spPr>
      </p:pic>
      <p:pic>
        <p:nvPicPr>
          <p:cNvPr id="22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38" y="218710"/>
            <a:ext cx="6858000" cy="6858000"/>
          </a:xfrm>
          <a:prstGeom prst="rect">
            <a:avLst/>
          </a:prstGeom>
        </p:spPr>
      </p:pic>
      <p:sp>
        <p:nvSpPr>
          <p:cNvPr id="23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7378008" y="882995"/>
            <a:ext cx="3055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Kết</a:t>
            </a:r>
            <a:r>
              <a:rPr lang="en-GB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luận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24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6547662" y="1519704"/>
            <a:ext cx="43862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  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Việc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không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giữ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gìn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vệ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sinh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ứng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xử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không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phù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hợp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bữa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có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thể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gây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hại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cho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chúng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ta.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08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9188" y="146961"/>
            <a:ext cx="10201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GB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8" y="1069077"/>
            <a:ext cx="6743283" cy="44577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29450" y="1864836"/>
            <a:ext cx="5162550" cy="3661942"/>
            <a:chOff x="7029451" y="2579210"/>
            <a:chExt cx="5162550" cy="4164489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9451" y="2579210"/>
              <a:ext cx="5162550" cy="4164489"/>
            </a:xfrm>
            <a:prstGeom prst="rect">
              <a:avLst/>
            </a:prstGeom>
          </p:spPr>
        </p:pic>
        <p:sp>
          <p:nvSpPr>
            <p:cNvPr id="18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832893" y="3304715"/>
              <a:ext cx="3833815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Các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bạn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trong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tranh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đang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làm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gì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78963" y="5577142"/>
            <a:ext cx="1094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43" y="3755833"/>
            <a:ext cx="4195521" cy="277348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683232" y="3932196"/>
            <a:ext cx="3540700" cy="2420756"/>
            <a:chOff x="7683933" y="2583970"/>
            <a:chExt cx="4131733" cy="3332956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933" y="2583970"/>
              <a:ext cx="4131733" cy="3332956"/>
            </a:xfrm>
            <a:prstGeom prst="rect">
              <a:avLst/>
            </a:prstGeom>
          </p:spPr>
        </p:pic>
        <p:sp>
          <p:nvSpPr>
            <p:cNvPr id="18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832892" y="3043601"/>
              <a:ext cx="3833815" cy="1645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Làm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việc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nhóm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6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1734" y="1020543"/>
            <a:ext cx="116896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Thảo luận về những việc nên làm</a:t>
            </a:r>
            <a:r>
              <a:rPr lang="en-GB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+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 bữa ăn...</a:t>
            </a:r>
          </a:p>
          <a:p>
            <a:pPr algn="just"/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+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bữa ăn...</a:t>
            </a:r>
          </a:p>
          <a:p>
            <a:pPr algn="just"/>
            <a:r>
              <a:rPr lang="en-GB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+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bữa ăn...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Đưa ra quy tắc ứng xử khi ăn uống của nhóm mình.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10" y="-68149"/>
            <a:ext cx="461507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243" y="1727005"/>
            <a:ext cx="4999153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2EB6DB-5C56-47A1-81FF-31CDD6CC9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25021" r="48350" b="25777"/>
          <a:stretch/>
        </p:blipFill>
        <p:spPr>
          <a:xfrm>
            <a:off x="4344170" y="2112377"/>
            <a:ext cx="4456687" cy="46141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6283AB7-1CF2-4B98-BAEE-52EE996BA90D}"/>
              </a:ext>
            </a:extLst>
          </p:cNvPr>
          <p:cNvSpPr/>
          <p:nvPr/>
        </p:nvSpPr>
        <p:spPr>
          <a:xfrm rot="20814990">
            <a:off x="2604277" y="1328186"/>
            <a:ext cx="7595356" cy="353253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lvl="0" algn="ctr"/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Trình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bày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trước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lớp</a:t>
            </a:r>
            <a:endParaRPr lang="zh-CN" altLang="en-US" sz="239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08941C-30C5-40BD-BADB-58CDB3AFD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956" y="2359147"/>
            <a:ext cx="2299992" cy="1881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DCD75C-618A-4BDE-996F-2A0466A4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71" y="4275670"/>
            <a:ext cx="2353641" cy="19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38" y="4165600"/>
            <a:ext cx="2911110" cy="2911110"/>
          </a:xfrm>
          <a:prstGeom prst="rect">
            <a:avLst/>
          </a:prstGeom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8513341" y="1705314"/>
            <a:ext cx="33797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Sau bữa ăn: rửa bát đũa và xoong nồi sạch sẽ sau đó treo ở nơi thoáng mát.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001" y="1781682"/>
            <a:ext cx="3589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Trước bữa ăn: rửa tay với xà phòng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5751" y="1705314"/>
            <a:ext cx="33626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 bữa ăn: ăn chậm, nhai kỹ; không cười đùa, chạy nhảy khi ăn cơm,...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3640" y="568780"/>
            <a:ext cx="3070578" cy="885630"/>
            <a:chOff x="749454" y="193842"/>
            <a:chExt cx="3070578" cy="885630"/>
          </a:xfrm>
        </p:grpSpPr>
        <p:sp>
          <p:nvSpPr>
            <p:cNvPr id="3" name="Rounded Rectangle 2"/>
            <p:cNvSpPr/>
            <p:nvPr/>
          </p:nvSpPr>
          <p:spPr>
            <a:xfrm>
              <a:off x="749454" y="255383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</a:rPr>
                <a:t>Trước bữa 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ounded Rectangle 2"/>
            <p:cNvSpPr/>
            <p:nvPr/>
          </p:nvSpPr>
          <p:spPr>
            <a:xfrm>
              <a:off x="749454" y="193842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rgbClr val="D77C2A"/>
            </a:solidFill>
            <a:ln>
              <a:solidFill>
                <a:srgbClr val="D77C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88929" y="599550"/>
            <a:ext cx="3070578" cy="885630"/>
            <a:chOff x="749454" y="193842"/>
            <a:chExt cx="3070578" cy="885630"/>
          </a:xfrm>
        </p:grpSpPr>
        <p:sp>
          <p:nvSpPr>
            <p:cNvPr id="13" name="Rounded Rectangle 2"/>
            <p:cNvSpPr/>
            <p:nvPr/>
          </p:nvSpPr>
          <p:spPr>
            <a:xfrm>
              <a:off x="749454" y="255383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</a:rPr>
                <a:t>Trước bữa 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ounded Rectangle 2"/>
            <p:cNvSpPr/>
            <p:nvPr/>
          </p:nvSpPr>
          <p:spPr>
            <a:xfrm>
              <a:off x="749454" y="193842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35919" y="626463"/>
            <a:ext cx="3070578" cy="885630"/>
            <a:chOff x="749454" y="193842"/>
            <a:chExt cx="3070578" cy="885630"/>
          </a:xfrm>
        </p:grpSpPr>
        <p:sp>
          <p:nvSpPr>
            <p:cNvPr id="16" name="Rounded Rectangle 2"/>
            <p:cNvSpPr/>
            <p:nvPr/>
          </p:nvSpPr>
          <p:spPr>
            <a:xfrm>
              <a:off x="749454" y="255383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</a:rPr>
                <a:t>Trước bữa 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ounded Rectangle 2"/>
            <p:cNvSpPr/>
            <p:nvPr/>
          </p:nvSpPr>
          <p:spPr>
            <a:xfrm>
              <a:off x="749454" y="193842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4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314" y="-1020443"/>
            <a:ext cx="14368604" cy="8097152"/>
          </a:xfrm>
          <a:prstGeom prst="rect">
            <a:avLst/>
          </a:prstGeom>
        </p:spPr>
      </p:pic>
      <p:pic>
        <p:nvPicPr>
          <p:cNvPr id="22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38" y="4159044"/>
            <a:ext cx="2917665" cy="2917665"/>
          </a:xfrm>
          <a:prstGeom prst="rect">
            <a:avLst/>
          </a:prstGeom>
        </p:spPr>
      </p:pic>
      <p:sp>
        <p:nvSpPr>
          <p:cNvPr id="7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4635121" y="499541"/>
            <a:ext cx="3055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Kết</a:t>
            </a:r>
            <a:r>
              <a:rPr lang="en-GB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luận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8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1638379" y="1166364"/>
            <a:ext cx="88126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-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Lựa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chọn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đồ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sạch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chín</a:t>
            </a:r>
            <a:endParaRPr lang="en-GB" altLang="zh-CN" sz="4000" dirty="0">
              <a:solidFill>
                <a:srgbClr val="002060"/>
              </a:solidFill>
              <a:latin typeface="Cambria" panose="02040503050406030204" pitchFamily="18" charset="0"/>
              <a:ea typeface="仓耳暖男手札体 W01" panose="02020400000000000000" pitchFamily="18" charset="-122"/>
            </a:endParaRPr>
          </a:p>
          <a:p>
            <a:pPr marR="0" lvl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- </a:t>
            </a:r>
            <a:r>
              <a:rPr kumimoji="0" lang="en-GB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vệ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sinh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(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rửa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bát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đĩa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sạch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sẽ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rửa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tay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trước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không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chung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bát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đũa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,…)</a:t>
            </a:r>
          </a:p>
          <a:p>
            <a:pPr marR="0" lvl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- </a:t>
            </a:r>
            <a:r>
              <a:rPr kumimoji="0" lang="en-GB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các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quy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tắc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đảm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bảo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an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toàn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cho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mọi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người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6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893" y="761096"/>
            <a:ext cx="7724301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861" y="1761155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02" y="-461353"/>
            <a:ext cx="8206450" cy="6811353"/>
          </a:xfrm>
          <a:prstGeom prst="rect">
            <a:avLst/>
          </a:prstGeom>
        </p:spPr>
      </p:pic>
      <p:sp>
        <p:nvSpPr>
          <p:cNvPr id="7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5565468" y="1658298"/>
            <a:ext cx="54375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hãy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nhớ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lại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những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buổi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cơm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cùng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gia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đình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chia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sẻ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các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thành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viên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gia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đình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mình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đã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đúng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theo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quy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tắc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an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toàn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chưa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14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4C5FBC-81FF-4F2D-BE4A-81487D3304EF}"/>
              </a:ext>
            </a:extLst>
          </p:cNvPr>
          <p:cNvSpPr/>
          <p:nvPr/>
        </p:nvSpPr>
        <p:spPr>
          <a:xfrm>
            <a:off x="1613482" y="603442"/>
            <a:ext cx="9090870" cy="5076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 CẦU CẦN ĐẠT</a:t>
            </a:r>
          </a:p>
          <a:p>
            <a:pPr indent="22860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nl-NL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Nhận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thức được các nguy cơ nếu không thực hiện vệ sinh an toàn thực phẩm.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Thực hiện được những việc làm cụ thể để đảm bảo an toàn trong ăn uống.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Học sinh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xây dựng được quy tắc ứng xử trong ăn uống để có thể đảm bảo an toàn trong bữa ăn gia đình.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4C5FBC-81FF-4F2D-BE4A-81487D3304EF}"/>
              </a:ext>
            </a:extLst>
          </p:cNvPr>
          <p:cNvSpPr/>
          <p:nvPr/>
        </p:nvSpPr>
        <p:spPr>
          <a:xfrm>
            <a:off x="1613482" y="603442"/>
            <a:ext cx="9090870" cy="5076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 CẦU CẦN ĐẠT</a:t>
            </a:r>
          </a:p>
          <a:p>
            <a:pPr indent="22860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nl-NL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Nhận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thức được các nguy cơ nếu không thực hiện vệ sinh an toàn thực phẩm.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Thực hiện được những việc làm cụ thể để đảm bảo an toàn trong ăn uống.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Học sinh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xây dựng được quy tắc ứng xử trong ăn uống để có thể đảm bảo an toàn trong bữa ăn gia đình.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55681" y="1453799"/>
            <a:ext cx="6049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đúng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quy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tắc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về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an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toàn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vệ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sinh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phẩm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nhắc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nhở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các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thành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viên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gia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đình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cùng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</a:t>
            </a:r>
            <a:endParaRPr lang="vi-VN" altLang="zh-CN" sz="3600" dirty="0">
              <a:solidFill>
                <a:srgbClr val="002060"/>
              </a:solidFill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3689" y="3900200"/>
            <a:ext cx="548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Chuẩn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bị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bài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sau</a:t>
            </a:r>
            <a:endParaRPr lang="vi-VN" altLang="zh-CN" sz="3600" dirty="0">
              <a:solidFill>
                <a:srgbClr val="002060"/>
              </a:solidFill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pic>
        <p:nvPicPr>
          <p:cNvPr id="8" name="图片 2" descr="图片包含 物体&#10;&#10;描述已自动生成">
            <a:extLst>
              <a:ext uri="{FF2B5EF4-FFF2-40B4-BE49-F238E27FC236}">
                <a16:creationId xmlns:a16="http://schemas.microsoft.com/office/drawing/2014/main" id="{C05291BD-FBA7-4D86-BC79-761168CED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02" y="3680741"/>
            <a:ext cx="3585351" cy="3585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105" y="332038"/>
            <a:ext cx="331651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621" y="99188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20" y="452020"/>
            <a:ext cx="8262086" cy="55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729F687D-772D-4AEC-A149-7F8933DD1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4571394" y="2217203"/>
            <a:ext cx="7041580" cy="4911867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id="{FF33D849-A684-4AF5-9729-FD2E15010BAE}"/>
              </a:ext>
            </a:extLst>
          </p:cNvPr>
          <p:cNvSpPr/>
          <p:nvPr/>
        </p:nvSpPr>
        <p:spPr>
          <a:xfrm>
            <a:off x="3872017" y="441960"/>
            <a:ext cx="7998037" cy="315988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C05291BD-FBA7-4D86-BC79-761168CED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" y="441960"/>
            <a:ext cx="6858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5242290" y="950074"/>
            <a:ext cx="52574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Cùng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đọc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rap: “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gì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5242290" y="3617535"/>
            <a:ext cx="5859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Ví</a:t>
            </a:r>
            <a:r>
              <a:rPr lang="en-GB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dụ</a:t>
            </a:r>
            <a:r>
              <a:rPr lang="en-GB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:</a:t>
            </a:r>
          </a:p>
          <a:p>
            <a:pPr marL="571500" marR="0" lvl="0" indent="-5715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GV: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gì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?</a:t>
            </a:r>
          </a:p>
          <a:p>
            <a:pPr marL="571500" marR="0" lvl="0" indent="-5715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HS: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mì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/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cơm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/…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42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569" y="530943"/>
            <a:ext cx="8342019" cy="5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512" y="180111"/>
            <a:ext cx="11901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 Chia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b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132754" y="278255"/>
            <a:ext cx="8514150" cy="6722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7" b="99669" l="9835" r="89851">
                        <a14:foregroundMark x1="20142" y1="58512" x2="74980" y2="90579"/>
                        <a14:foregroundMark x1="58851" y1="50083" x2="26515" y2="87107"/>
                        <a14:foregroundMark x1="40126" y1="32562" x2="47443" y2="99669"/>
                        <a14:foregroundMark x1="48466" y1="46281" x2="48466" y2="46281"/>
                        <a14:foregroundMark x1="44847" y1="40496" x2="65775" y2="67273"/>
                        <a14:foregroundMark x1="54131" y1="38678" x2="57907" y2="73058"/>
                        <a14:foregroundMark x1="46892" y1="48926" x2="46499" y2="6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6150" y="1131581"/>
            <a:ext cx="9332579" cy="44423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29451" y="2579210"/>
            <a:ext cx="5162550" cy="4164489"/>
            <a:chOff x="7029451" y="2579210"/>
            <a:chExt cx="5162550" cy="4164489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9451" y="2579210"/>
              <a:ext cx="5162550" cy="4164489"/>
            </a:xfrm>
            <a:prstGeom prst="rect">
              <a:avLst/>
            </a:prstGeom>
          </p:spPr>
        </p:pic>
        <p:sp>
          <p:nvSpPr>
            <p:cNvPr id="7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804318" y="3564687"/>
              <a:ext cx="383381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Em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hãy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cho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biết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trong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bức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tranh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có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những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nhân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vật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nào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sp>
        <p:nvSpPr>
          <p:cNvPr id="9" name="Oval Callout 8"/>
          <p:cNvSpPr/>
          <p:nvPr/>
        </p:nvSpPr>
        <p:spPr>
          <a:xfrm>
            <a:off x="6443664" y="1078708"/>
            <a:ext cx="3300412" cy="1050129"/>
          </a:xfrm>
          <a:prstGeom prst="wedgeEllipseCallout">
            <a:avLst>
              <a:gd name="adj1" fmla="val -66357"/>
              <a:gd name="adj2" fmla="val 82058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355356" y="2794042"/>
            <a:ext cx="1845669" cy="1050129"/>
          </a:xfrm>
          <a:prstGeom prst="wedgeEllipseCallout">
            <a:avLst>
              <a:gd name="adj1" fmla="val -119891"/>
              <a:gd name="adj2" fmla="val -7738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290513" y="662026"/>
            <a:ext cx="3267076" cy="1050129"/>
          </a:xfrm>
          <a:prstGeom prst="wedgeEllipseCallout">
            <a:avLst>
              <a:gd name="adj1" fmla="val 32875"/>
              <a:gd name="adj2" fmla="val 146003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290512" y="4136389"/>
            <a:ext cx="2856338" cy="1050129"/>
          </a:xfrm>
          <a:prstGeom prst="wedgeEllipseCallout">
            <a:avLst>
              <a:gd name="adj1" fmla="val 46228"/>
              <a:gd name="adj2" fmla="val -71684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457701" y="5188994"/>
            <a:ext cx="2414588" cy="1050129"/>
          </a:xfrm>
          <a:prstGeom prst="wedgeEllipseCallout">
            <a:avLst>
              <a:gd name="adj1" fmla="val -59211"/>
              <a:gd name="adj2" fmla="val -173725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4776" y="3943351"/>
            <a:ext cx="119110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Phân công vai diễn phù hợp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“Bác sĩ” khám bệnh cho các con vật, tìm hiểu nguyên nhân và dặn dò cách ứng xử trong khi ăn để tránh các tình huống nguy hiểm.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“Các con vật” (hươu cao cổ, thỏ, khỉ,...) kêu đau bụng, bị hóc, buồn nôn,...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“Y tá” ghi lại những lời dặn dò của bác sĩ và trình bày trước lớp.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4776" y="328613"/>
            <a:ext cx="4114799" cy="3486149"/>
            <a:chOff x="7029451" y="2579210"/>
            <a:chExt cx="5162550" cy="4164489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451" y="2579210"/>
              <a:ext cx="5162550" cy="4164489"/>
            </a:xfrm>
            <a:prstGeom prst="rect">
              <a:avLst/>
            </a:prstGeom>
          </p:spPr>
        </p:pic>
        <p:sp>
          <p:nvSpPr>
            <p:cNvPr id="18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693818" y="3565748"/>
              <a:ext cx="3833815" cy="1728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Thảo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luận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nhóm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6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4" l="0" r="100000">
                        <a14:foregroundMark x1="42093" y1="34876" x2="41306" y2="93388"/>
                        <a14:foregroundMark x1="22423" y1="83471" x2="75846" y2="87934"/>
                        <a14:foregroundMark x1="76318" y1="70909" x2="71204" y2="91736"/>
                        <a14:foregroundMark x1="53423" y1="39669" x2="61998" y2="74050"/>
                        <a14:foregroundMark x1="46971" y1="40661" x2="49095" y2="757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2300" y="-204677"/>
            <a:ext cx="8853488" cy="414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243" y="1727005"/>
            <a:ext cx="4999153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610</Words>
  <Application>Microsoft Office PowerPoint</Application>
  <PresentationFormat>Widescreen</PresentationFormat>
  <Paragraphs>55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仓耳暖男手札体 W01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ADMIN88</cp:lastModifiedBy>
  <cp:revision>29</cp:revision>
  <dcterms:created xsi:type="dcterms:W3CDTF">2023-02-07T11:41:19Z</dcterms:created>
  <dcterms:modified xsi:type="dcterms:W3CDTF">2023-02-23T09:50:55Z</dcterms:modified>
</cp:coreProperties>
</file>