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4"/>
  </p:notesMasterIdLst>
  <p:sldIdLst>
    <p:sldId id="256" r:id="rId3"/>
    <p:sldId id="257" r:id="rId4"/>
    <p:sldId id="313" r:id="rId5"/>
    <p:sldId id="335" r:id="rId6"/>
    <p:sldId id="280" r:id="rId7"/>
    <p:sldId id="314" r:id="rId8"/>
    <p:sldId id="321" r:id="rId9"/>
    <p:sldId id="337" r:id="rId10"/>
    <p:sldId id="347" r:id="rId11"/>
    <p:sldId id="338" r:id="rId12"/>
    <p:sldId id="339" r:id="rId13"/>
    <p:sldId id="332" r:id="rId14"/>
    <p:sldId id="340" r:id="rId15"/>
    <p:sldId id="348" r:id="rId16"/>
    <p:sldId id="341" r:id="rId17"/>
    <p:sldId id="288" r:id="rId18"/>
    <p:sldId id="334" r:id="rId19"/>
    <p:sldId id="318" r:id="rId20"/>
    <p:sldId id="344" r:id="rId21"/>
    <p:sldId id="346" r:id="rId22"/>
    <p:sldId id="31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28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5"/>
    <a:srgbClr val="D39D17"/>
    <a:srgbClr val="0DBBB8"/>
    <a:srgbClr val="F3C93D"/>
    <a:srgbClr val="F5C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9" d="100"/>
          <a:sy n="79" d="100"/>
        </p:scale>
        <p:origin x="816" y="86"/>
      </p:cViewPr>
      <p:guideLst>
        <p:guide pos="416"/>
        <p:guide pos="7256"/>
        <p:guide orient="horz" pos="648"/>
        <p:guide orient="horz" pos="2886"/>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54927-38C2-4127-9CB0-D126FE219D8B}" type="datetimeFigureOut">
              <a:rPr lang="zh-CN" altLang="en-US" smtClean="0"/>
              <a:t>2024/2/16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B2F0F-1CB6-4F68-931C-97345245C50B}" type="slidenum">
              <a:rPr lang="zh-CN" altLang="en-US" smtClean="0"/>
              <a:t>‹#›</a:t>
            </a:fld>
            <a:endParaRPr lang="zh-CN" altLang="en-US"/>
          </a:p>
        </p:txBody>
      </p:sp>
    </p:spTree>
    <p:extLst>
      <p:ext uri="{BB962C8B-B14F-4D97-AF65-F5344CB8AC3E}">
        <p14:creationId xmlns:p14="http://schemas.microsoft.com/office/powerpoint/2010/main" val="396500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10</a:t>
            </a:fld>
            <a:endParaRPr lang="zh-CN" altLang="en-US"/>
          </a:p>
        </p:txBody>
      </p:sp>
    </p:spTree>
    <p:extLst>
      <p:ext uri="{BB962C8B-B14F-4D97-AF65-F5344CB8AC3E}">
        <p14:creationId xmlns:p14="http://schemas.microsoft.com/office/powerpoint/2010/main" val="149789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11</a:t>
            </a:fld>
            <a:endParaRPr lang="zh-CN" altLang="en-US"/>
          </a:p>
        </p:txBody>
      </p:sp>
    </p:spTree>
    <p:extLst>
      <p:ext uri="{BB962C8B-B14F-4D97-AF65-F5344CB8AC3E}">
        <p14:creationId xmlns:p14="http://schemas.microsoft.com/office/powerpoint/2010/main" val="72693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13</a:t>
            </a:fld>
            <a:endParaRPr lang="zh-CN" altLang="en-US"/>
          </a:p>
        </p:txBody>
      </p:sp>
    </p:spTree>
    <p:extLst>
      <p:ext uri="{BB962C8B-B14F-4D97-AF65-F5344CB8AC3E}">
        <p14:creationId xmlns:p14="http://schemas.microsoft.com/office/powerpoint/2010/main" val="36583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15</a:t>
            </a:fld>
            <a:endParaRPr lang="zh-CN" altLang="en-US"/>
          </a:p>
        </p:txBody>
      </p:sp>
    </p:spTree>
    <p:extLst>
      <p:ext uri="{BB962C8B-B14F-4D97-AF65-F5344CB8AC3E}">
        <p14:creationId xmlns:p14="http://schemas.microsoft.com/office/powerpoint/2010/main" val="214600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B6229-85FE-4CD8-860E-3CB8E1AC0D6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69D427-5A1F-4E1B-8A0F-E80ACAEB3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FF2CDC-F38B-41A0-A773-C3933D4DB99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2FCFD6B9-88A5-4846-B282-227F094565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14E757-807B-46C6-AB91-8A4C1F68D77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784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A415C-C738-484A-AB23-A402B084EA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5E8C9B-F9B6-4DD9-B812-1E4DA892CCE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FF0DDB2-F5B9-473F-88A4-9E6901F41310}"/>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8EBB63A-892F-43F4-944B-6695C66AA9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D1C4C1-0C10-464F-A23F-DF81EDE89AF8}"/>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27306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F67C63-D31B-42AC-A3B6-109E8C74AE6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D080F3-C99C-491B-B1B5-4769DE8121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72B423-AD97-4DDB-81C6-4E3E20CF91F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1E32362-D196-4C65-91FF-EFCA5AA062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975CE7-690E-4F71-A5E9-3C5238D1570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7711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14892876"/>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924926804"/>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130194086"/>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591947179"/>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33318454"/>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58053119"/>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573801701"/>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361236147"/>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8436D0-6A96-44E4-9EF5-A7ED266E63E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19ACB2-0B82-4755-ABF1-9AB192D47C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87BE7A-F9F5-4CC1-A9B0-D07EF5F2C00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1D0A6816-889E-4259-89EC-1BE7C15C2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2CA092-71E3-4468-A16A-179C011C456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6535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159703445"/>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017026633"/>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130536976"/>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351434536"/>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702976591"/>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28535265"/>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53526207"/>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691065359"/>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801586761"/>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52912676"/>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06F3FF-3586-49C6-AA4E-D9DDC9863B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DBC50B-CD6C-4DD1-AF55-650143FEF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EDC726-4ABA-4EF1-884B-D451B6E1F3CE}"/>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2DEA070B-CA81-4B94-B919-A01C2AE80A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518431-974B-4BA8-8C1D-8193C6E70C4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13240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800122288"/>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731997225"/>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025649920"/>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004979709"/>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056718443"/>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959717166"/>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855483445"/>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969219359"/>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755279254"/>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059034831"/>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32D3F-52CC-48B1-A913-6CD3AC21295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BAFC18-D163-4A11-9405-FE4F739841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B50C94B-B49C-4077-9EA5-68442CB85E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B0B201A-1B88-4DFF-9D81-99612417A6A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DFB44139-7602-47C2-B3AA-8BF69F4224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D7FDF6-7751-40C1-9E64-81FA134D92D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706899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862200705"/>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768796431"/>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721622259"/>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290194693"/>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695415444"/>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FCD61C-2C0C-4595-8448-D15F9053AD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B80A3D-38C3-41B5-8D78-2E50DDC06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320D09C-4319-4794-A782-B23B368A05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623B15C-BBDA-4743-924F-D01F7E150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8E0DA4-964E-4854-B038-14A818DBB7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D1D330-8DC3-4001-9A25-7035E4D27BEC}"/>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45ADA52-D08C-4890-BDEA-B3923A78AA0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FE7E306-EB25-4D3C-8B3C-E31354706FB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05866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27C5E-0471-4663-9D91-96E8860286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A87E5E-4B9B-4F45-8539-84989E5CE15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77830BE1-EA50-47BC-90DA-77E02FB4B64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76E6484-F74E-423C-929D-B33BD4ECC24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978683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DA6A7-0A77-4DFE-9446-AB35BA4A34A7}"/>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82E2B59D-B7AB-4499-AF72-344F3BD35CC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05EE4D2-E0B4-4E39-8180-957E1F9884F3}"/>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61682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1F69AC-A812-45D7-B1CC-623BA6317B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0ACA32-B265-4A3B-9B27-E9086D78E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F50052D-6AE4-48F8-81BB-C373CB8CD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FC2940F-4D00-4A6F-9217-FD533C98932A}"/>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DC313E9F-1A4E-4693-A727-29E142DEF6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ABDA21-9ACE-4328-BF1D-E26EE82F0B9C}"/>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46839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8AC14-4F12-4221-AC85-5A21E73DEC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FAA44C-EDBE-4D78-B2DB-E383BA9F1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D337A67-E1CE-4340-A3B5-25242CE7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EBD3CDE-4470-4545-858E-7B230B54EFC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2C68444E-3154-4A5E-A6DC-1A6C78D201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7357A-E6E0-4889-83BE-C6950EDD2A6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99778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4.jpe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36A00C-5BD9-47B9-82AE-907B7FE5C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2B84102-6AC8-4301-BACF-705FE30F5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BB028C-D83B-44A3-A010-19DC84763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D1CE02BF-D26E-4C24-8D08-6120F254B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4785CFA-9B6E-4964-8BBD-03F4516E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31A0F-4798-4FF8-833E-A6253B2384D3}"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0147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022650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2.xml"/><Relationship Id="rId1" Type="http://schemas.openxmlformats.org/officeDocument/2006/relationships/tags" Target="../tags/tag1.xml"/><Relationship Id="rId5" Type="http://schemas.openxmlformats.org/officeDocument/2006/relationships/image" Target="file:///C:\Program%20Files\Inknoe%20ClassPoint\Images\image_upload_without%20result_default.png"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7332" y="226338"/>
            <a:ext cx="1645682" cy="1645682"/>
          </a:xfrm>
          <a:prstGeom prst="rect">
            <a:avLst/>
          </a:prstGeom>
        </p:spPr>
      </p:pic>
      <p:sp>
        <p:nvSpPr>
          <p:cNvPr id="2" name="TextBox 1"/>
          <p:cNvSpPr txBox="1"/>
          <p:nvPr/>
        </p:nvSpPr>
        <p:spPr>
          <a:xfrm>
            <a:off x="624840" y="902524"/>
            <a:ext cx="11567160" cy="5078313"/>
          </a:xfrm>
          <a:prstGeom prst="rect">
            <a:avLst/>
          </a:prstGeom>
          <a:noFill/>
        </p:spPr>
        <p:txBody>
          <a:bodyPr wrap="square" rtlCol="0">
            <a:spAutoFit/>
          </a:bodyPr>
          <a:lstStyle/>
          <a:p>
            <a:pPr algn="ctr"/>
            <a:r>
              <a:rPr lang="en-US" sz="6000" dirty="0" err="1">
                <a:latin typeface="iCiel Alina" pitchFamily="50" charset="0"/>
              </a:rPr>
              <a:t>Tiếng</a:t>
            </a:r>
            <a:r>
              <a:rPr lang="en-US" sz="6000" dirty="0">
                <a:latin typeface="iCiel Alina" pitchFamily="50" charset="0"/>
              </a:rPr>
              <a:t> </a:t>
            </a:r>
            <a:r>
              <a:rPr lang="en-US" sz="6000" dirty="0" err="1">
                <a:latin typeface="iCiel Alina" pitchFamily="50" charset="0"/>
              </a:rPr>
              <a:t>Việt</a:t>
            </a:r>
            <a:r>
              <a:rPr lang="en-US" sz="6000" dirty="0">
                <a:latin typeface="iCiel Alina" pitchFamily="50" charset="0"/>
              </a:rPr>
              <a:t> 3</a:t>
            </a:r>
          </a:p>
          <a:p>
            <a:pPr algn="ctr"/>
            <a:r>
              <a:rPr lang="en-US" sz="8800" b="1" dirty="0" err="1">
                <a:solidFill>
                  <a:schemeClr val="accent2">
                    <a:lumMod val="75000"/>
                  </a:schemeClr>
                </a:solidFill>
                <a:latin typeface="iCiel Alina" pitchFamily="50" charset="0"/>
              </a:rPr>
              <a:t>Viết</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đoạn</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văn</a:t>
            </a:r>
            <a:r>
              <a:rPr lang="en-US" sz="8800" b="1" dirty="0">
                <a:solidFill>
                  <a:schemeClr val="accent2">
                    <a:lumMod val="75000"/>
                  </a:schemeClr>
                </a:solidFill>
                <a:latin typeface="iCiel Alina" pitchFamily="50" charset="0"/>
              </a:rPr>
              <a:t> </a:t>
            </a:r>
          </a:p>
          <a:p>
            <a:pPr algn="ctr"/>
            <a:r>
              <a:rPr lang="en-US" sz="8800" b="1" dirty="0" err="1">
                <a:solidFill>
                  <a:schemeClr val="accent2">
                    <a:lumMod val="75000"/>
                  </a:schemeClr>
                </a:solidFill>
                <a:latin typeface="iCiel Alina" pitchFamily="50" charset="0"/>
              </a:rPr>
              <a:t>nêu</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tình</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cảm</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cảm</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xúc</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về</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cảnh</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vật</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yêu</a:t>
            </a:r>
            <a:r>
              <a:rPr lang="en-US" sz="8800" b="1" dirty="0">
                <a:solidFill>
                  <a:schemeClr val="accent2">
                    <a:lumMod val="75000"/>
                  </a:schemeClr>
                </a:solidFill>
                <a:latin typeface="iCiel Alina" pitchFamily="50" charset="0"/>
              </a:rPr>
              <a:t> </a:t>
            </a:r>
            <a:r>
              <a:rPr lang="en-US" sz="8800" b="1" dirty="0" err="1">
                <a:solidFill>
                  <a:schemeClr val="accent2">
                    <a:lumMod val="75000"/>
                  </a:schemeClr>
                </a:solidFill>
                <a:latin typeface="iCiel Alina" pitchFamily="50" charset="0"/>
              </a:rPr>
              <a:t>thích</a:t>
            </a:r>
            <a:endParaRPr lang="en-US" sz="8800" b="1" dirty="0">
              <a:solidFill>
                <a:schemeClr val="accent2">
                  <a:lumMod val="75000"/>
                </a:schemeClr>
              </a:solidFill>
              <a:latin typeface="iCiel Alina" pitchFamily="50" charset="0"/>
            </a:endParaRPr>
          </a:p>
        </p:txBody>
      </p:sp>
    </p:spTree>
    <p:extLst>
      <p:ext uri="{BB962C8B-B14F-4D97-AF65-F5344CB8AC3E}">
        <p14:creationId xmlns:p14="http://schemas.microsoft.com/office/powerpoint/2010/main" val="62696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457200" y="1166842"/>
            <a:ext cx="6807200" cy="4524315"/>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Bãi biển Mỹ Khê là một điểm du lịch nổi tiếng ở Đà Nẵng. Em đã có dịp đến thăm vào kì nghỉ hè. Khung cảnh nơi đây thật đẹp. Nước biển trong xanh, mát lạnh. Bãi cát vàng trải dài mềm mịn. Từng con sóng đánh vào bờ. Xung quanh, nhiều khách sạn hay nhà hàng được xây dựng. Em rất thích vẻ đẹp của nơi đây.</a:t>
            </a:r>
            <a:endParaRPr lang="vi-VN" sz="3200" b="0" i="0" dirty="0">
              <a:effectLst/>
              <a:latin typeface="Cambria" panose="02040503050406030204" pitchFamily="18" charset="0"/>
              <a:ea typeface="Cambria" panose="02040503050406030204" pitchFamily="18" charset="0"/>
            </a:endParaRPr>
          </a:p>
        </p:txBody>
      </p:sp>
      <p:pic>
        <p:nvPicPr>
          <p:cNvPr id="2050" name="Picture 2" descr="Kinh nghiệm du lịch bãi biển Mỹ Khê: Đi đâu? Chơi gì? Ăn gì - Viv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440" y="2160270"/>
            <a:ext cx="4516120" cy="2537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79120" y="1635760"/>
            <a:ext cx="6583680" cy="995680"/>
            <a:chOff x="579120" y="1635760"/>
            <a:chExt cx="6583680" cy="99568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 y="213360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120" y="2631440"/>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grpSp>
        <p:nvGrpSpPr>
          <p:cNvPr id="14" name="Group 13"/>
          <p:cNvGrpSpPr/>
          <p:nvPr/>
        </p:nvGrpSpPr>
        <p:grpSpPr>
          <a:xfrm>
            <a:off x="579120" y="2631440"/>
            <a:ext cx="6583680" cy="2428240"/>
            <a:chOff x="579120" y="2631440"/>
            <a:chExt cx="6583680" cy="2428240"/>
          </a:xfrm>
        </p:grpSpPr>
        <p:cxnSp>
          <p:nvCxnSpPr>
            <p:cNvPr id="16" name="Straight Connector 15"/>
            <p:cNvCxnSpPr/>
            <p:nvPr/>
          </p:nvCxnSpPr>
          <p:spPr>
            <a:xfrm>
              <a:off x="579120" y="4064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9120" y="35864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120" y="458216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9120" y="30988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9120" y="5059680"/>
              <a:ext cx="4297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15560" y="263144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4" name="Line Callout 1 23"/>
          <p:cNvSpPr/>
          <p:nvPr/>
        </p:nvSpPr>
        <p:spPr>
          <a:xfrm>
            <a:off x="7650480" y="4898676"/>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grpSp>
        <p:nvGrpSpPr>
          <p:cNvPr id="15" name="Group 14"/>
          <p:cNvGrpSpPr/>
          <p:nvPr/>
        </p:nvGrpSpPr>
        <p:grpSpPr>
          <a:xfrm>
            <a:off x="579120" y="5059680"/>
            <a:ext cx="6644640" cy="487680"/>
            <a:chOff x="579120" y="5059680"/>
            <a:chExt cx="6644640" cy="487680"/>
          </a:xfrm>
        </p:grpSpPr>
        <p:cxnSp>
          <p:nvCxnSpPr>
            <p:cNvPr id="25" name="Straight Connector 24"/>
            <p:cNvCxnSpPr/>
            <p:nvPr/>
          </p:nvCxnSpPr>
          <p:spPr>
            <a:xfrm>
              <a:off x="5029200" y="5059680"/>
              <a:ext cx="21945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9120" y="5547360"/>
              <a:ext cx="3291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 name="Line Callout 1 27"/>
          <p:cNvSpPr/>
          <p:nvPr/>
        </p:nvSpPr>
        <p:spPr>
          <a:xfrm>
            <a:off x="3464560" y="576227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spTree>
    <p:extLst>
      <p:ext uri="{BB962C8B-B14F-4D97-AF65-F5344CB8AC3E}">
        <p14:creationId xmlns:p14="http://schemas.microsoft.com/office/powerpoint/2010/main" val="332890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548640" y="880432"/>
            <a:ext cx="6807200" cy="5693866"/>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lang="vi-VN" sz="4400" b="0" i="0" dirty="0">
              <a:effectLst/>
              <a:latin typeface="Cambria" panose="02040503050406030204" pitchFamily="18" charset="0"/>
              <a:ea typeface="Cambria" panose="02040503050406030204" pitchFamily="18" charset="0"/>
            </a:endParaRPr>
          </a:p>
        </p:txBody>
      </p:sp>
      <p:grpSp>
        <p:nvGrpSpPr>
          <p:cNvPr id="8" name="Group 7"/>
          <p:cNvGrpSpPr/>
          <p:nvPr/>
        </p:nvGrpSpPr>
        <p:grpSpPr>
          <a:xfrm>
            <a:off x="640080" y="1380203"/>
            <a:ext cx="6583680" cy="798830"/>
            <a:chOff x="619760" y="1635760"/>
            <a:chExt cx="6583680" cy="79883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9760" y="202184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760" y="2434590"/>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sp>
        <p:nvSpPr>
          <p:cNvPr id="24" name="Line Callout 1 23"/>
          <p:cNvSpPr/>
          <p:nvPr/>
        </p:nvSpPr>
        <p:spPr>
          <a:xfrm>
            <a:off x="7579360" y="2904633"/>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sp>
        <p:nvSpPr>
          <p:cNvPr id="28" name="Line Callout 1 27"/>
          <p:cNvSpPr/>
          <p:nvPr/>
        </p:nvSpPr>
        <p:spPr>
          <a:xfrm>
            <a:off x="7843520" y="492915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grpSp>
        <p:nvGrpSpPr>
          <p:cNvPr id="4" name="Group 3"/>
          <p:cNvGrpSpPr/>
          <p:nvPr/>
        </p:nvGrpSpPr>
        <p:grpSpPr>
          <a:xfrm>
            <a:off x="640080" y="2179033"/>
            <a:ext cx="6609080" cy="2575847"/>
            <a:chOff x="640080" y="2179033"/>
            <a:chExt cx="6609080" cy="2575847"/>
          </a:xfrm>
        </p:grpSpPr>
        <p:grpSp>
          <p:nvGrpSpPr>
            <p:cNvPr id="14" name="Group 13"/>
            <p:cNvGrpSpPr/>
            <p:nvPr/>
          </p:nvGrpSpPr>
          <p:grpSpPr>
            <a:xfrm>
              <a:off x="640080" y="2179033"/>
              <a:ext cx="6583680" cy="2575847"/>
              <a:chOff x="640080" y="2179033"/>
              <a:chExt cx="6583680" cy="2575847"/>
            </a:xfrm>
          </p:grpSpPr>
          <p:cxnSp>
            <p:nvCxnSpPr>
              <p:cNvPr id="16" name="Straight Connector 15"/>
              <p:cNvCxnSpPr/>
              <p:nvPr/>
            </p:nvCxnSpPr>
            <p:spPr>
              <a:xfrm>
                <a:off x="640080" y="390144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0080" y="347472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 y="431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 y="304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5480" y="4754880"/>
                <a:ext cx="457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65320" y="2179033"/>
                <a:ext cx="2743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665480" y="26212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 y="4724723"/>
            <a:ext cx="6609080" cy="1706880"/>
            <a:chOff x="640080" y="4724723"/>
            <a:chExt cx="6609080" cy="1706880"/>
          </a:xfrm>
        </p:grpSpPr>
        <p:grpSp>
          <p:nvGrpSpPr>
            <p:cNvPr id="15" name="Group 14"/>
            <p:cNvGrpSpPr/>
            <p:nvPr/>
          </p:nvGrpSpPr>
          <p:grpSpPr>
            <a:xfrm>
              <a:off x="640080" y="4724723"/>
              <a:ext cx="6583680" cy="436880"/>
              <a:chOff x="635000" y="4754880"/>
              <a:chExt cx="6583680" cy="436880"/>
            </a:xfrm>
          </p:grpSpPr>
          <p:cxnSp>
            <p:nvCxnSpPr>
              <p:cNvPr id="25" name="Straight Connector 24"/>
              <p:cNvCxnSpPr/>
              <p:nvPr/>
            </p:nvCxnSpPr>
            <p:spPr>
              <a:xfrm>
                <a:off x="5389880" y="4754880"/>
                <a:ext cx="1828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000" y="5191760"/>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665480" y="559848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5480" y="601504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0080" y="6431603"/>
              <a:ext cx="11887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126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7" name="Picture 6"/>
          <p:cNvPicPr>
            <a:picLocks noChangeAspect="1"/>
          </p:cNvPicPr>
          <p:nvPr/>
        </p:nvPicPr>
        <p:blipFill>
          <a:blip r:embed="rId5"/>
          <a:stretch>
            <a:fillRect/>
          </a:stretch>
        </p:blipFill>
        <p:spPr>
          <a:xfrm>
            <a:off x="5311218" y="810820"/>
            <a:ext cx="6072142" cy="5255207"/>
          </a:xfrm>
          <a:prstGeom prst="rect">
            <a:avLst/>
          </a:prstGeom>
        </p:spPr>
      </p:pic>
    </p:spTree>
    <p:extLst>
      <p:ext uri="{BB962C8B-B14F-4D97-AF65-F5344CB8AC3E}">
        <p14:creationId xmlns:p14="http://schemas.microsoft.com/office/powerpoint/2010/main" val="347068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p:cNvPicPr>
          <p:nvPr/>
        </p:nvPicPr>
        <p:blipFill>
          <a:blip r:embed="rId4"/>
          <a:stretch>
            <a:fillRect/>
          </a:stretch>
        </p:blipFill>
        <p:spPr>
          <a:xfrm>
            <a:off x="159266" y="1485146"/>
            <a:ext cx="5675868" cy="5675868"/>
          </a:xfrm>
          <a:prstGeom prst="rect">
            <a:avLst/>
          </a:prstGeom>
        </p:spPr>
      </p:pic>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446550"/>
          </a:xfrm>
          <a:prstGeom prst="rect">
            <a:avLst/>
          </a:prstGeom>
        </p:spPr>
        <p:txBody>
          <a:bodyPr wrap="square">
            <a:spAutoFit/>
          </a:bodyPr>
          <a:lstStyle/>
          <a:p>
            <a:pPr algn="just"/>
            <a:r>
              <a:rPr lang="nl-NL" sz="4400" b="1" dirty="0">
                <a:solidFill>
                  <a:srgbClr val="C0000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4400" dirty="0">
              <a:solidFill>
                <a:srgbClr val="C00000"/>
              </a:solidFill>
              <a:latin typeface="Cambria" panose="02040503050406030204" pitchFamily="18" charset="0"/>
              <a:ea typeface="Cambria" panose="02040503050406030204" pitchFamily="18" charset="0"/>
            </a:endParaRPr>
          </a:p>
        </p:txBody>
      </p:sp>
      <p:sp>
        <p:nvSpPr>
          <p:cNvPr id="32" name="矩形 3">
            <a:extLst>
              <a:ext uri="{FF2B5EF4-FFF2-40B4-BE49-F238E27FC236}">
                <a16:creationId xmlns:a16="http://schemas.microsoft.com/office/drawing/2014/main" id="{883E73CD-79D9-47CF-B907-B0233C3F2DF0}"/>
              </a:ext>
            </a:extLst>
          </p:cNvPr>
          <p:cNvSpPr/>
          <p:nvPr/>
        </p:nvSpPr>
        <p:spPr>
          <a:xfrm>
            <a:off x="5084362" y="2640457"/>
            <a:ext cx="6675120" cy="2800767"/>
          </a:xfrm>
          <a:prstGeom prst="rect">
            <a:avLst/>
          </a:prstGeom>
        </p:spPr>
        <p:txBody>
          <a:bodyPr wrap="square">
            <a:spAutoFit/>
          </a:bodyPr>
          <a:lstStyle/>
          <a:p>
            <a:pPr algn="just"/>
            <a:r>
              <a:rPr lang="nl-NL" sz="4400" b="1" i="1" dirty="0">
                <a:solidFill>
                  <a:schemeClr val="tx1">
                    <a:lumMod val="95000"/>
                    <a:lumOff val="5000"/>
                  </a:schemeClr>
                </a:solidFill>
                <a:latin typeface="Cambria" panose="02040503050406030204" pitchFamily="18" charset="0"/>
                <a:ea typeface="Cambria" panose="02040503050406030204" pitchFamily="18" charset="0"/>
              </a:rPr>
              <a:t>Yêu cầu:</a:t>
            </a:r>
          </a:p>
          <a:p>
            <a:pPr marL="571500" indent="-571500" algn="just">
              <a:buFontTx/>
              <a:buChar char="-"/>
            </a:pPr>
            <a:r>
              <a:rPr lang="nl-NL" sz="4400" dirty="0">
                <a:latin typeface="Cambria" panose="02040503050406030204" pitchFamily="18" charset="0"/>
                <a:ea typeface="Cambria" panose="02040503050406030204" pitchFamily="18" charset="0"/>
              </a:rPr>
              <a:t>Viết đúng, đủ các phần</a:t>
            </a:r>
          </a:p>
          <a:p>
            <a:pPr marL="571500" indent="-571500" algn="just">
              <a:buFontTx/>
              <a:buChar char="-"/>
            </a:pPr>
            <a:r>
              <a:rPr lang="nl-NL" sz="4400" dirty="0">
                <a:latin typeface="Cambria" panose="02040503050406030204" pitchFamily="18" charset="0"/>
                <a:ea typeface="Cambria" panose="02040503050406030204" pitchFamily="18" charset="0"/>
              </a:rPr>
              <a:t>Diễn đạt rõ ràng</a:t>
            </a:r>
          </a:p>
          <a:p>
            <a:pPr marL="571500" indent="-571500" algn="just">
              <a:buFontTx/>
              <a:buChar char="-"/>
            </a:pPr>
            <a:r>
              <a:rPr lang="nl-NL" sz="4400" dirty="0">
                <a:latin typeface="Cambria" panose="02040503050406030204" pitchFamily="18" charset="0"/>
                <a:ea typeface="Cambria" panose="02040503050406030204" pitchFamily="18" charset="0"/>
              </a:rPr>
              <a:t>Trình bày sạch sẽ</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16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30199" y="73056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3" name="矩形 3">
            <a:extLst>
              <a:ext uri="{FF2B5EF4-FFF2-40B4-BE49-F238E27FC236}">
                <a16:creationId xmlns:a16="http://schemas.microsoft.com/office/drawing/2014/main" id="{883E73CD-79D9-47CF-B907-B0233C3F2DF0}"/>
              </a:ext>
            </a:extLst>
          </p:cNvPr>
          <p:cNvSpPr/>
          <p:nvPr/>
        </p:nvSpPr>
        <p:spPr>
          <a:xfrm>
            <a:off x="457394" y="907740"/>
            <a:ext cx="1160741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Viết đoạn văn nêu tình cảm, cảm xúc của em về một cảnh vật em yêu thích</a:t>
            </a:r>
            <a:endParaRPr kumimoji="0" lang="en-US" sz="2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10" name="矩形 3">
            <a:extLst>
              <a:ext uri="{FF2B5EF4-FFF2-40B4-BE49-F238E27FC236}">
                <a16:creationId xmlns:a16="http://schemas.microsoft.com/office/drawing/2014/main" id="{883E73CD-79D9-47CF-B907-B0233C3F2DF0}"/>
              </a:ext>
            </a:extLst>
          </p:cNvPr>
          <p:cNvSpPr/>
          <p:nvPr/>
        </p:nvSpPr>
        <p:spPr>
          <a:xfrm>
            <a:off x="5298729" y="1278089"/>
            <a:ext cx="1295789" cy="461665"/>
          </a:xfrm>
          <a:prstGeom prst="rect">
            <a:avLst/>
          </a:prstGeom>
          <a:noFill/>
          <a:ln w="28575">
            <a:noFill/>
            <a:prstDash val="dashDot"/>
          </a:ln>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Gợi ý:</a:t>
            </a:r>
            <a:endParaRPr kumimoji="0" lang="en-US" altLang="zh-CN" sz="24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 name="Cloud 3">
            <a:extLst>
              <a:ext uri="{FF2B5EF4-FFF2-40B4-BE49-F238E27FC236}">
                <a16:creationId xmlns:a16="http://schemas.microsoft.com/office/drawing/2014/main" id="{756CE1FD-79A0-EF2F-7E3C-91E8902AF285}"/>
              </a:ext>
            </a:extLst>
          </p:cNvPr>
          <p:cNvSpPr/>
          <p:nvPr/>
        </p:nvSpPr>
        <p:spPr>
          <a:xfrm>
            <a:off x="769385" y="3290750"/>
            <a:ext cx="1414021" cy="952108"/>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TextBox 4">
            <a:extLst>
              <a:ext uri="{FF2B5EF4-FFF2-40B4-BE49-F238E27FC236}">
                <a16:creationId xmlns:a16="http://schemas.microsoft.com/office/drawing/2014/main" id="{A9A3AEC5-811B-CFCD-4E17-43F47C0F2115}"/>
              </a:ext>
            </a:extLst>
          </p:cNvPr>
          <p:cNvSpPr txBox="1"/>
          <p:nvPr/>
        </p:nvSpPr>
        <p:spPr>
          <a:xfrm>
            <a:off x="1055469" y="3467371"/>
            <a:ext cx="8484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a:ea typeface="+mn-ea"/>
                <a:cs typeface="+mn-cs"/>
              </a:rPr>
              <a:t>Cảnh</a:t>
            </a:r>
            <a:r>
              <a:rPr kumimoji="0" lang="en-US" sz="1800" b="1" i="0" u="none" strike="noStrike" kern="1200" cap="none" spc="0" normalizeH="0" baseline="0" noProof="0" dirty="0">
                <a:ln>
                  <a:noFill/>
                </a:ln>
                <a:solidFill>
                  <a:prstClr val="black"/>
                </a:solidFill>
                <a:effectLst/>
                <a:uLnTx/>
                <a:uFillTx/>
                <a:latin typeface="等线"/>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a:ea typeface="+mn-ea"/>
                <a:cs typeface="+mn-cs"/>
              </a:rPr>
              <a:t>vật</a:t>
            </a:r>
            <a:endParaRPr kumimoji="0" lang="en-US" sz="1800" b="1" i="0" u="none" strike="noStrike" kern="1200" cap="none" spc="0" normalizeH="0" baseline="0" noProof="0" dirty="0">
              <a:ln>
                <a:noFill/>
              </a:ln>
              <a:solidFill>
                <a:prstClr val="black"/>
              </a:solidFill>
              <a:effectLst/>
              <a:uLnTx/>
              <a:uFillTx/>
              <a:latin typeface="等线"/>
              <a:ea typeface="+mn-ea"/>
              <a:cs typeface="+mn-cs"/>
            </a:endParaRPr>
          </a:p>
        </p:txBody>
      </p:sp>
      <p:sp>
        <p:nvSpPr>
          <p:cNvPr id="9" name="Rectangle: Rounded Corners 8">
            <a:extLst>
              <a:ext uri="{FF2B5EF4-FFF2-40B4-BE49-F238E27FC236}">
                <a16:creationId xmlns:a16="http://schemas.microsoft.com/office/drawing/2014/main" id="{02992FEA-8DC7-D9F4-9900-C6FDC2B4F892}"/>
              </a:ext>
            </a:extLst>
          </p:cNvPr>
          <p:cNvSpPr/>
          <p:nvPr/>
        </p:nvSpPr>
        <p:spPr>
          <a:xfrm>
            <a:off x="2627670" y="2042044"/>
            <a:ext cx="1414022" cy="6693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TextBox 11">
            <a:extLst>
              <a:ext uri="{FF2B5EF4-FFF2-40B4-BE49-F238E27FC236}">
                <a16:creationId xmlns:a16="http://schemas.microsoft.com/office/drawing/2014/main" id="{CF25CD9E-D47F-853E-0FEB-341576DDDC69}"/>
              </a:ext>
            </a:extLst>
          </p:cNvPr>
          <p:cNvSpPr txBox="1"/>
          <p:nvPr/>
        </p:nvSpPr>
        <p:spPr>
          <a:xfrm>
            <a:off x="2679169" y="2188555"/>
            <a:ext cx="1362523"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Mở</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đoạn</a:t>
            </a:r>
            <a:endPar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endParaRPr>
          </a:p>
        </p:txBody>
      </p:sp>
      <p:sp>
        <p:nvSpPr>
          <p:cNvPr id="13" name="Rectangle: Rounded Corners 12">
            <a:extLst>
              <a:ext uri="{FF2B5EF4-FFF2-40B4-BE49-F238E27FC236}">
                <a16:creationId xmlns:a16="http://schemas.microsoft.com/office/drawing/2014/main" id="{FD237C4E-D615-730D-F25C-469E7CE9A3CB}"/>
              </a:ext>
            </a:extLst>
          </p:cNvPr>
          <p:cNvSpPr/>
          <p:nvPr/>
        </p:nvSpPr>
        <p:spPr>
          <a:xfrm>
            <a:off x="2627670" y="3195846"/>
            <a:ext cx="1414022" cy="6693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Box 13">
            <a:extLst>
              <a:ext uri="{FF2B5EF4-FFF2-40B4-BE49-F238E27FC236}">
                <a16:creationId xmlns:a16="http://schemas.microsoft.com/office/drawing/2014/main" id="{CCDF2884-887A-A595-9228-02B1DC148B2B}"/>
              </a:ext>
            </a:extLst>
          </p:cNvPr>
          <p:cNvSpPr txBox="1"/>
          <p:nvPr/>
        </p:nvSpPr>
        <p:spPr>
          <a:xfrm>
            <a:off x="2627671" y="3310594"/>
            <a:ext cx="14140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Thân</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đoạn</a:t>
            </a:r>
            <a:endPar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endParaRPr>
          </a:p>
        </p:txBody>
      </p:sp>
      <p:sp>
        <p:nvSpPr>
          <p:cNvPr id="15" name="Rectangle: Rounded Corners 14">
            <a:extLst>
              <a:ext uri="{FF2B5EF4-FFF2-40B4-BE49-F238E27FC236}">
                <a16:creationId xmlns:a16="http://schemas.microsoft.com/office/drawing/2014/main" id="{6DFDCC45-B9F4-C9A2-1A79-0C82CB9EF8B9}"/>
              </a:ext>
            </a:extLst>
          </p:cNvPr>
          <p:cNvSpPr/>
          <p:nvPr/>
        </p:nvSpPr>
        <p:spPr>
          <a:xfrm>
            <a:off x="2647389" y="4718227"/>
            <a:ext cx="1414022" cy="66930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a:extLst>
              <a:ext uri="{FF2B5EF4-FFF2-40B4-BE49-F238E27FC236}">
                <a16:creationId xmlns:a16="http://schemas.microsoft.com/office/drawing/2014/main" id="{0FFB2C2C-8A9A-DFCE-A21A-87BC84B840C6}"/>
              </a:ext>
            </a:extLst>
          </p:cNvPr>
          <p:cNvSpPr txBox="1"/>
          <p:nvPr/>
        </p:nvSpPr>
        <p:spPr>
          <a:xfrm>
            <a:off x="2647390" y="4864738"/>
            <a:ext cx="14140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Kết</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đoạn</a:t>
            </a:r>
            <a:endPar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endParaRPr>
          </a:p>
        </p:txBody>
      </p:sp>
      <p:sp>
        <p:nvSpPr>
          <p:cNvPr id="17" name="Rectangle: Rounded Corners 16">
            <a:extLst>
              <a:ext uri="{FF2B5EF4-FFF2-40B4-BE49-F238E27FC236}">
                <a16:creationId xmlns:a16="http://schemas.microsoft.com/office/drawing/2014/main" id="{1B555E07-1708-A435-C981-59DBB970EADE}"/>
              </a:ext>
            </a:extLst>
          </p:cNvPr>
          <p:cNvSpPr/>
          <p:nvPr/>
        </p:nvSpPr>
        <p:spPr>
          <a:xfrm>
            <a:off x="4607743" y="1769127"/>
            <a:ext cx="1414022" cy="44024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TextBox 17">
            <a:extLst>
              <a:ext uri="{FF2B5EF4-FFF2-40B4-BE49-F238E27FC236}">
                <a16:creationId xmlns:a16="http://schemas.microsoft.com/office/drawing/2014/main" id="{0DC57B8A-C1A2-C4B2-B5F9-5231071E794E}"/>
              </a:ext>
            </a:extLst>
          </p:cNvPr>
          <p:cNvSpPr txBox="1"/>
          <p:nvPr/>
        </p:nvSpPr>
        <p:spPr>
          <a:xfrm>
            <a:off x="4655979" y="1824303"/>
            <a:ext cx="1226348"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Cảnh</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gì</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a:t>
            </a:r>
          </a:p>
        </p:txBody>
      </p:sp>
      <p:sp>
        <p:nvSpPr>
          <p:cNvPr id="24" name="Rectangle: Rounded Corners 23">
            <a:extLst>
              <a:ext uri="{FF2B5EF4-FFF2-40B4-BE49-F238E27FC236}">
                <a16:creationId xmlns:a16="http://schemas.microsoft.com/office/drawing/2014/main" id="{2FEB345E-7084-2FCE-1341-A3ED99A985CA}"/>
              </a:ext>
            </a:extLst>
          </p:cNvPr>
          <p:cNvSpPr/>
          <p:nvPr/>
        </p:nvSpPr>
        <p:spPr>
          <a:xfrm>
            <a:off x="4607743" y="2294936"/>
            <a:ext cx="1414022" cy="421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2" name="TextBox 21">
            <a:extLst>
              <a:ext uri="{FF2B5EF4-FFF2-40B4-BE49-F238E27FC236}">
                <a16:creationId xmlns:a16="http://schemas.microsoft.com/office/drawing/2014/main" id="{9E35779E-091E-6779-82BD-E5B91CE3A3C0}"/>
              </a:ext>
            </a:extLst>
          </p:cNvPr>
          <p:cNvSpPr txBox="1"/>
          <p:nvPr/>
        </p:nvSpPr>
        <p:spPr>
          <a:xfrm>
            <a:off x="4636260" y="2327177"/>
            <a:ext cx="1246068"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Ở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đâu</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a:t>
            </a:r>
          </a:p>
        </p:txBody>
      </p:sp>
      <p:sp>
        <p:nvSpPr>
          <p:cNvPr id="25" name="Rectangle: Rounded Corners 24">
            <a:extLst>
              <a:ext uri="{FF2B5EF4-FFF2-40B4-BE49-F238E27FC236}">
                <a16:creationId xmlns:a16="http://schemas.microsoft.com/office/drawing/2014/main" id="{08A6C7AA-93BA-232C-2411-2A98CC86B733}"/>
              </a:ext>
            </a:extLst>
          </p:cNvPr>
          <p:cNvSpPr/>
          <p:nvPr/>
        </p:nvSpPr>
        <p:spPr>
          <a:xfrm>
            <a:off x="4607742" y="2921418"/>
            <a:ext cx="1931837"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6" name="Rectangle: Rounded Corners 25">
            <a:extLst>
              <a:ext uri="{FF2B5EF4-FFF2-40B4-BE49-F238E27FC236}">
                <a16:creationId xmlns:a16="http://schemas.microsoft.com/office/drawing/2014/main" id="{E69E8BB6-815D-9A8B-2627-098F5DF84691}"/>
              </a:ext>
            </a:extLst>
          </p:cNvPr>
          <p:cNvSpPr/>
          <p:nvPr/>
        </p:nvSpPr>
        <p:spPr>
          <a:xfrm>
            <a:off x="4629556" y="3590179"/>
            <a:ext cx="2007029"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7" name="TextBox 26">
            <a:extLst>
              <a:ext uri="{FF2B5EF4-FFF2-40B4-BE49-F238E27FC236}">
                <a16:creationId xmlns:a16="http://schemas.microsoft.com/office/drawing/2014/main" id="{7E97EBA2-FF53-27BB-208B-3490E45881D3}"/>
              </a:ext>
            </a:extLst>
          </p:cNvPr>
          <p:cNvSpPr txBox="1"/>
          <p:nvPr/>
        </p:nvSpPr>
        <p:spPr>
          <a:xfrm>
            <a:off x="4636257" y="2941725"/>
            <a:ext cx="1931838" cy="36933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Đặc</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điểm</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nổi</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bật</a:t>
            </a:r>
            <a:endPar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endParaRPr>
          </a:p>
        </p:txBody>
      </p:sp>
      <p:sp>
        <p:nvSpPr>
          <p:cNvPr id="28" name="TextBox 27">
            <a:extLst>
              <a:ext uri="{FF2B5EF4-FFF2-40B4-BE49-F238E27FC236}">
                <a16:creationId xmlns:a16="http://schemas.microsoft.com/office/drawing/2014/main" id="{E02855D8-31BC-DD87-9D57-8531FDBF39CB}"/>
              </a:ext>
            </a:extLst>
          </p:cNvPr>
          <p:cNvSpPr txBox="1"/>
          <p:nvPr/>
        </p:nvSpPr>
        <p:spPr>
          <a:xfrm>
            <a:off x="4655979" y="3612578"/>
            <a:ext cx="1980606" cy="36933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Điều</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em</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ấn</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tượng</a:t>
            </a:r>
            <a:endPar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endParaRPr>
          </a:p>
        </p:txBody>
      </p:sp>
      <p:sp>
        <p:nvSpPr>
          <p:cNvPr id="30" name="Rectangle: Rounded Corners 29">
            <a:extLst>
              <a:ext uri="{FF2B5EF4-FFF2-40B4-BE49-F238E27FC236}">
                <a16:creationId xmlns:a16="http://schemas.microsoft.com/office/drawing/2014/main" id="{EE06A3EB-C7C6-87B3-9DAE-944E651C824A}"/>
              </a:ext>
            </a:extLst>
          </p:cNvPr>
          <p:cNvSpPr/>
          <p:nvPr/>
        </p:nvSpPr>
        <p:spPr>
          <a:xfrm>
            <a:off x="4654087" y="4264099"/>
            <a:ext cx="3392485"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1" name="Rectangle: Rounded Corners 30">
            <a:extLst>
              <a:ext uri="{FF2B5EF4-FFF2-40B4-BE49-F238E27FC236}">
                <a16:creationId xmlns:a16="http://schemas.microsoft.com/office/drawing/2014/main" id="{6FF7EAAD-6C46-2331-ECD7-2CC1D37C9DA2}"/>
              </a:ext>
            </a:extLst>
          </p:cNvPr>
          <p:cNvSpPr/>
          <p:nvPr/>
        </p:nvSpPr>
        <p:spPr>
          <a:xfrm>
            <a:off x="4689870" y="4912190"/>
            <a:ext cx="3746135"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2" name="Rectangle: Rounded Corners 31">
            <a:extLst>
              <a:ext uri="{FF2B5EF4-FFF2-40B4-BE49-F238E27FC236}">
                <a16:creationId xmlns:a16="http://schemas.microsoft.com/office/drawing/2014/main" id="{62EDEEB6-E555-57C0-8234-1D8139E4ADD9}"/>
              </a:ext>
            </a:extLst>
          </p:cNvPr>
          <p:cNvSpPr/>
          <p:nvPr/>
        </p:nvSpPr>
        <p:spPr>
          <a:xfrm>
            <a:off x="4713404" y="5486563"/>
            <a:ext cx="6344237"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3" name="TextBox 32">
            <a:extLst>
              <a:ext uri="{FF2B5EF4-FFF2-40B4-BE49-F238E27FC236}">
                <a16:creationId xmlns:a16="http://schemas.microsoft.com/office/drawing/2014/main" id="{8AB870A8-7881-C191-4C73-E5C40F5613F0}"/>
              </a:ext>
            </a:extLst>
          </p:cNvPr>
          <p:cNvSpPr txBox="1"/>
          <p:nvPr/>
        </p:nvSpPr>
        <p:spPr>
          <a:xfrm>
            <a:off x="4671016" y="4251351"/>
            <a:ext cx="3354016" cy="369332"/>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Tình</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cảm</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trước</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vẻ</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đẹp</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của</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cảnh</a:t>
            </a:r>
            <a:endPar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endParaRPr>
          </a:p>
        </p:txBody>
      </p:sp>
      <p:sp>
        <p:nvSpPr>
          <p:cNvPr id="34" name="TextBox 33">
            <a:extLst>
              <a:ext uri="{FF2B5EF4-FFF2-40B4-BE49-F238E27FC236}">
                <a16:creationId xmlns:a16="http://schemas.microsoft.com/office/drawing/2014/main" id="{AE727565-0753-2B6E-73EE-4D1C25978F70}"/>
              </a:ext>
            </a:extLst>
          </p:cNvPr>
          <p:cNvSpPr txBox="1"/>
          <p:nvPr/>
        </p:nvSpPr>
        <p:spPr>
          <a:xfrm>
            <a:off x="4607741" y="5475272"/>
            <a:ext cx="6449899" cy="369332"/>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Tình</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cảm</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với</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những</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người</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khám</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phá</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ý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thức</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giữ</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gìn</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cảnh</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vật</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a:t>
            </a:r>
          </a:p>
        </p:txBody>
      </p:sp>
      <p:sp>
        <p:nvSpPr>
          <p:cNvPr id="35" name="TextBox 34">
            <a:extLst>
              <a:ext uri="{FF2B5EF4-FFF2-40B4-BE49-F238E27FC236}">
                <a16:creationId xmlns:a16="http://schemas.microsoft.com/office/drawing/2014/main" id="{F059A4B5-DBCE-7A64-BABD-2EC11600D2A6}"/>
              </a:ext>
            </a:extLst>
          </p:cNvPr>
          <p:cNvSpPr txBox="1"/>
          <p:nvPr/>
        </p:nvSpPr>
        <p:spPr>
          <a:xfrm>
            <a:off x="4732198" y="4898868"/>
            <a:ext cx="3684953" cy="369332"/>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Vai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trò</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của</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cảnh</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vật</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với</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cuộc</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sống</a:t>
            </a:r>
            <a:endPar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endParaRPr>
          </a:p>
        </p:txBody>
      </p:sp>
      <p:sp>
        <p:nvSpPr>
          <p:cNvPr id="37" name="Rectangle: Rounded Corners 36">
            <a:extLst>
              <a:ext uri="{FF2B5EF4-FFF2-40B4-BE49-F238E27FC236}">
                <a16:creationId xmlns:a16="http://schemas.microsoft.com/office/drawing/2014/main" id="{19FC1642-BEAE-E3E8-1B91-CA61DF3E64D5}"/>
              </a:ext>
            </a:extLst>
          </p:cNvPr>
          <p:cNvSpPr/>
          <p:nvPr/>
        </p:nvSpPr>
        <p:spPr>
          <a:xfrm>
            <a:off x="6981022" y="2436197"/>
            <a:ext cx="2981168" cy="42295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6" name="TextBox 35">
            <a:extLst>
              <a:ext uri="{FF2B5EF4-FFF2-40B4-BE49-F238E27FC236}">
                <a16:creationId xmlns:a16="http://schemas.microsoft.com/office/drawing/2014/main" id="{42C679A2-9BF5-BF46-B1F4-875FFE30977A}"/>
              </a:ext>
            </a:extLst>
          </p:cNvPr>
          <p:cNvSpPr txBox="1"/>
          <p:nvPr/>
        </p:nvSpPr>
        <p:spPr>
          <a:xfrm>
            <a:off x="7036818" y="2447751"/>
            <a:ext cx="2781532" cy="36933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Kích</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thước</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rộng</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hay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hẹp</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a:t>
            </a:r>
          </a:p>
        </p:txBody>
      </p:sp>
      <p:sp>
        <p:nvSpPr>
          <p:cNvPr id="38" name="Rectangle: Rounded Corners 37">
            <a:extLst>
              <a:ext uri="{FF2B5EF4-FFF2-40B4-BE49-F238E27FC236}">
                <a16:creationId xmlns:a16="http://schemas.microsoft.com/office/drawing/2014/main" id="{72C6B2C2-2C07-2C13-0014-DCD16196D41B}"/>
              </a:ext>
            </a:extLst>
          </p:cNvPr>
          <p:cNvSpPr/>
          <p:nvPr/>
        </p:nvSpPr>
        <p:spPr>
          <a:xfrm>
            <a:off x="7036817" y="3073230"/>
            <a:ext cx="3615471" cy="36933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9" name="Rectangle: Rounded Corners 38">
            <a:extLst>
              <a:ext uri="{FF2B5EF4-FFF2-40B4-BE49-F238E27FC236}">
                <a16:creationId xmlns:a16="http://schemas.microsoft.com/office/drawing/2014/main" id="{6C818C91-2BEF-3FC9-7B17-C7BC3F25CDA3}"/>
              </a:ext>
            </a:extLst>
          </p:cNvPr>
          <p:cNvSpPr/>
          <p:nvPr/>
        </p:nvSpPr>
        <p:spPr>
          <a:xfrm>
            <a:off x="7042000" y="3619295"/>
            <a:ext cx="3431179"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0" name="TextBox 39">
            <a:extLst>
              <a:ext uri="{FF2B5EF4-FFF2-40B4-BE49-F238E27FC236}">
                <a16:creationId xmlns:a16="http://schemas.microsoft.com/office/drawing/2014/main" id="{F94F4964-18EE-7768-0397-54C7B2196829}"/>
              </a:ext>
            </a:extLst>
          </p:cNvPr>
          <p:cNvSpPr txBox="1"/>
          <p:nvPr/>
        </p:nvSpPr>
        <p:spPr>
          <a:xfrm>
            <a:off x="7095307" y="3073230"/>
            <a:ext cx="3401907" cy="36933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Màu</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sắc</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màu</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nào</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nhiều</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nhất</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a:t>
            </a:r>
          </a:p>
        </p:txBody>
      </p:sp>
      <p:sp>
        <p:nvSpPr>
          <p:cNvPr id="42" name="TextBox 41">
            <a:extLst>
              <a:ext uri="{FF2B5EF4-FFF2-40B4-BE49-F238E27FC236}">
                <a16:creationId xmlns:a16="http://schemas.microsoft.com/office/drawing/2014/main" id="{7986DFF5-E926-EC11-0BF5-D4AEF12D00A6}"/>
              </a:ext>
            </a:extLst>
          </p:cNvPr>
          <p:cNvSpPr txBox="1"/>
          <p:nvPr/>
        </p:nvSpPr>
        <p:spPr>
          <a:xfrm>
            <a:off x="7107962" y="3619295"/>
            <a:ext cx="3354016" cy="36933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Tả</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3 - 4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sự</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vật</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mà</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em</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ấn</a:t>
            </a:r>
            <a:r>
              <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9Slide03 Ample" panose="02000000000000000000" pitchFamily="2" charset="0"/>
                <a:ea typeface="+mn-ea"/>
                <a:cs typeface="+mn-cs"/>
              </a:rPr>
              <a:t>tượng</a:t>
            </a:r>
            <a:endParaRPr kumimoji="0" lang="en-US" sz="1800" b="1"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endParaRPr>
          </a:p>
        </p:txBody>
      </p:sp>
      <p:cxnSp>
        <p:nvCxnSpPr>
          <p:cNvPr id="44" name="Straight Connector 43">
            <a:extLst>
              <a:ext uri="{FF2B5EF4-FFF2-40B4-BE49-F238E27FC236}">
                <a16:creationId xmlns:a16="http://schemas.microsoft.com/office/drawing/2014/main" id="{D300A5AF-566E-9E82-47CA-207609D4A151}"/>
              </a:ext>
            </a:extLst>
          </p:cNvPr>
          <p:cNvCxnSpPr/>
          <p:nvPr/>
        </p:nvCxnSpPr>
        <p:spPr>
          <a:xfrm flipV="1">
            <a:off x="1998482" y="2632417"/>
            <a:ext cx="629188" cy="790831"/>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4F79B5D-B6DA-CFF0-C117-C942A21DFD6B}"/>
              </a:ext>
            </a:extLst>
          </p:cNvPr>
          <p:cNvCxnSpPr>
            <a:cxnSpLocks/>
          </p:cNvCxnSpPr>
          <p:nvPr/>
        </p:nvCxnSpPr>
        <p:spPr>
          <a:xfrm>
            <a:off x="1903882" y="4153808"/>
            <a:ext cx="742102" cy="56441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3EA047C-EE50-3AB5-5B9E-767C848C8381}"/>
              </a:ext>
            </a:extLst>
          </p:cNvPr>
          <p:cNvCxnSpPr>
            <a:cxnSpLocks/>
          </p:cNvCxnSpPr>
          <p:nvPr/>
        </p:nvCxnSpPr>
        <p:spPr>
          <a:xfrm>
            <a:off x="2150882" y="3575648"/>
            <a:ext cx="476787" cy="28357"/>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48C6AD5-2F2B-39E3-AD4D-76CBEB4160D3}"/>
              </a:ext>
            </a:extLst>
          </p:cNvPr>
          <p:cNvCxnSpPr>
            <a:cxnSpLocks/>
            <a:endCxn id="24" idx="1"/>
          </p:cNvCxnSpPr>
          <p:nvPr/>
        </p:nvCxnSpPr>
        <p:spPr>
          <a:xfrm>
            <a:off x="4061311" y="2327177"/>
            <a:ext cx="546432" cy="17869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5FB53B69-403B-0DF4-58E0-5C2CAFEC9DB8}"/>
              </a:ext>
            </a:extLst>
          </p:cNvPr>
          <p:cNvCxnSpPr>
            <a:cxnSpLocks/>
          </p:cNvCxnSpPr>
          <p:nvPr/>
        </p:nvCxnSpPr>
        <p:spPr>
          <a:xfrm flipV="1">
            <a:off x="4070206" y="2009956"/>
            <a:ext cx="537536" cy="281424"/>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88044D1-9E6C-2F95-7793-C6769547117B}"/>
              </a:ext>
            </a:extLst>
          </p:cNvPr>
          <p:cNvCxnSpPr>
            <a:cxnSpLocks/>
            <a:stCxn id="27" idx="3"/>
          </p:cNvCxnSpPr>
          <p:nvPr/>
        </p:nvCxnSpPr>
        <p:spPr>
          <a:xfrm flipV="1">
            <a:off x="6568095" y="2813948"/>
            <a:ext cx="398987" cy="312443"/>
          </a:xfrm>
          <a:prstGeom prst="line">
            <a:avLst/>
          </a:prstGeom>
          <a:ln w="1905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8A2E1418-265A-E004-062C-040B36188875}"/>
              </a:ext>
            </a:extLst>
          </p:cNvPr>
          <p:cNvCxnSpPr>
            <a:cxnSpLocks/>
          </p:cNvCxnSpPr>
          <p:nvPr/>
        </p:nvCxnSpPr>
        <p:spPr>
          <a:xfrm>
            <a:off x="6591961" y="3167388"/>
            <a:ext cx="392475" cy="147154"/>
          </a:xfrm>
          <a:prstGeom prst="line">
            <a:avLst/>
          </a:prstGeom>
          <a:ln w="19050"/>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0391ACE-2F6F-78E9-098D-BD5F3C63BFA7}"/>
              </a:ext>
            </a:extLst>
          </p:cNvPr>
          <p:cNvCxnSpPr>
            <a:cxnSpLocks/>
          </p:cNvCxnSpPr>
          <p:nvPr/>
        </p:nvCxnSpPr>
        <p:spPr>
          <a:xfrm>
            <a:off x="6643286" y="3792029"/>
            <a:ext cx="374678" cy="11932"/>
          </a:xfrm>
          <a:prstGeom prst="line">
            <a:avLst/>
          </a:prstGeom>
          <a:ln w="19050"/>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2AD86A89-5D54-FC44-FB61-6BEED33A4836}"/>
              </a:ext>
            </a:extLst>
          </p:cNvPr>
          <p:cNvCxnSpPr>
            <a:cxnSpLocks/>
          </p:cNvCxnSpPr>
          <p:nvPr/>
        </p:nvCxnSpPr>
        <p:spPr>
          <a:xfrm>
            <a:off x="4036417" y="3565145"/>
            <a:ext cx="585570" cy="238329"/>
          </a:xfrm>
          <a:prstGeom prst="line">
            <a:avLst/>
          </a:prstGeom>
          <a:ln w="1905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78800C46-0C92-896A-1A3B-70301EC962E0}"/>
              </a:ext>
            </a:extLst>
          </p:cNvPr>
          <p:cNvCxnSpPr>
            <a:cxnSpLocks/>
          </p:cNvCxnSpPr>
          <p:nvPr/>
        </p:nvCxnSpPr>
        <p:spPr>
          <a:xfrm flipV="1">
            <a:off x="4052013" y="3126391"/>
            <a:ext cx="555729" cy="391512"/>
          </a:xfrm>
          <a:prstGeom prst="line">
            <a:avLst/>
          </a:prstGeom>
          <a:ln w="1905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29BEC41D-9AAC-A1EF-E4EB-80EBBB343D95}"/>
              </a:ext>
            </a:extLst>
          </p:cNvPr>
          <p:cNvCxnSpPr>
            <a:cxnSpLocks/>
          </p:cNvCxnSpPr>
          <p:nvPr/>
        </p:nvCxnSpPr>
        <p:spPr>
          <a:xfrm>
            <a:off x="4061311" y="5062725"/>
            <a:ext cx="628559" cy="561484"/>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E49A4414-5E69-4301-E206-61A79FC0E8AA}"/>
              </a:ext>
            </a:extLst>
          </p:cNvPr>
          <p:cNvCxnSpPr>
            <a:cxnSpLocks/>
          </p:cNvCxnSpPr>
          <p:nvPr/>
        </p:nvCxnSpPr>
        <p:spPr>
          <a:xfrm flipV="1">
            <a:off x="4070206" y="4558516"/>
            <a:ext cx="558482" cy="468412"/>
          </a:xfrm>
          <a:prstGeom prst="line">
            <a:avLst/>
          </a:prstGeom>
          <a:ln w="1905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5E9D7E5E-A685-C28F-B8BA-CE76F9B602FD}"/>
              </a:ext>
            </a:extLst>
          </p:cNvPr>
          <p:cNvCxnSpPr>
            <a:cxnSpLocks/>
          </p:cNvCxnSpPr>
          <p:nvPr/>
        </p:nvCxnSpPr>
        <p:spPr>
          <a:xfrm>
            <a:off x="4068460" y="5049404"/>
            <a:ext cx="602556" cy="1675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7932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754326"/>
          </a:xfrm>
          <a:prstGeom prst="rect">
            <a:avLst/>
          </a:prstGeom>
        </p:spPr>
        <p:txBody>
          <a:bodyPr wrap="square">
            <a:spAutoFit/>
          </a:bodyPr>
          <a:lstStyle/>
          <a:p>
            <a:pPr algn="ctr"/>
            <a:r>
              <a:rPr lang="nl-NL" sz="5400" b="1" dirty="0">
                <a:solidFill>
                  <a:srgbClr val="C00000"/>
                </a:solidFill>
                <a:latin typeface="Cambria" panose="02040503050406030204" pitchFamily="18" charset="0"/>
                <a:ea typeface="Cambria" panose="02040503050406030204" pitchFamily="18" charset="0"/>
              </a:rPr>
              <a:t>Trao đổi bài làm với bạn để sửa lỗi và bổ sung ý hay </a:t>
            </a:r>
            <a:endParaRPr lang="en-US" sz="11500"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 y="2431831"/>
            <a:ext cx="10058400" cy="3822192"/>
          </a:xfrm>
          <a:prstGeom prst="rect">
            <a:avLst/>
          </a:prstGeom>
        </p:spPr>
      </p:pic>
    </p:spTree>
    <p:extLst>
      <p:ext uri="{BB962C8B-B14F-4D97-AF65-F5344CB8AC3E}">
        <p14:creationId xmlns:p14="http://schemas.microsoft.com/office/powerpoint/2010/main" val="210252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35"/>
          <p:cNvGrpSpPr/>
          <p:nvPr/>
        </p:nvGrpSpPr>
        <p:grpSpPr>
          <a:xfrm>
            <a:off x="2260812" y="2107770"/>
            <a:ext cx="9018414" cy="1177086"/>
            <a:chOff x="1218940" y="1942273"/>
            <a:chExt cx="6765572" cy="883044"/>
          </a:xfrm>
        </p:grpSpPr>
        <p:sp>
          <p:nvSpPr>
            <p:cNvPr id="14" name="五边形 36"/>
            <p:cNvSpPr/>
            <p:nvPr/>
          </p:nvSpPr>
          <p:spPr>
            <a:xfrm>
              <a:off x="1218940" y="1942273"/>
              <a:ext cx="2061635" cy="804410"/>
            </a:xfrm>
            <a:prstGeom prst="homePlate">
              <a:avLst>
                <a:gd name="adj" fmla="val 30537"/>
              </a:avLst>
            </a:prstGeom>
            <a:solidFill>
              <a:srgbClr val="FF9900"/>
            </a:solidFill>
            <a:ln w="19050" cap="flat" cmpd="sng" algn="ctr">
              <a:solidFill>
                <a:srgbClr val="C4C4C4"/>
              </a:solidFill>
              <a:prstDash val="solid"/>
              <a:miter lim="800000"/>
            </a:ln>
            <a:effectLst>
              <a:outerShdw blurRad="1016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任意多边形 37"/>
            <p:cNvSpPr/>
            <p:nvPr/>
          </p:nvSpPr>
          <p:spPr>
            <a:xfrm>
              <a:off x="3150058" y="1942273"/>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cap="flat" cmpd="sng" algn="ctr">
              <a:solidFill>
                <a:srgbClr val="DDDDDD"/>
              </a:solidFill>
              <a:prstDash val="solid"/>
              <a:miter lim="800000"/>
            </a:ln>
            <a:effectLst>
              <a:outerShdw blurRad="1016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65000"/>
                    <a:lumOff val="35000"/>
                  </a:prstClr>
                </a:solidFill>
                <a:effectLst/>
                <a:uLnTx/>
                <a:uFillTx/>
                <a:latin typeface="Calibri" panose="020F0502020204030204"/>
                <a:ea typeface="宋体" panose="02010600030101010101" pitchFamily="2" charset="-122"/>
                <a:cs typeface="+mn-cs"/>
              </a:endParaRPr>
            </a:p>
          </p:txBody>
        </p:sp>
        <p:sp>
          <p:nvSpPr>
            <p:cNvPr id="16" name="文本框 17"/>
            <p:cNvSpPr txBox="1"/>
            <p:nvPr/>
          </p:nvSpPr>
          <p:spPr>
            <a:xfrm>
              <a:off x="3377790" y="2017386"/>
              <a:ext cx="4506672" cy="807931"/>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Char char="-"/>
                <a:tabLst/>
                <a:defRPr/>
              </a:pP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đủ</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7" name="组合 40"/>
          <p:cNvGrpSpPr/>
          <p:nvPr/>
        </p:nvGrpSpPr>
        <p:grpSpPr>
          <a:xfrm>
            <a:off x="2260812" y="3253884"/>
            <a:ext cx="9018414" cy="1136178"/>
            <a:chOff x="1218940" y="2802085"/>
            <a:chExt cx="6765572" cy="852356"/>
          </a:xfrm>
        </p:grpSpPr>
        <p:sp>
          <p:nvSpPr>
            <p:cNvPr id="18" name="五边形 41"/>
            <p:cNvSpPr/>
            <p:nvPr/>
          </p:nvSpPr>
          <p:spPr>
            <a:xfrm>
              <a:off x="1218940" y="2850031"/>
              <a:ext cx="2061635" cy="804410"/>
            </a:xfrm>
            <a:prstGeom prst="homePlate">
              <a:avLst>
                <a:gd name="adj" fmla="val 30537"/>
              </a:avLst>
            </a:prstGeom>
            <a:solidFill>
              <a:srgbClr val="03ADAE"/>
            </a:solidFill>
            <a:ln w="19050" cap="flat" cmpd="sng" algn="ctr">
              <a:solidFill>
                <a:srgbClr val="C4C4C4"/>
              </a:solidFill>
              <a:prstDash val="solid"/>
              <a:miter lim="800000"/>
            </a:ln>
            <a:effectLst>
              <a:outerShdw blurRad="1016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65000"/>
                    <a:lumOff val="35000"/>
                  </a:prstClr>
                </a:solidFill>
                <a:effectLst/>
                <a:uLnTx/>
                <a:uFillTx/>
                <a:latin typeface="Calibri" panose="020F0502020204030204"/>
                <a:ea typeface="宋体" panose="02010600030101010101" pitchFamily="2" charset="-122"/>
                <a:cs typeface="+mn-cs"/>
              </a:endParaRPr>
            </a:p>
          </p:txBody>
        </p:sp>
        <p:sp>
          <p:nvSpPr>
            <p:cNvPr id="19"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cap="flat" cmpd="sng" algn="ctr">
              <a:solidFill>
                <a:srgbClr val="DDDDDD"/>
              </a:solidFill>
              <a:prstDash val="solid"/>
              <a:miter lim="800000"/>
            </a:ln>
            <a:effectLst>
              <a:outerShdw blurRad="1016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65000"/>
                    <a:lumOff val="35000"/>
                  </a:prstClr>
                </a:solidFill>
                <a:effectLst/>
                <a:uLnTx/>
                <a:uFillTx/>
                <a:latin typeface="Calibri" panose="020F0502020204030204"/>
                <a:ea typeface="宋体" panose="02010600030101010101" pitchFamily="2" charset="-122"/>
                <a:cs typeface="+mn-cs"/>
              </a:endParaRPr>
            </a:p>
          </p:txBody>
        </p:sp>
        <p:sp>
          <p:nvSpPr>
            <p:cNvPr id="20" name="文本框 18"/>
            <p:cNvSpPr txBox="1"/>
            <p:nvPr/>
          </p:nvSpPr>
          <p:spPr>
            <a:xfrm>
              <a:off x="3377790" y="2802085"/>
              <a:ext cx="4506672" cy="80791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Char char="-"/>
                <a:tabLst/>
                <a:defRPr/>
              </a:pP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altLang="en-US" sz="3199" b="1" kern="0" dirty="0">
                  <a:solidFill>
                    <a:prstClr val="black"/>
                  </a:solidFill>
                  <a:latin typeface="Times New Roman" panose="02020603050405020304" pitchFamily="18" charset="0"/>
                  <a:cs typeface="Times New Roman" panose="02020603050405020304" pitchFamily="18" charset="0"/>
                </a:rPr>
                <a:t>D</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iễn</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ràng</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đủ</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xếp</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21" name="组合 45"/>
          <p:cNvGrpSpPr/>
          <p:nvPr/>
        </p:nvGrpSpPr>
        <p:grpSpPr>
          <a:xfrm>
            <a:off x="2260812" y="4527819"/>
            <a:ext cx="9018414" cy="1097841"/>
            <a:chOff x="1218940" y="3757783"/>
            <a:chExt cx="6765572" cy="823595"/>
          </a:xfrm>
        </p:grpSpPr>
        <p:sp>
          <p:nvSpPr>
            <p:cNvPr id="22" name="五边形 46"/>
            <p:cNvSpPr/>
            <p:nvPr/>
          </p:nvSpPr>
          <p:spPr>
            <a:xfrm>
              <a:off x="1218940" y="3776968"/>
              <a:ext cx="2061635" cy="804410"/>
            </a:xfrm>
            <a:prstGeom prst="homePlate">
              <a:avLst>
                <a:gd name="adj" fmla="val 30537"/>
              </a:avLst>
            </a:prstGeom>
            <a:solidFill>
              <a:srgbClr val="FF8860"/>
            </a:solidFill>
            <a:ln w="19050" cap="flat" cmpd="sng" algn="ctr">
              <a:solidFill>
                <a:srgbClr val="C4C4C4"/>
              </a:solidFill>
              <a:prstDash val="solid"/>
              <a:miter lim="800000"/>
            </a:ln>
            <a:effectLst>
              <a:outerShdw blurRad="1016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65000"/>
                    <a:lumOff val="35000"/>
                  </a:prstClr>
                </a:solidFill>
                <a:effectLst/>
                <a:uLnTx/>
                <a:uFillTx/>
                <a:latin typeface="Calibri" panose="020F0502020204030204"/>
                <a:ea typeface="宋体" panose="02010600030101010101" pitchFamily="2" charset="-122"/>
                <a:cs typeface="+mn-cs"/>
              </a:endParaRPr>
            </a:p>
          </p:txBody>
        </p:sp>
        <p:sp>
          <p:nvSpPr>
            <p:cNvPr id="23" name="任意多边形 47"/>
            <p:cNvSpPr/>
            <p:nvPr/>
          </p:nvSpPr>
          <p:spPr>
            <a:xfrm>
              <a:off x="3150058" y="3776968"/>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cap="flat" cmpd="sng" algn="ctr">
              <a:solidFill>
                <a:srgbClr val="DDDDDD"/>
              </a:solidFill>
              <a:prstDash val="solid"/>
              <a:miter lim="800000"/>
            </a:ln>
            <a:effectLst>
              <a:outerShdw blurRad="1016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65000"/>
                    <a:lumOff val="35000"/>
                  </a:prstClr>
                </a:solidFill>
                <a:effectLst/>
                <a:uLnTx/>
                <a:uFillTx/>
                <a:latin typeface="Calibri" panose="020F0502020204030204"/>
                <a:ea typeface="宋体" panose="02010600030101010101" pitchFamily="2" charset="-122"/>
                <a:cs typeface="+mn-cs"/>
              </a:endParaRPr>
            </a:p>
          </p:txBody>
        </p:sp>
        <p:sp>
          <p:nvSpPr>
            <p:cNvPr id="24" name="文本框 19"/>
            <p:cNvSpPr txBox="1"/>
            <p:nvPr/>
          </p:nvSpPr>
          <p:spPr>
            <a:xfrm>
              <a:off x="3377790" y="3757783"/>
              <a:ext cx="4506672" cy="438599"/>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Char char="-"/>
                <a:tabLst/>
                <a:defRPr/>
              </a:pPr>
              <a:r>
                <a:rPr lang="en-US" altLang="en-US" sz="3199" b="1" kern="0" dirty="0">
                  <a:solidFill>
                    <a:prstClr val="black"/>
                  </a:solidFill>
                  <a:latin typeface="Times New Roman" panose="02020603050405020304" pitchFamily="18" charset="0"/>
                  <a:cs typeface="Times New Roman" panose="02020603050405020304" pitchFamily="18" charset="0"/>
                </a:rPr>
                <a:t>T</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rình</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sạch</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199"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altLang="en-US" sz="3199"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5" name="Text Box 4"/>
          <p:cNvSpPr txBox="1">
            <a:spLocks noChangeArrowheads="1"/>
          </p:cNvSpPr>
          <p:nvPr/>
        </p:nvSpPr>
        <p:spPr bwMode="auto">
          <a:xfrm>
            <a:off x="3687621" y="479898"/>
            <a:ext cx="4866070" cy="63007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499"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6" name="图片 10">
            <a:extLst>
              <a:ext uri="{FF2B5EF4-FFF2-40B4-BE49-F238E27FC236}">
                <a16:creationId xmlns:a16="http://schemas.microsoft.com/office/drawing/2014/main" id="{C16B601C-F277-4A8E-926D-AC4BC4086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51454">
            <a:off x="106799" y="2160287"/>
            <a:ext cx="3149114" cy="3924393"/>
          </a:xfrm>
          <a:prstGeom prst="rect">
            <a:avLst/>
          </a:prstGeom>
        </p:spPr>
      </p:pic>
      <p:sp>
        <p:nvSpPr>
          <p:cNvPr id="27" name="文本框 15"/>
          <p:cNvSpPr txBox="1"/>
          <p:nvPr/>
        </p:nvSpPr>
        <p:spPr>
          <a:xfrm>
            <a:off x="4004078" y="518890"/>
            <a:ext cx="61502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Tiêu</a:t>
            </a:r>
            <a:r>
              <a:rPr kumimoji="0" lang="en-US" alt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alt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đánh</a:t>
            </a:r>
            <a:r>
              <a:rPr kumimoji="0" lang="en-US" alt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a:t>
            </a:r>
            <a:r>
              <a:rPr kumimoji="0" lang="en-US" alt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alt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alt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28" name="btnInknoeActivity" hidden="1">
            <a:extLst>
              <a:ext uri="{FF2B5EF4-FFF2-40B4-BE49-F238E27FC236}">
                <a16:creationId xmlns:a16="http://schemas.microsoft.com/office/drawing/2014/main" id="{9DA01D50-FF72-4102-8A07-6D4EEC0EFA93}"/>
              </a:ext>
            </a:extLst>
          </p:cNvPr>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756380" y="6001756"/>
            <a:ext cx="2219546" cy="571500"/>
          </a:xfrm>
          <a:prstGeom prst="rect">
            <a:avLst/>
          </a:prstGeom>
        </p:spPr>
      </p:pic>
    </p:spTree>
    <p:extLst>
      <p:ext uri="{BB962C8B-B14F-4D97-AF65-F5344CB8AC3E}">
        <p14:creationId xmlns:p14="http://schemas.microsoft.com/office/powerpoint/2010/main" val="1763377746"/>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750" fill="hold"/>
                                        <p:tgtEl>
                                          <p:spTgt spid="17"/>
                                        </p:tgtEl>
                                        <p:attrNameLst>
                                          <p:attrName>ppt_x</p:attrName>
                                        </p:attrNameLst>
                                      </p:cBhvr>
                                      <p:tavLst>
                                        <p:tav tm="0">
                                          <p:val>
                                            <p:strVal val="#ppt_x"/>
                                          </p:val>
                                        </p:tav>
                                        <p:tav tm="100000">
                                          <p:val>
                                            <p:strVal val="#ppt_x"/>
                                          </p:val>
                                        </p:tav>
                                      </p:tavLst>
                                    </p:anim>
                                    <p:anim calcmode="lin" valueType="num">
                                      <p:cBhvr additive="base">
                                        <p:cTn id="18" dur="75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750" fill="hold"/>
                                        <p:tgtEl>
                                          <p:spTgt spid="21"/>
                                        </p:tgtEl>
                                        <p:attrNameLst>
                                          <p:attrName>ppt_x</p:attrName>
                                        </p:attrNameLst>
                                      </p:cBhvr>
                                      <p:tavLst>
                                        <p:tav tm="0">
                                          <p:val>
                                            <p:strVal val="#ppt_x"/>
                                          </p:val>
                                        </p:tav>
                                        <p:tav tm="100000">
                                          <p:val>
                                            <p:strVal val="#ppt_x"/>
                                          </p:val>
                                        </p:tav>
                                      </p:tavLst>
                                    </p:anim>
                                    <p:anim calcmode="lin" valueType="num">
                                      <p:cBhvr additive="base">
                                        <p:cTn id="23" dur="750" fill="hold"/>
                                        <p:tgtEl>
                                          <p:spTgt spid="21"/>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4"/>
          <a:stretch>
            <a:fillRect/>
          </a:stretch>
        </p:blipFill>
        <p:spPr>
          <a:xfrm>
            <a:off x="5697581" y="808136"/>
            <a:ext cx="6072142" cy="5255207"/>
          </a:xfrm>
          <a:prstGeom prst="rect">
            <a:avLst/>
          </a:prstGeom>
        </p:spPr>
      </p:pic>
    </p:spTree>
    <p:extLst>
      <p:ext uri="{BB962C8B-B14F-4D97-AF65-F5344CB8AC3E}">
        <p14:creationId xmlns:p14="http://schemas.microsoft.com/office/powerpoint/2010/main" val="131050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736600" y="819150"/>
            <a:ext cx="1071880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2">
            <a:extLst>
              <a:ext uri="{FF2B5EF4-FFF2-40B4-BE49-F238E27FC236}">
                <a16:creationId xmlns:a16="http://schemas.microsoft.com/office/drawing/2014/main" id="{85C91CE8-C224-4761-815A-4BDB070A9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00" y="1681325"/>
            <a:ext cx="3724167" cy="3724167"/>
          </a:xfrm>
          <a:prstGeom prst="rect">
            <a:avLst/>
          </a:prstGeom>
          <a:effectLst>
            <a:outerShdw blurRad="25400" dist="25400" dir="2700000" algn="tl" rotWithShape="0">
              <a:prstClr val="black">
                <a:alpha val="40000"/>
              </a:prstClr>
            </a:outerShdw>
          </a:effectLst>
        </p:spPr>
      </p:pic>
      <p:pic>
        <p:nvPicPr>
          <p:cNvPr id="23" name="图片 2">
            <a:extLst>
              <a:ext uri="{FF2B5EF4-FFF2-40B4-BE49-F238E27FC236}">
                <a16:creationId xmlns:a16="http://schemas.microsoft.com/office/drawing/2014/main" id="{85C91CE8-C224-4761-815A-4BDB070A9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 y="1843885"/>
            <a:ext cx="3724167" cy="3724167"/>
          </a:xfrm>
          <a:prstGeom prst="rect">
            <a:avLst/>
          </a:prstGeom>
          <a:effectLst>
            <a:outerShdw blurRad="25400" dist="25400" dir="2700000" algn="tl" rotWithShape="0">
              <a:prstClr val="black">
                <a:alpha val="40000"/>
              </a:prstClr>
            </a:outerShdw>
          </a:effectLst>
        </p:spPr>
      </p:pic>
      <p:sp>
        <p:nvSpPr>
          <p:cNvPr id="8" name="Rectangle 7"/>
          <p:cNvSpPr/>
          <p:nvPr/>
        </p:nvSpPr>
        <p:spPr>
          <a:xfrm>
            <a:off x="4135120" y="1518765"/>
            <a:ext cx="6888481" cy="3785652"/>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
            </a:pPr>
            <a:r>
              <a:rPr lang="nl-NL" sz="4000" dirty="0">
                <a:latin typeface="Cambria" panose="02040503050406030204" pitchFamily="18" charset="0"/>
                <a:ea typeface="Cambria" panose="02040503050406030204" pitchFamily="18" charset="0"/>
              </a:rPr>
              <a:t>Tìm đọc thêm những bài văn, bài thơ,...viết về những hoạt động yêu thích của em.</a:t>
            </a:r>
          </a:p>
          <a:p>
            <a:pPr marL="571500" indent="-571500" algn="just">
              <a:lnSpc>
                <a:spcPct val="120000"/>
              </a:lnSpc>
              <a:spcAft>
                <a:spcPts val="0"/>
              </a:spcAft>
              <a:buFont typeface="Wingdings" panose="05000000000000000000" pitchFamily="2" charset="2"/>
              <a:buChar char="§"/>
            </a:pPr>
            <a:r>
              <a:rPr lang="nl-NL" sz="4000" dirty="0">
                <a:effectLst/>
                <a:latin typeface="Cambria" panose="02040503050406030204" pitchFamily="18" charset="0"/>
                <a:ea typeface="Cambria" panose="02040503050406030204" pitchFamily="18" charset="0"/>
              </a:rPr>
              <a:t>Chia sẻ những gì em tìm được với người thân.</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280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577980" y="1100296"/>
            <a:ext cx="11495832" cy="5471160"/>
          </a:xfrm>
          <a:prstGeom prst="rect">
            <a:avLst/>
          </a:prstGeom>
          <a:solidFill>
            <a:schemeClr val="bg1">
              <a:alpha val="99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F8C8527E-04E1-4308-8BA3-21914CA8F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9" y="-259119"/>
            <a:ext cx="2362201" cy="2362201"/>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378" y="-320117"/>
            <a:ext cx="4383404" cy="1767993"/>
          </a:xfrm>
          <a:prstGeom prst="rect">
            <a:avLst/>
          </a:prstGeom>
        </p:spPr>
      </p:pic>
      <p:sp>
        <p:nvSpPr>
          <p:cNvPr id="4" name="Rectangle 3"/>
          <p:cNvSpPr/>
          <p:nvPr/>
        </p:nvSpPr>
        <p:spPr>
          <a:xfrm>
            <a:off x="613642" y="2122901"/>
            <a:ext cx="11262049" cy="2690352"/>
          </a:xfrm>
          <a:prstGeom prst="rect">
            <a:avLst/>
          </a:prstGeom>
        </p:spPr>
        <p:txBody>
          <a:bodyPr wrap="square">
            <a:spAutoFit/>
          </a:bodyPr>
          <a:lstStyle/>
          <a:p>
            <a:pPr marL="571500" indent="-571500" algn="just">
              <a:lnSpc>
                <a:spcPct val="120000"/>
              </a:lnSpc>
              <a:spcAft>
                <a:spcPts val="0"/>
              </a:spcAft>
              <a:buFontTx/>
              <a:buChar char="-"/>
            </a:pPr>
            <a:r>
              <a:rPr lang="nl-NL" sz="3600" dirty="0">
                <a:latin typeface="Cambria" pitchFamily="18" charset="0"/>
                <a:ea typeface="Cambria" pitchFamily="18" charset="0"/>
              </a:rPr>
              <a:t>Viết được một đoạn văn ngắn nêu tình cảm, cảm xúc của em về một cảnh vật em yêu thích. </a:t>
            </a:r>
          </a:p>
          <a:p>
            <a:pPr marL="571500" indent="-571500" algn="just">
              <a:lnSpc>
                <a:spcPct val="120000"/>
              </a:lnSpc>
              <a:spcAft>
                <a:spcPts val="0"/>
              </a:spcAft>
              <a:buFontTx/>
              <a:buChar char="-"/>
            </a:pPr>
            <a:r>
              <a:rPr lang="nl-NL" sz="3600" dirty="0">
                <a:latin typeface="Cambria" pitchFamily="18" charset="0"/>
                <a:ea typeface="Cambria" pitchFamily="18" charset="0"/>
              </a:rPr>
              <a:t>Biết chia sẻ đoạn văn của mình với bạn. Chỉnh sửa theo góp ý.</a:t>
            </a:r>
            <a:endParaRPr lang="en-US" sz="3200" dirty="0">
              <a:latin typeface="Cambria" pitchFamily="18" charset="0"/>
              <a:ea typeface="Cambria" pitchFamily="18" charset="0"/>
            </a:endParaRPr>
          </a:p>
        </p:txBody>
      </p:sp>
    </p:spTree>
    <p:extLst>
      <p:ext uri="{BB962C8B-B14F-4D97-AF65-F5344CB8AC3E}">
        <p14:creationId xmlns:p14="http://schemas.microsoft.com/office/powerpoint/2010/main" val="2350326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577980" y="1100296"/>
            <a:ext cx="11495832" cy="5471160"/>
          </a:xfrm>
          <a:prstGeom prst="rect">
            <a:avLst/>
          </a:prstGeom>
          <a:solidFill>
            <a:schemeClr val="bg1">
              <a:alpha val="99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F8C8527E-04E1-4308-8BA3-21914CA8F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9" y="-259119"/>
            <a:ext cx="2362201" cy="2362201"/>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378" y="-320117"/>
            <a:ext cx="4383404" cy="1767993"/>
          </a:xfrm>
          <a:prstGeom prst="rect">
            <a:avLst/>
          </a:prstGeom>
        </p:spPr>
      </p:pic>
      <p:sp>
        <p:nvSpPr>
          <p:cNvPr id="4" name="Rectangle 3"/>
          <p:cNvSpPr/>
          <p:nvPr/>
        </p:nvSpPr>
        <p:spPr>
          <a:xfrm>
            <a:off x="613642" y="2122901"/>
            <a:ext cx="11262049" cy="2690352"/>
          </a:xfrm>
          <a:prstGeom prst="rect">
            <a:avLst/>
          </a:prstGeom>
        </p:spPr>
        <p:txBody>
          <a:bodyPr wrap="square">
            <a:spAutoFit/>
          </a:bodyPr>
          <a:lstStyle/>
          <a:p>
            <a:pPr marL="571500" indent="-571500" algn="just">
              <a:lnSpc>
                <a:spcPct val="120000"/>
              </a:lnSpc>
              <a:spcAft>
                <a:spcPts val="0"/>
              </a:spcAft>
              <a:buFontTx/>
              <a:buChar char="-"/>
            </a:pPr>
            <a:r>
              <a:rPr lang="nl-NL" sz="3600" dirty="0">
                <a:latin typeface="Cambria" pitchFamily="18" charset="0"/>
                <a:ea typeface="Cambria" pitchFamily="18" charset="0"/>
              </a:rPr>
              <a:t>Viết được một đoạn văn ngắn nêu tình cảm, cảm xúc của em về một cảnh vật em yêu thích. </a:t>
            </a:r>
          </a:p>
          <a:p>
            <a:pPr marL="571500" indent="-571500" algn="just">
              <a:lnSpc>
                <a:spcPct val="120000"/>
              </a:lnSpc>
              <a:spcAft>
                <a:spcPts val="0"/>
              </a:spcAft>
              <a:buFontTx/>
              <a:buChar char="-"/>
            </a:pPr>
            <a:r>
              <a:rPr lang="nl-NL" sz="3600" dirty="0">
                <a:latin typeface="Cambria" pitchFamily="18" charset="0"/>
                <a:ea typeface="Cambria" pitchFamily="18" charset="0"/>
              </a:rPr>
              <a:t>Biết chia sẻ đoạn văn của mình với bạn. Chỉnh sửa theo góp ý.</a:t>
            </a:r>
            <a:endParaRPr lang="en-US" sz="3200" dirty="0">
              <a:latin typeface="Cambria" pitchFamily="18" charset="0"/>
              <a:ea typeface="Cambria" pitchFamily="18" charset="0"/>
            </a:endParaRPr>
          </a:p>
        </p:txBody>
      </p:sp>
    </p:spTree>
    <p:extLst>
      <p:ext uri="{BB962C8B-B14F-4D97-AF65-F5344CB8AC3E}">
        <p14:creationId xmlns:p14="http://schemas.microsoft.com/office/powerpoint/2010/main" val="179735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640080" y="794657"/>
            <a:ext cx="1117092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阿里巴巴普惠体"/>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761" y="1808237"/>
            <a:ext cx="7087822" cy="7087822"/>
          </a:xfrm>
          <a:prstGeom prst="rect">
            <a:avLst/>
          </a:prstGeom>
          <a:effectLst>
            <a:outerShdw blurRad="12700" dist="12700" dir="18900000" algn="bl" rotWithShape="0">
              <a:prstClr val="black">
                <a:alpha val="40000"/>
              </a:prstClr>
            </a:outerShdw>
          </a:effectLst>
        </p:spPr>
      </p:pic>
      <p:sp>
        <p:nvSpPr>
          <p:cNvPr id="3" name="TextBox 2"/>
          <p:cNvSpPr txBox="1"/>
          <p:nvPr/>
        </p:nvSpPr>
        <p:spPr>
          <a:xfrm>
            <a:off x="1676400" y="825137"/>
            <a:ext cx="10363200" cy="1323439"/>
          </a:xfrm>
          <a:prstGeom prst="rect">
            <a:avLst/>
          </a:prstGeom>
          <a:noFill/>
        </p:spPr>
        <p:txBody>
          <a:bodyPr wrap="square" rtlCol="0">
            <a:spAutoFit/>
          </a:bodyPr>
          <a:lstStyle/>
          <a:p>
            <a:r>
              <a:rPr lang="en-US" sz="8000" dirty="0" err="1">
                <a:solidFill>
                  <a:srgbClr val="C00000"/>
                </a:solidFill>
                <a:latin typeface="iCiel Cadena" pitchFamily="2" charset="0"/>
              </a:rPr>
              <a:t>Hoạt</a:t>
            </a:r>
            <a:r>
              <a:rPr lang="en-US" sz="8000" dirty="0">
                <a:solidFill>
                  <a:srgbClr val="C00000"/>
                </a:solidFill>
                <a:latin typeface="iCiel Cadena" pitchFamily="2" charset="0"/>
              </a:rPr>
              <a:t> </a:t>
            </a:r>
            <a:r>
              <a:rPr lang="en-US" sz="8000" dirty="0" err="1">
                <a:solidFill>
                  <a:srgbClr val="C00000"/>
                </a:solidFill>
                <a:latin typeface="iCiel Cadena" pitchFamily="2" charset="0"/>
              </a:rPr>
              <a:t>động</a:t>
            </a:r>
            <a:r>
              <a:rPr lang="en-US" sz="8000" dirty="0">
                <a:solidFill>
                  <a:srgbClr val="C00000"/>
                </a:solidFill>
                <a:latin typeface="iCiel Cadena" pitchFamily="2" charset="0"/>
              </a:rPr>
              <a:t> </a:t>
            </a:r>
            <a:r>
              <a:rPr lang="en-US" sz="8000" dirty="0" err="1">
                <a:solidFill>
                  <a:srgbClr val="C00000"/>
                </a:solidFill>
                <a:latin typeface="iCiel Cadena" pitchFamily="2" charset="0"/>
              </a:rPr>
              <a:t>nối</a:t>
            </a:r>
            <a:r>
              <a:rPr lang="en-US" sz="8000" dirty="0">
                <a:solidFill>
                  <a:srgbClr val="C00000"/>
                </a:solidFill>
                <a:latin typeface="iCiel Cadena" pitchFamily="2" charset="0"/>
              </a:rPr>
              <a:t> </a:t>
            </a:r>
            <a:r>
              <a:rPr lang="en-US" sz="8000" dirty="0" err="1">
                <a:solidFill>
                  <a:srgbClr val="C00000"/>
                </a:solidFill>
                <a:latin typeface="iCiel Cadena" pitchFamily="2" charset="0"/>
              </a:rPr>
              <a:t>tiếp</a:t>
            </a:r>
            <a:endParaRPr lang="en-US" sz="8000" dirty="0">
              <a:solidFill>
                <a:srgbClr val="C00000"/>
              </a:solidFill>
              <a:latin typeface="iCiel Cadena" pitchFamily="2" charset="0"/>
            </a:endParaRPr>
          </a:p>
        </p:txBody>
      </p:sp>
      <p:sp>
        <p:nvSpPr>
          <p:cNvPr id="4" name="Rectangle 3"/>
          <p:cNvSpPr/>
          <p:nvPr/>
        </p:nvSpPr>
        <p:spPr>
          <a:xfrm>
            <a:off x="3733800" y="2383304"/>
            <a:ext cx="7955280" cy="1323439"/>
          </a:xfrm>
          <a:prstGeom prst="rect">
            <a:avLst/>
          </a:prstGeom>
        </p:spPr>
        <p:txBody>
          <a:bodyPr wrap="square">
            <a:spAutoFit/>
          </a:bodyPr>
          <a:lstStyle/>
          <a:p>
            <a:r>
              <a:rPr lang="vi-VN" sz="4000" b="1" dirty="0">
                <a:latin typeface="Cambria" pitchFamily="18" charset="0"/>
                <a:ea typeface="Cambria" pitchFamily="18" charset="0"/>
              </a:rPr>
              <a:t>Đọc lại bài viết của em cho người thân và nghe người thân góp ý.</a:t>
            </a:r>
          </a:p>
        </p:txBody>
      </p:sp>
    </p:spTree>
    <p:extLst>
      <p:ext uri="{BB962C8B-B14F-4D97-AF65-F5344CB8AC3E}">
        <p14:creationId xmlns:p14="http://schemas.microsoft.com/office/powerpoint/2010/main" val="374071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663440" y="819150"/>
            <a:ext cx="679196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E856CECD-4C2A-46DE-A5FD-64F1F8C73A53}"/>
              </a:ext>
            </a:extLst>
          </p:cNvPr>
          <p:cNvSpPr txBox="1"/>
          <p:nvPr/>
        </p:nvSpPr>
        <p:spPr>
          <a:xfrm>
            <a:off x="4663441" y="1401078"/>
            <a:ext cx="6791959" cy="4339650"/>
          </a:xfrm>
          <a:prstGeom prst="rect">
            <a:avLst/>
          </a:prstGeom>
          <a:noFill/>
        </p:spPr>
        <p:txBody>
          <a:bodyPr wrap="square" rtlCol="0">
            <a:spAutoFit/>
          </a:bodyPr>
          <a:lstStyle/>
          <a:p>
            <a:pPr algn="ctr"/>
            <a:r>
              <a:rPr lang="en-US" altLang="zh-CN" sz="13800" dirty="0">
                <a:ln>
                  <a:solidFill>
                    <a:sysClr val="windowText" lastClr="000000"/>
                  </a:solidFill>
                </a:ln>
                <a:solidFill>
                  <a:srgbClr val="0DBBB8"/>
                </a:solidFill>
                <a:latin typeface="#9Slide06 SVNBonjour" pitchFamily="2" charset="0"/>
                <a:ea typeface="思源黑体 CN Medium" panose="020B0600000000000000" pitchFamily="34" charset="-122"/>
              </a:rPr>
              <a:t>CHÀO TẠM BIỆT</a:t>
            </a:r>
            <a:endParaRPr lang="zh-CN" altLang="en-US" sz="13800" dirty="0">
              <a:ln>
                <a:solidFill>
                  <a:sysClr val="windowText" lastClr="000000"/>
                </a:solidFill>
              </a:ln>
              <a:solidFill>
                <a:srgbClr val="0DBBB8"/>
              </a:solidFill>
              <a:latin typeface="#9Slide06 SVNBonjour" pitchFamily="2" charset="0"/>
              <a:ea typeface="思源黑体 CN Medium" panose="020B0600000000000000" pitchFamily="34" charset="-122"/>
            </a:endParaRPr>
          </a:p>
        </p:txBody>
      </p:sp>
      <p:pic>
        <p:nvPicPr>
          <p:cNvPr id="8" name="图片 9">
            <a:extLst>
              <a:ext uri="{FF2B5EF4-FFF2-40B4-BE49-F238E27FC236}">
                <a16:creationId xmlns:a16="http://schemas.microsoft.com/office/drawing/2014/main" id="{FB1FBE23-BCED-420F-8FBE-B8F9BEDA0482}"/>
              </a:ext>
            </a:extLst>
          </p:cNvPr>
          <p:cNvPicPr>
            <a:picLocks noChangeAspect="1"/>
          </p:cNvPicPr>
          <p:nvPr/>
        </p:nvPicPr>
        <p:blipFill>
          <a:blip r:embed="rId3"/>
          <a:stretch>
            <a:fillRect/>
          </a:stretch>
        </p:blipFill>
        <p:spPr>
          <a:xfrm>
            <a:off x="-216459" y="819150"/>
            <a:ext cx="4879898" cy="5267075"/>
          </a:xfrm>
          <a:prstGeom prst="rect">
            <a:avLst/>
          </a:prstGeom>
          <a:effectLst>
            <a:outerShdw blurRad="12700" dist="12700" dir="2700000" algn="tl" rotWithShape="0">
              <a:prstClr val="black">
                <a:alpha val="40000"/>
              </a:prstClr>
            </a:outerShdw>
          </a:effectLst>
        </p:spPr>
      </p:pic>
    </p:spTree>
    <p:extLst>
      <p:ext uri="{BB962C8B-B14F-4D97-AF65-F5344CB8AC3E}">
        <p14:creationId xmlns:p14="http://schemas.microsoft.com/office/powerpoint/2010/main" val="150436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663440" y="819150"/>
            <a:ext cx="6791960" cy="5368290"/>
          </a:xfrm>
          <a:prstGeom prst="rect">
            <a:avLst/>
          </a:prstGeom>
          <a:solidFill>
            <a:schemeClr val="bg1"/>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8" name="Picture 7"/>
          <p:cNvPicPr>
            <a:picLocks noChangeAspect="1"/>
          </p:cNvPicPr>
          <p:nvPr/>
        </p:nvPicPr>
        <p:blipFill>
          <a:blip r:embed="rId5"/>
          <a:stretch>
            <a:fillRect/>
          </a:stretch>
        </p:blipFill>
        <p:spPr>
          <a:xfrm>
            <a:off x="5175749" y="875691"/>
            <a:ext cx="6072142" cy="5255207"/>
          </a:xfrm>
          <a:prstGeom prst="rect">
            <a:avLst/>
          </a:prstGeom>
        </p:spPr>
      </p:pic>
    </p:spTree>
    <p:extLst>
      <p:ext uri="{BB962C8B-B14F-4D97-AF65-F5344CB8AC3E}">
        <p14:creationId xmlns:p14="http://schemas.microsoft.com/office/powerpoint/2010/main" val="28129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579463" y="2125435"/>
            <a:ext cx="7111793" cy="3827496"/>
          </a:xfrm>
          <a:prstGeom prst="rect">
            <a:avLst/>
          </a:prstGeom>
          <a:solidFill>
            <a:schemeClr val="accent4">
              <a:lumMod val="20000"/>
              <a:lumOff val="80000"/>
            </a:schemeClr>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4826068" y="2054024"/>
            <a:ext cx="6618582" cy="3416320"/>
          </a:xfrm>
          <a:prstGeom prst="rect">
            <a:avLst/>
          </a:prstGeom>
          <a:noFill/>
        </p:spPr>
        <p:txBody>
          <a:bodyPr wrap="square" rtlCol="0">
            <a:spAutoFit/>
          </a:bodyPr>
          <a:lstStyle/>
          <a:p>
            <a:pPr algn="just"/>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xem</a:t>
            </a:r>
            <a:r>
              <a:rPr lang="en-US" sz="3600" dirty="0">
                <a:latin typeface="Cambria" panose="02040503050406030204" pitchFamily="18" charset="0"/>
                <a:ea typeface="Cambria" panose="02040503050406030204" pitchFamily="18" charset="0"/>
              </a:rPr>
              <a:t> clip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hỏi</a:t>
            </a:r>
            <a:r>
              <a:rPr lang="en-US" sz="36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nl-NL" sz="3600" i="1" dirty="0">
                <a:latin typeface="Cambria" panose="02040503050406030204" pitchFamily="18" charset="0"/>
                <a:ea typeface="Cambria" panose="02040503050406030204" pitchFamily="18" charset="0"/>
              </a:rPr>
              <a:t>Đoạn clip có những cảnh đẹp nào? </a:t>
            </a:r>
          </a:p>
          <a:p>
            <a:pPr marL="285750" indent="-285750" algn="just">
              <a:buFont typeface="Wingdings" panose="05000000000000000000" pitchFamily="2" charset="2"/>
              <a:buChar char="§"/>
            </a:pPr>
            <a:r>
              <a:rPr lang="nl-NL" sz="3600" i="1" dirty="0">
                <a:latin typeface="Cambria" panose="02040503050406030204" pitchFamily="18" charset="0"/>
                <a:ea typeface="Cambria" panose="02040503050406030204" pitchFamily="18" charset="0"/>
              </a:rPr>
              <a:t>Nêu cảm nhận của em về những cảnh đẹp đó.</a:t>
            </a:r>
            <a:endParaRPr lang="en-US" sz="3600" i="1"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0534" y1="49412" x2="30534" y2="49412"/>
                        <a14:foregroundMark x1="65903" y1="24118" x2="74555" y2="78529"/>
                        <a14:foregroundMark x1="77354" y1="75000" x2="77354" y2="75000"/>
                      </a14:backgroundRemoval>
                    </a14:imgEffect>
                  </a14:imgLayer>
                </a14:imgProps>
              </a:ext>
            </a:extLst>
          </a:blip>
          <a:stretch>
            <a:fillRect/>
          </a:stretch>
        </p:blipFill>
        <p:spPr>
          <a:xfrm>
            <a:off x="0" y="2211356"/>
            <a:ext cx="4657809" cy="4029657"/>
          </a:xfrm>
          <a:prstGeom prst="rect">
            <a:avLst/>
          </a:prstGeom>
        </p:spPr>
      </p:pic>
    </p:spTree>
    <p:extLst>
      <p:ext uri="{BB962C8B-B14F-4D97-AF65-F5344CB8AC3E}">
        <p14:creationId xmlns:p14="http://schemas.microsoft.com/office/powerpoint/2010/main" val="79563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CẢNH ĐẸP VIỆT NAM TỪ BẮC XUỐNG NAM-(480p)">
            <a:hlinkClick r:id="" action="ppaction://media"/>
          </p:cNvPr>
          <p:cNvPicPr>
            <a:picLocks noChangeAspect="1"/>
          </p:cNvPicPr>
          <p:nvPr>
            <a:videoFile r:link="rId1"/>
            <p:extLst>
              <p:ext uri="{DAA4B4D4-6D71-4841-9C94-3DE7FCFB9230}">
                <p14:media xmlns:p14="http://schemas.microsoft.com/office/powerpoint/2010/main" r:embed="rId2">
                  <p14:trim st="4944" end="141293"/>
                </p14:media>
              </p:ext>
            </p:extLst>
          </p:nvPr>
        </p:nvPicPr>
        <p:blipFill>
          <a:blip r:embed="rId4"/>
          <a:stretch>
            <a:fillRect/>
          </a:stretch>
        </p:blipFill>
        <p:spPr>
          <a:xfrm>
            <a:off x="141316" y="99753"/>
            <a:ext cx="11887200" cy="658368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1271307914"/>
      </p:ext>
    </p:extLst>
  </p:cSld>
  <p:clrMapOvr>
    <a:masterClrMapping/>
  </p:clrMapOvr>
  <mc:AlternateContent xmlns:mc="http://schemas.openxmlformats.org/markup-compatibility/2006" xmlns:p14="http://schemas.microsoft.com/office/powerpoint/2010/main">
    <mc:Choice Requires="p14">
      <p:transition spd="slow" p14:dur="3000" advTm="3000">
        <p:push dir="u"/>
      </p:transition>
    </mc:Choice>
    <mc:Fallback xmlns="">
      <p:transition spd="slow" advTm="3000">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13" name="Picture 12"/>
          <p:cNvPicPr>
            <a:picLocks noChangeAspect="1"/>
          </p:cNvPicPr>
          <p:nvPr/>
        </p:nvPicPr>
        <p:blipFill>
          <a:blip r:embed="rId4"/>
          <a:stretch>
            <a:fillRect/>
          </a:stretch>
        </p:blipFill>
        <p:spPr>
          <a:xfrm>
            <a:off x="5467463" y="875443"/>
            <a:ext cx="6072142" cy="5255207"/>
          </a:xfrm>
          <a:prstGeom prst="rect">
            <a:avLst/>
          </a:prstGeom>
        </p:spPr>
      </p:pic>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424692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8E3DE72-A586-4EEE-AB3F-7F104B96D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6212" y="3043481"/>
            <a:ext cx="3814519" cy="3814519"/>
          </a:xfrm>
          <a:prstGeom prst="rect">
            <a:avLst/>
          </a:prstGeom>
          <a:effectLst>
            <a:outerShdw blurRad="25400" dist="25400" dir="2700000" algn="tl" rotWithShape="0">
              <a:prstClr val="black">
                <a:alpha val="40000"/>
              </a:prstClr>
            </a:outerShdw>
          </a:effectLst>
        </p:spPr>
      </p:pic>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1</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4" name="矩形 3">
            <a:extLst>
              <a:ext uri="{FF2B5EF4-FFF2-40B4-BE49-F238E27FC236}">
                <a16:creationId xmlns:a16="http://schemas.microsoft.com/office/drawing/2014/main" id="{883E73CD-79D9-47CF-B907-B0233C3F2DF0}"/>
              </a:ext>
            </a:extLst>
          </p:cNvPr>
          <p:cNvSpPr/>
          <p:nvPr/>
        </p:nvSpPr>
        <p:spPr>
          <a:xfrm>
            <a:off x="736211" y="5018913"/>
            <a:ext cx="4107960" cy="584775"/>
          </a:xfrm>
          <a:prstGeom prst="rect">
            <a:avLst/>
          </a:prstGeom>
          <a:solidFill>
            <a:schemeClr val="accent4">
              <a:lumMod val="20000"/>
              <a:lumOff val="80000"/>
            </a:schemeClr>
          </a:solidFill>
          <a:ln w="28575">
            <a:solidFill>
              <a:schemeClr val="tx1"/>
            </a:solidFill>
            <a:prstDash val="dashDot"/>
          </a:ln>
        </p:spPr>
        <p:txBody>
          <a:bodyPr wrap="square">
            <a:spAutoFit/>
          </a:bodyPr>
          <a:lstStyle/>
          <a:p>
            <a:pPr lvl="0" defTabSz="1219170">
              <a:defRPr/>
            </a:pPr>
            <a:r>
              <a:rPr lang="nl-NL" sz="3200" b="1" dirty="0">
                <a:solidFill>
                  <a:srgbClr val="D39D17"/>
                </a:solidFill>
                <a:latin typeface="Cambria" panose="02040503050406030204" pitchFamily="18" charset="0"/>
                <a:ea typeface="Cambria" panose="02040503050406030204" pitchFamily="18" charset="0"/>
              </a:rPr>
              <a:t>THẢO LUẬN NHÓM 4</a:t>
            </a:r>
            <a:endParaRPr kumimoji="0" lang="en-US" altLang="zh-CN" sz="2000" b="0" i="0" u="none" strike="noStrike" kern="0" cap="none" spc="0" normalizeH="0" baseline="0" noProof="0" dirty="0">
              <a:ln>
                <a:noFill/>
              </a:ln>
              <a:solidFill>
                <a:srgbClr val="D39D17"/>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srcRect t="-3395" r="2" b="-1244"/>
          <a:stretch/>
        </p:blipFill>
        <p:spPr>
          <a:xfrm>
            <a:off x="858760" y="1839087"/>
            <a:ext cx="8824349" cy="2813035"/>
          </a:xfrm>
          <a:prstGeom prst="rect">
            <a:avLst/>
          </a:prstGeom>
        </p:spPr>
      </p:pic>
      <p:sp>
        <p:nvSpPr>
          <p:cNvPr id="23" name="矩形 3">
            <a:extLst>
              <a:ext uri="{FF2B5EF4-FFF2-40B4-BE49-F238E27FC236}">
                <a16:creationId xmlns:a16="http://schemas.microsoft.com/office/drawing/2014/main" id="{883E73CD-79D9-47CF-B907-B0233C3F2DF0}"/>
              </a:ext>
            </a:extLst>
          </p:cNvPr>
          <p:cNvSpPr/>
          <p:nvPr/>
        </p:nvSpPr>
        <p:spPr>
          <a:xfrm>
            <a:off x="493149" y="1211783"/>
            <a:ext cx="11607411" cy="677108"/>
          </a:xfrm>
          <a:prstGeom prst="rect">
            <a:avLst/>
          </a:prstGeom>
        </p:spPr>
        <p:txBody>
          <a:bodyPr wrap="square">
            <a:spAutoFit/>
          </a:bodyPr>
          <a:lstStyle/>
          <a:p>
            <a:pPr lvl="0" defTabSz="1219170">
              <a:defRPr/>
            </a:pPr>
            <a:r>
              <a:rPr lang="nl-NL" sz="3800" b="1" dirty="0">
                <a:solidFill>
                  <a:srgbClr val="C00000"/>
                </a:solidFill>
                <a:latin typeface="Cambria" panose="02040503050406030204" pitchFamily="18" charset="0"/>
                <a:ea typeface="Cambria" panose="02040503050406030204" pitchFamily="18" charset="0"/>
              </a:rPr>
              <a:t>Em thích cảnh vật nào trong các bức ảnh? Vì sao?</a:t>
            </a:r>
            <a:endParaRPr kumimoji="0" lang="en-US" altLang="zh-CN" sz="3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06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2</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23" name="矩形 3">
            <a:extLst>
              <a:ext uri="{FF2B5EF4-FFF2-40B4-BE49-F238E27FC236}">
                <a16:creationId xmlns:a16="http://schemas.microsoft.com/office/drawing/2014/main" id="{883E73CD-79D9-47CF-B907-B0233C3F2DF0}"/>
              </a:ext>
            </a:extLst>
          </p:cNvPr>
          <p:cNvSpPr/>
          <p:nvPr/>
        </p:nvSpPr>
        <p:spPr>
          <a:xfrm>
            <a:off x="457394" y="907740"/>
            <a:ext cx="11607411" cy="1200329"/>
          </a:xfrm>
          <a:prstGeom prst="rect">
            <a:avLst/>
          </a:prstGeom>
        </p:spPr>
        <p:txBody>
          <a:bodyPr wrap="square">
            <a:spAutoFit/>
          </a:bodyPr>
          <a:lstStyle/>
          <a:p>
            <a:r>
              <a:rPr lang="nl-NL" sz="3600" b="1" dirty="0">
                <a:solidFill>
                  <a:srgbClr val="00B05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3600" dirty="0">
              <a:solidFill>
                <a:srgbClr val="00B050"/>
              </a:solidFill>
              <a:latin typeface="Cambria" panose="02040503050406030204" pitchFamily="18" charset="0"/>
              <a:ea typeface="Cambria" panose="02040503050406030204" pitchFamily="18" charset="0"/>
            </a:endParaRPr>
          </a:p>
        </p:txBody>
      </p:sp>
      <p:sp>
        <p:nvSpPr>
          <p:cNvPr id="10" name="矩形 3">
            <a:extLst>
              <a:ext uri="{FF2B5EF4-FFF2-40B4-BE49-F238E27FC236}">
                <a16:creationId xmlns:a16="http://schemas.microsoft.com/office/drawing/2014/main" id="{883E73CD-79D9-47CF-B907-B0233C3F2DF0}"/>
              </a:ext>
            </a:extLst>
          </p:cNvPr>
          <p:cNvSpPr/>
          <p:nvPr/>
        </p:nvSpPr>
        <p:spPr>
          <a:xfrm>
            <a:off x="5298729" y="2031425"/>
            <a:ext cx="1295789" cy="584775"/>
          </a:xfrm>
          <a:prstGeom prst="rect">
            <a:avLst/>
          </a:prstGeom>
          <a:noFill/>
          <a:ln w="28575">
            <a:noFill/>
            <a:prstDash val="dashDot"/>
          </a:ln>
        </p:spPr>
        <p:txBody>
          <a:bodyPr wrap="square">
            <a:spAutoFit/>
          </a:bodyPr>
          <a:lstStyle/>
          <a:p>
            <a:pPr lvl="0" defTabSz="1219170">
              <a:defRPr/>
            </a:pPr>
            <a:r>
              <a:rPr lang="nl-NL" sz="3200" b="1" dirty="0">
                <a:solidFill>
                  <a:srgbClr val="C00000"/>
                </a:solidFill>
                <a:latin typeface="Cambria" panose="02040503050406030204" pitchFamily="18" charset="0"/>
                <a:ea typeface="Cambria" panose="02040503050406030204" pitchFamily="18" charset="0"/>
              </a:rPr>
              <a:t>Gợi ý:</a:t>
            </a:r>
            <a:endParaRPr kumimoji="0" lang="en-US" altLang="zh-CN"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矩形 3">
            <a:extLst>
              <a:ext uri="{FF2B5EF4-FFF2-40B4-BE49-F238E27FC236}">
                <a16:creationId xmlns:a16="http://schemas.microsoft.com/office/drawing/2014/main" id="{883E73CD-79D9-47CF-B907-B0233C3F2DF0}"/>
              </a:ext>
            </a:extLst>
          </p:cNvPr>
          <p:cNvSpPr/>
          <p:nvPr/>
        </p:nvSpPr>
        <p:spPr>
          <a:xfrm>
            <a:off x="483227" y="2697093"/>
            <a:ext cx="10926791" cy="3046988"/>
          </a:xfrm>
          <a:prstGeom prst="rect">
            <a:avLst/>
          </a:prstGeom>
          <a:noFill/>
          <a:ln w="28575">
            <a:noFill/>
            <a:prstDash val="dashDot"/>
          </a:ln>
        </p:spPr>
        <p:txBody>
          <a:bodyPr wrap="square">
            <a:spAutoFit/>
          </a:bodyPr>
          <a:lstStyle/>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Cảnh vật em yêu thích là gì, ở đâu?</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Đặc điểm nổi bật của cảnh vật đó là gì? Điều khiến em ấn tượng nhất?</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Khi ngắm nhìn cảnh vật đó, em có cảm nghĩ thế nào? (yêu vẻ đẹp của cảnh vật, biết ơn những người khám phá, giữ gìn cảnh vật,...) </a:t>
            </a:r>
            <a:endParaRPr kumimoji="0" lang="en-US" altLang="zh-CN" sz="2000" b="0" i="0" u="none" strike="noStrike" kern="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8597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30199" y="73056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2</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23" name="矩形 3">
            <a:extLst>
              <a:ext uri="{FF2B5EF4-FFF2-40B4-BE49-F238E27FC236}">
                <a16:creationId xmlns:a16="http://schemas.microsoft.com/office/drawing/2014/main" id="{883E73CD-79D9-47CF-B907-B0233C3F2DF0}"/>
              </a:ext>
            </a:extLst>
          </p:cNvPr>
          <p:cNvSpPr/>
          <p:nvPr/>
        </p:nvSpPr>
        <p:spPr>
          <a:xfrm>
            <a:off x="457394" y="907740"/>
            <a:ext cx="11607411" cy="461665"/>
          </a:xfrm>
          <a:prstGeom prst="rect">
            <a:avLst/>
          </a:prstGeom>
        </p:spPr>
        <p:txBody>
          <a:bodyPr wrap="square">
            <a:spAutoFit/>
          </a:bodyPr>
          <a:lstStyle/>
          <a:p>
            <a:r>
              <a:rPr lang="nl-NL" sz="2400" b="1" dirty="0">
                <a:solidFill>
                  <a:srgbClr val="00B05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2400" dirty="0">
              <a:solidFill>
                <a:srgbClr val="00B050"/>
              </a:solidFill>
              <a:latin typeface="Cambria" panose="02040503050406030204" pitchFamily="18" charset="0"/>
              <a:ea typeface="Cambria" panose="02040503050406030204" pitchFamily="18" charset="0"/>
            </a:endParaRPr>
          </a:p>
        </p:txBody>
      </p:sp>
      <p:sp>
        <p:nvSpPr>
          <p:cNvPr id="10" name="矩形 3">
            <a:extLst>
              <a:ext uri="{FF2B5EF4-FFF2-40B4-BE49-F238E27FC236}">
                <a16:creationId xmlns:a16="http://schemas.microsoft.com/office/drawing/2014/main" id="{883E73CD-79D9-47CF-B907-B0233C3F2DF0}"/>
              </a:ext>
            </a:extLst>
          </p:cNvPr>
          <p:cNvSpPr/>
          <p:nvPr/>
        </p:nvSpPr>
        <p:spPr>
          <a:xfrm>
            <a:off x="5298729" y="1278089"/>
            <a:ext cx="1295789" cy="461665"/>
          </a:xfrm>
          <a:prstGeom prst="rect">
            <a:avLst/>
          </a:prstGeom>
          <a:noFill/>
          <a:ln w="28575">
            <a:noFill/>
            <a:prstDash val="dashDot"/>
          </a:ln>
        </p:spPr>
        <p:txBody>
          <a:bodyPr wrap="square">
            <a:spAutoFit/>
          </a:bodyPr>
          <a:lstStyle/>
          <a:p>
            <a:pPr lvl="0" defTabSz="1219170">
              <a:defRPr/>
            </a:pPr>
            <a:r>
              <a:rPr lang="nl-NL" sz="2400" b="1" dirty="0">
                <a:solidFill>
                  <a:srgbClr val="C00000"/>
                </a:solidFill>
                <a:latin typeface="Cambria" panose="02040503050406030204" pitchFamily="18" charset="0"/>
                <a:ea typeface="Cambria" panose="02040503050406030204" pitchFamily="18" charset="0"/>
              </a:rPr>
              <a:t>Gợi ý:</a:t>
            </a:r>
            <a:endParaRPr kumimoji="0" lang="en-US" altLang="zh-CN" sz="24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756CE1FD-79A0-EF2F-7E3C-91E8902AF285}"/>
              </a:ext>
            </a:extLst>
          </p:cNvPr>
          <p:cNvSpPr/>
          <p:nvPr/>
        </p:nvSpPr>
        <p:spPr>
          <a:xfrm>
            <a:off x="769385" y="3290750"/>
            <a:ext cx="1414021" cy="952108"/>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A3AEC5-811B-CFCD-4E17-43F47C0F2115}"/>
              </a:ext>
            </a:extLst>
          </p:cNvPr>
          <p:cNvSpPr txBox="1"/>
          <p:nvPr/>
        </p:nvSpPr>
        <p:spPr>
          <a:xfrm>
            <a:off x="1055469" y="3467371"/>
            <a:ext cx="848413" cy="646331"/>
          </a:xfrm>
          <a:prstGeom prst="rect">
            <a:avLst/>
          </a:prstGeom>
          <a:noFill/>
        </p:spPr>
        <p:txBody>
          <a:bodyPr wrap="square" rtlCol="0">
            <a:spAutoFit/>
          </a:bodyPr>
          <a:lstStyle/>
          <a:p>
            <a:pPr algn="ctr"/>
            <a:r>
              <a:rPr lang="en-US" b="1" dirty="0" err="1"/>
              <a:t>Cảnh</a:t>
            </a:r>
            <a:r>
              <a:rPr lang="en-US" b="1" dirty="0"/>
              <a:t> </a:t>
            </a:r>
            <a:r>
              <a:rPr lang="en-US" b="1" dirty="0" err="1"/>
              <a:t>vật</a:t>
            </a:r>
            <a:endParaRPr lang="en-US" b="1" dirty="0"/>
          </a:p>
        </p:txBody>
      </p:sp>
      <p:sp>
        <p:nvSpPr>
          <p:cNvPr id="9" name="Rectangle: Rounded Corners 8">
            <a:extLst>
              <a:ext uri="{FF2B5EF4-FFF2-40B4-BE49-F238E27FC236}">
                <a16:creationId xmlns:a16="http://schemas.microsoft.com/office/drawing/2014/main" id="{02992FEA-8DC7-D9F4-9900-C6FDC2B4F892}"/>
              </a:ext>
            </a:extLst>
          </p:cNvPr>
          <p:cNvSpPr/>
          <p:nvPr/>
        </p:nvSpPr>
        <p:spPr>
          <a:xfrm>
            <a:off x="2627670" y="2042044"/>
            <a:ext cx="1414022" cy="6693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F25CD9E-D47F-853E-0FEB-341576DDDC69}"/>
              </a:ext>
            </a:extLst>
          </p:cNvPr>
          <p:cNvSpPr txBox="1"/>
          <p:nvPr/>
        </p:nvSpPr>
        <p:spPr>
          <a:xfrm>
            <a:off x="2679169" y="2188555"/>
            <a:ext cx="1362523" cy="369332"/>
          </a:xfrm>
          <a:prstGeom prst="rect">
            <a:avLst/>
          </a:prstGeom>
          <a:solidFill>
            <a:schemeClr val="accent4">
              <a:lumMod val="20000"/>
              <a:lumOff val="80000"/>
            </a:schemeClr>
          </a:solidFill>
        </p:spPr>
        <p:txBody>
          <a:bodyPr wrap="square" rtlCol="0">
            <a:spAutoFit/>
          </a:bodyPr>
          <a:lstStyle/>
          <a:p>
            <a:pPr algn="ctr"/>
            <a:r>
              <a:rPr lang="en-US" b="1" dirty="0" err="1">
                <a:latin typeface="#9Slide03 Ample" panose="02000000000000000000" pitchFamily="2" charset="0"/>
              </a:rPr>
              <a:t>Mở</a:t>
            </a:r>
            <a:r>
              <a:rPr lang="en-US" b="1" dirty="0">
                <a:latin typeface="#9Slide03 Ample" panose="02000000000000000000" pitchFamily="2" charset="0"/>
              </a:rPr>
              <a:t> </a:t>
            </a:r>
            <a:r>
              <a:rPr lang="en-US" b="1" dirty="0" err="1">
                <a:latin typeface="#9Slide03 Ample" panose="02000000000000000000" pitchFamily="2" charset="0"/>
              </a:rPr>
              <a:t>đoạn</a:t>
            </a:r>
            <a:endParaRPr lang="en-US" b="1" dirty="0">
              <a:latin typeface="#9Slide03 Ample" panose="02000000000000000000" pitchFamily="2" charset="0"/>
            </a:endParaRPr>
          </a:p>
        </p:txBody>
      </p:sp>
      <p:sp>
        <p:nvSpPr>
          <p:cNvPr id="13" name="Rectangle: Rounded Corners 12">
            <a:extLst>
              <a:ext uri="{FF2B5EF4-FFF2-40B4-BE49-F238E27FC236}">
                <a16:creationId xmlns:a16="http://schemas.microsoft.com/office/drawing/2014/main" id="{FD237C4E-D615-730D-F25C-469E7CE9A3CB}"/>
              </a:ext>
            </a:extLst>
          </p:cNvPr>
          <p:cNvSpPr/>
          <p:nvPr/>
        </p:nvSpPr>
        <p:spPr>
          <a:xfrm>
            <a:off x="2627670" y="3195846"/>
            <a:ext cx="1414022" cy="6693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CDF2884-887A-A595-9228-02B1DC148B2B}"/>
              </a:ext>
            </a:extLst>
          </p:cNvPr>
          <p:cNvSpPr txBox="1"/>
          <p:nvPr/>
        </p:nvSpPr>
        <p:spPr>
          <a:xfrm>
            <a:off x="2627671" y="3310594"/>
            <a:ext cx="1414021" cy="369332"/>
          </a:xfrm>
          <a:prstGeom prst="rect">
            <a:avLst/>
          </a:prstGeom>
          <a:noFill/>
        </p:spPr>
        <p:txBody>
          <a:bodyPr wrap="square" rtlCol="0">
            <a:spAutoFit/>
          </a:bodyPr>
          <a:lstStyle/>
          <a:p>
            <a:pPr algn="ctr"/>
            <a:r>
              <a:rPr lang="en-US" b="1" dirty="0" err="1">
                <a:latin typeface="#9Slide03 Ample" panose="02000000000000000000" pitchFamily="2" charset="0"/>
              </a:rPr>
              <a:t>Thân</a:t>
            </a:r>
            <a:r>
              <a:rPr lang="en-US" b="1" dirty="0">
                <a:latin typeface="#9Slide03 Ample" panose="02000000000000000000" pitchFamily="2" charset="0"/>
              </a:rPr>
              <a:t> </a:t>
            </a:r>
            <a:r>
              <a:rPr lang="en-US" b="1" dirty="0" err="1">
                <a:latin typeface="#9Slide03 Ample" panose="02000000000000000000" pitchFamily="2" charset="0"/>
              </a:rPr>
              <a:t>đoạn</a:t>
            </a:r>
            <a:endParaRPr lang="en-US" b="1" dirty="0">
              <a:latin typeface="#9Slide03 Ample" panose="02000000000000000000" pitchFamily="2" charset="0"/>
            </a:endParaRPr>
          </a:p>
        </p:txBody>
      </p:sp>
      <p:sp>
        <p:nvSpPr>
          <p:cNvPr id="15" name="Rectangle: Rounded Corners 14">
            <a:extLst>
              <a:ext uri="{FF2B5EF4-FFF2-40B4-BE49-F238E27FC236}">
                <a16:creationId xmlns:a16="http://schemas.microsoft.com/office/drawing/2014/main" id="{6DFDCC45-B9F4-C9A2-1A79-0C82CB9EF8B9}"/>
              </a:ext>
            </a:extLst>
          </p:cNvPr>
          <p:cNvSpPr/>
          <p:nvPr/>
        </p:nvSpPr>
        <p:spPr>
          <a:xfrm>
            <a:off x="2647389" y="4718227"/>
            <a:ext cx="1414022" cy="66930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FFB2C2C-8A9A-DFCE-A21A-87BC84B840C6}"/>
              </a:ext>
            </a:extLst>
          </p:cNvPr>
          <p:cNvSpPr txBox="1"/>
          <p:nvPr/>
        </p:nvSpPr>
        <p:spPr>
          <a:xfrm>
            <a:off x="2647390" y="4864738"/>
            <a:ext cx="1414021" cy="369332"/>
          </a:xfrm>
          <a:prstGeom prst="rect">
            <a:avLst/>
          </a:prstGeom>
          <a:noFill/>
        </p:spPr>
        <p:txBody>
          <a:bodyPr wrap="square" rtlCol="0">
            <a:spAutoFit/>
          </a:bodyPr>
          <a:lstStyle/>
          <a:p>
            <a:pPr algn="ctr"/>
            <a:r>
              <a:rPr lang="en-US" b="1" dirty="0" err="1">
                <a:latin typeface="#9Slide03 Ample" panose="02000000000000000000" pitchFamily="2" charset="0"/>
              </a:rPr>
              <a:t>Kết</a:t>
            </a:r>
            <a:r>
              <a:rPr lang="en-US" b="1" dirty="0">
                <a:latin typeface="#9Slide03 Ample" panose="02000000000000000000" pitchFamily="2" charset="0"/>
              </a:rPr>
              <a:t> </a:t>
            </a:r>
            <a:r>
              <a:rPr lang="en-US" b="1" dirty="0" err="1">
                <a:latin typeface="#9Slide03 Ample" panose="02000000000000000000" pitchFamily="2" charset="0"/>
              </a:rPr>
              <a:t>đoạn</a:t>
            </a:r>
            <a:endParaRPr lang="en-US" b="1" dirty="0">
              <a:latin typeface="#9Slide03 Ample" panose="02000000000000000000" pitchFamily="2" charset="0"/>
            </a:endParaRPr>
          </a:p>
        </p:txBody>
      </p:sp>
      <p:sp>
        <p:nvSpPr>
          <p:cNvPr id="17" name="Rectangle: Rounded Corners 16">
            <a:extLst>
              <a:ext uri="{FF2B5EF4-FFF2-40B4-BE49-F238E27FC236}">
                <a16:creationId xmlns:a16="http://schemas.microsoft.com/office/drawing/2014/main" id="{1B555E07-1708-A435-C981-59DBB970EADE}"/>
              </a:ext>
            </a:extLst>
          </p:cNvPr>
          <p:cNvSpPr/>
          <p:nvPr/>
        </p:nvSpPr>
        <p:spPr>
          <a:xfrm>
            <a:off x="4607743" y="1769127"/>
            <a:ext cx="1414022" cy="44024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DC57B8A-C1A2-C4B2-B5F9-5231071E794E}"/>
              </a:ext>
            </a:extLst>
          </p:cNvPr>
          <p:cNvSpPr txBox="1"/>
          <p:nvPr/>
        </p:nvSpPr>
        <p:spPr>
          <a:xfrm>
            <a:off x="4655979" y="1824303"/>
            <a:ext cx="1226348" cy="369332"/>
          </a:xfrm>
          <a:prstGeom prst="rect">
            <a:avLst/>
          </a:prstGeom>
          <a:solidFill>
            <a:schemeClr val="accent4">
              <a:lumMod val="20000"/>
              <a:lumOff val="80000"/>
            </a:schemeClr>
          </a:solidFill>
        </p:spPr>
        <p:txBody>
          <a:bodyPr wrap="square" rtlCol="0">
            <a:spAutoFit/>
          </a:bodyPr>
          <a:lstStyle/>
          <a:p>
            <a:pPr algn="ctr"/>
            <a:r>
              <a:rPr lang="en-US" b="1" dirty="0" err="1">
                <a:latin typeface="#9Slide03 Ample" panose="02000000000000000000" pitchFamily="2" charset="0"/>
              </a:rPr>
              <a:t>Cảnh</a:t>
            </a:r>
            <a:r>
              <a:rPr lang="en-US" b="1" dirty="0">
                <a:latin typeface="#9Slide03 Ample" panose="02000000000000000000" pitchFamily="2" charset="0"/>
              </a:rPr>
              <a:t> </a:t>
            </a:r>
            <a:r>
              <a:rPr lang="en-US" b="1" dirty="0" err="1">
                <a:latin typeface="#9Slide03 Ample" panose="02000000000000000000" pitchFamily="2" charset="0"/>
              </a:rPr>
              <a:t>gì</a:t>
            </a:r>
            <a:r>
              <a:rPr lang="en-US" b="1" dirty="0">
                <a:latin typeface="#9Slide03 Ample" panose="02000000000000000000" pitchFamily="2" charset="0"/>
              </a:rPr>
              <a:t>?</a:t>
            </a:r>
          </a:p>
        </p:txBody>
      </p:sp>
      <p:sp>
        <p:nvSpPr>
          <p:cNvPr id="24" name="Rectangle: Rounded Corners 23">
            <a:extLst>
              <a:ext uri="{FF2B5EF4-FFF2-40B4-BE49-F238E27FC236}">
                <a16:creationId xmlns:a16="http://schemas.microsoft.com/office/drawing/2014/main" id="{2FEB345E-7084-2FCE-1341-A3ED99A985CA}"/>
              </a:ext>
            </a:extLst>
          </p:cNvPr>
          <p:cNvSpPr/>
          <p:nvPr/>
        </p:nvSpPr>
        <p:spPr>
          <a:xfrm>
            <a:off x="4607743" y="2294936"/>
            <a:ext cx="1414022" cy="421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E35779E-091E-6779-82BD-E5B91CE3A3C0}"/>
              </a:ext>
            </a:extLst>
          </p:cNvPr>
          <p:cNvSpPr txBox="1"/>
          <p:nvPr/>
        </p:nvSpPr>
        <p:spPr>
          <a:xfrm>
            <a:off x="4636260" y="2327177"/>
            <a:ext cx="1246068" cy="369332"/>
          </a:xfrm>
          <a:prstGeom prst="rect">
            <a:avLst/>
          </a:prstGeom>
          <a:solidFill>
            <a:schemeClr val="accent4">
              <a:lumMod val="20000"/>
              <a:lumOff val="80000"/>
            </a:schemeClr>
          </a:solidFill>
        </p:spPr>
        <p:txBody>
          <a:bodyPr wrap="square" rtlCol="0">
            <a:spAutoFit/>
          </a:bodyPr>
          <a:lstStyle/>
          <a:p>
            <a:pPr algn="ctr"/>
            <a:r>
              <a:rPr lang="en-US" b="1" dirty="0">
                <a:latin typeface="#9Slide03 Ample" panose="02000000000000000000" pitchFamily="2" charset="0"/>
              </a:rPr>
              <a:t>Ở </a:t>
            </a:r>
            <a:r>
              <a:rPr lang="en-US" b="1" dirty="0" err="1">
                <a:latin typeface="#9Slide03 Ample" panose="02000000000000000000" pitchFamily="2" charset="0"/>
              </a:rPr>
              <a:t>đâu</a:t>
            </a:r>
            <a:r>
              <a:rPr lang="en-US" b="1" dirty="0">
                <a:latin typeface="#9Slide03 Ample" panose="02000000000000000000" pitchFamily="2" charset="0"/>
              </a:rPr>
              <a:t>?</a:t>
            </a:r>
          </a:p>
        </p:txBody>
      </p:sp>
      <p:sp>
        <p:nvSpPr>
          <p:cNvPr id="25" name="Rectangle: Rounded Corners 24">
            <a:extLst>
              <a:ext uri="{FF2B5EF4-FFF2-40B4-BE49-F238E27FC236}">
                <a16:creationId xmlns:a16="http://schemas.microsoft.com/office/drawing/2014/main" id="{08A6C7AA-93BA-232C-2411-2A98CC86B733}"/>
              </a:ext>
            </a:extLst>
          </p:cNvPr>
          <p:cNvSpPr/>
          <p:nvPr/>
        </p:nvSpPr>
        <p:spPr>
          <a:xfrm>
            <a:off x="4607742" y="2921418"/>
            <a:ext cx="1931837"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69E8BB6-815D-9A8B-2627-098F5DF84691}"/>
              </a:ext>
            </a:extLst>
          </p:cNvPr>
          <p:cNvSpPr/>
          <p:nvPr/>
        </p:nvSpPr>
        <p:spPr>
          <a:xfrm>
            <a:off x="4629556" y="3590179"/>
            <a:ext cx="2007029"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97EBA2-FF53-27BB-208B-3490E45881D3}"/>
              </a:ext>
            </a:extLst>
          </p:cNvPr>
          <p:cNvSpPr txBox="1"/>
          <p:nvPr/>
        </p:nvSpPr>
        <p:spPr>
          <a:xfrm>
            <a:off x="4636257" y="2941725"/>
            <a:ext cx="1931838" cy="369332"/>
          </a:xfrm>
          <a:prstGeom prst="rect">
            <a:avLst/>
          </a:prstGeom>
          <a:solidFill>
            <a:schemeClr val="accent5">
              <a:lumMod val="20000"/>
              <a:lumOff val="80000"/>
            </a:schemeClr>
          </a:solidFill>
        </p:spPr>
        <p:txBody>
          <a:bodyPr wrap="square" rtlCol="0">
            <a:spAutoFit/>
          </a:bodyPr>
          <a:lstStyle/>
          <a:p>
            <a:pPr algn="ctr"/>
            <a:r>
              <a:rPr lang="en-US" b="1" dirty="0" err="1">
                <a:latin typeface="#9Slide03 Ample" panose="02000000000000000000" pitchFamily="2" charset="0"/>
              </a:rPr>
              <a:t>Đặc</a:t>
            </a:r>
            <a:r>
              <a:rPr lang="en-US" b="1" dirty="0">
                <a:latin typeface="#9Slide03 Ample" panose="02000000000000000000" pitchFamily="2" charset="0"/>
              </a:rPr>
              <a:t> </a:t>
            </a:r>
            <a:r>
              <a:rPr lang="en-US" b="1" dirty="0" err="1">
                <a:latin typeface="#9Slide03 Ample" panose="02000000000000000000" pitchFamily="2" charset="0"/>
              </a:rPr>
              <a:t>điểm</a:t>
            </a:r>
            <a:r>
              <a:rPr lang="en-US" b="1" dirty="0">
                <a:latin typeface="#9Slide03 Ample" panose="02000000000000000000" pitchFamily="2" charset="0"/>
              </a:rPr>
              <a:t> </a:t>
            </a:r>
            <a:r>
              <a:rPr lang="en-US" b="1" dirty="0" err="1">
                <a:latin typeface="#9Slide03 Ample" panose="02000000000000000000" pitchFamily="2" charset="0"/>
              </a:rPr>
              <a:t>nổi</a:t>
            </a:r>
            <a:r>
              <a:rPr lang="en-US" b="1" dirty="0">
                <a:latin typeface="#9Slide03 Ample" panose="02000000000000000000" pitchFamily="2" charset="0"/>
              </a:rPr>
              <a:t> </a:t>
            </a:r>
            <a:r>
              <a:rPr lang="en-US" b="1" dirty="0" err="1">
                <a:latin typeface="#9Slide03 Ample" panose="02000000000000000000" pitchFamily="2" charset="0"/>
              </a:rPr>
              <a:t>bật</a:t>
            </a:r>
            <a:endParaRPr lang="en-US" b="1" dirty="0">
              <a:latin typeface="#9Slide03 Ample" panose="02000000000000000000" pitchFamily="2" charset="0"/>
            </a:endParaRPr>
          </a:p>
        </p:txBody>
      </p:sp>
      <p:sp>
        <p:nvSpPr>
          <p:cNvPr id="28" name="TextBox 27">
            <a:extLst>
              <a:ext uri="{FF2B5EF4-FFF2-40B4-BE49-F238E27FC236}">
                <a16:creationId xmlns:a16="http://schemas.microsoft.com/office/drawing/2014/main" id="{E02855D8-31BC-DD87-9D57-8531FDBF39CB}"/>
              </a:ext>
            </a:extLst>
          </p:cNvPr>
          <p:cNvSpPr txBox="1"/>
          <p:nvPr/>
        </p:nvSpPr>
        <p:spPr>
          <a:xfrm>
            <a:off x="4655979" y="3612578"/>
            <a:ext cx="1980606" cy="369332"/>
          </a:xfrm>
          <a:prstGeom prst="rect">
            <a:avLst/>
          </a:prstGeom>
          <a:solidFill>
            <a:schemeClr val="accent5">
              <a:lumMod val="20000"/>
              <a:lumOff val="80000"/>
            </a:schemeClr>
          </a:solidFill>
        </p:spPr>
        <p:txBody>
          <a:bodyPr wrap="square" rtlCol="0">
            <a:spAutoFit/>
          </a:bodyPr>
          <a:lstStyle/>
          <a:p>
            <a:pPr algn="ctr"/>
            <a:r>
              <a:rPr lang="en-US" b="1" dirty="0" err="1">
                <a:latin typeface="#9Slide03 Ample" panose="02000000000000000000" pitchFamily="2" charset="0"/>
              </a:rPr>
              <a:t>Điều</a:t>
            </a:r>
            <a:r>
              <a:rPr lang="en-US" b="1" dirty="0">
                <a:latin typeface="#9Slide03 Ample" panose="02000000000000000000" pitchFamily="2" charset="0"/>
              </a:rPr>
              <a:t> </a:t>
            </a:r>
            <a:r>
              <a:rPr lang="en-US" b="1" dirty="0" err="1">
                <a:latin typeface="#9Slide03 Ample" panose="02000000000000000000" pitchFamily="2" charset="0"/>
              </a:rPr>
              <a:t>em</a:t>
            </a:r>
            <a:r>
              <a:rPr lang="en-US" b="1" dirty="0">
                <a:latin typeface="#9Slide03 Ample" panose="02000000000000000000" pitchFamily="2" charset="0"/>
              </a:rPr>
              <a:t> </a:t>
            </a:r>
            <a:r>
              <a:rPr lang="en-US" b="1" dirty="0" err="1">
                <a:latin typeface="#9Slide03 Ample" panose="02000000000000000000" pitchFamily="2" charset="0"/>
              </a:rPr>
              <a:t>ấn</a:t>
            </a:r>
            <a:r>
              <a:rPr lang="en-US" b="1" dirty="0">
                <a:latin typeface="#9Slide03 Ample" panose="02000000000000000000" pitchFamily="2" charset="0"/>
              </a:rPr>
              <a:t> </a:t>
            </a:r>
            <a:r>
              <a:rPr lang="en-US" b="1" dirty="0" err="1">
                <a:latin typeface="#9Slide03 Ample" panose="02000000000000000000" pitchFamily="2" charset="0"/>
              </a:rPr>
              <a:t>tượng</a:t>
            </a:r>
            <a:endParaRPr lang="en-US" b="1" dirty="0">
              <a:latin typeface="#9Slide03 Ample" panose="02000000000000000000" pitchFamily="2" charset="0"/>
            </a:endParaRPr>
          </a:p>
        </p:txBody>
      </p:sp>
      <p:sp>
        <p:nvSpPr>
          <p:cNvPr id="30" name="Rectangle: Rounded Corners 29">
            <a:extLst>
              <a:ext uri="{FF2B5EF4-FFF2-40B4-BE49-F238E27FC236}">
                <a16:creationId xmlns:a16="http://schemas.microsoft.com/office/drawing/2014/main" id="{EE06A3EB-C7C6-87B3-9DAE-944E651C824A}"/>
              </a:ext>
            </a:extLst>
          </p:cNvPr>
          <p:cNvSpPr/>
          <p:nvPr/>
        </p:nvSpPr>
        <p:spPr>
          <a:xfrm>
            <a:off x="4654087" y="4264099"/>
            <a:ext cx="3392485"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FF7EAAD-6C46-2331-ECD7-2CC1D37C9DA2}"/>
              </a:ext>
            </a:extLst>
          </p:cNvPr>
          <p:cNvSpPr/>
          <p:nvPr/>
        </p:nvSpPr>
        <p:spPr>
          <a:xfrm>
            <a:off x="4689870" y="4912190"/>
            <a:ext cx="3746135"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62EDEEB6-E555-57C0-8234-1D8139E4ADD9}"/>
              </a:ext>
            </a:extLst>
          </p:cNvPr>
          <p:cNvSpPr/>
          <p:nvPr/>
        </p:nvSpPr>
        <p:spPr>
          <a:xfrm>
            <a:off x="4713404" y="5486563"/>
            <a:ext cx="6344237"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AB870A8-7881-C191-4C73-E5C40F5613F0}"/>
              </a:ext>
            </a:extLst>
          </p:cNvPr>
          <p:cNvSpPr txBox="1"/>
          <p:nvPr/>
        </p:nvSpPr>
        <p:spPr>
          <a:xfrm>
            <a:off x="4671016" y="4251351"/>
            <a:ext cx="3354016" cy="369332"/>
          </a:xfrm>
          <a:prstGeom prst="rect">
            <a:avLst/>
          </a:prstGeom>
          <a:solidFill>
            <a:schemeClr val="accent6">
              <a:lumMod val="40000"/>
              <a:lumOff val="60000"/>
            </a:schemeClr>
          </a:solidFill>
        </p:spPr>
        <p:txBody>
          <a:bodyPr wrap="square" rtlCol="0">
            <a:spAutoFit/>
          </a:bodyPr>
          <a:lstStyle/>
          <a:p>
            <a:pPr algn="ctr"/>
            <a:r>
              <a:rPr lang="en-US" b="1" dirty="0" err="1">
                <a:latin typeface="#9Slide03 Ample" panose="02000000000000000000" pitchFamily="2" charset="0"/>
              </a:rPr>
              <a:t>Tình</a:t>
            </a:r>
            <a:r>
              <a:rPr lang="en-US" b="1" dirty="0">
                <a:latin typeface="#9Slide03 Ample" panose="02000000000000000000" pitchFamily="2" charset="0"/>
              </a:rPr>
              <a:t> </a:t>
            </a:r>
            <a:r>
              <a:rPr lang="en-US" b="1" dirty="0" err="1">
                <a:latin typeface="#9Slide03 Ample" panose="02000000000000000000" pitchFamily="2" charset="0"/>
              </a:rPr>
              <a:t>cảm</a:t>
            </a:r>
            <a:r>
              <a:rPr lang="en-US" b="1" dirty="0">
                <a:latin typeface="#9Slide03 Ample" panose="02000000000000000000" pitchFamily="2" charset="0"/>
              </a:rPr>
              <a:t> </a:t>
            </a:r>
            <a:r>
              <a:rPr lang="en-US" b="1" dirty="0" err="1">
                <a:latin typeface="#9Slide03 Ample" panose="02000000000000000000" pitchFamily="2" charset="0"/>
              </a:rPr>
              <a:t>trước</a:t>
            </a:r>
            <a:r>
              <a:rPr lang="en-US" b="1" dirty="0">
                <a:latin typeface="#9Slide03 Ample" panose="02000000000000000000" pitchFamily="2" charset="0"/>
              </a:rPr>
              <a:t> </a:t>
            </a:r>
            <a:r>
              <a:rPr lang="en-US" b="1" dirty="0" err="1">
                <a:latin typeface="#9Slide03 Ample" panose="02000000000000000000" pitchFamily="2" charset="0"/>
              </a:rPr>
              <a:t>vẻ</a:t>
            </a:r>
            <a:r>
              <a:rPr lang="en-US" b="1" dirty="0">
                <a:latin typeface="#9Slide03 Ample" panose="02000000000000000000" pitchFamily="2" charset="0"/>
              </a:rPr>
              <a:t> </a:t>
            </a:r>
            <a:r>
              <a:rPr lang="en-US" b="1" dirty="0" err="1">
                <a:latin typeface="#9Slide03 Ample" panose="02000000000000000000" pitchFamily="2" charset="0"/>
              </a:rPr>
              <a:t>đẹp</a:t>
            </a:r>
            <a:r>
              <a:rPr lang="en-US" b="1" dirty="0">
                <a:latin typeface="#9Slide03 Ample" panose="02000000000000000000" pitchFamily="2" charset="0"/>
              </a:rPr>
              <a:t> </a:t>
            </a:r>
            <a:r>
              <a:rPr lang="en-US" b="1" dirty="0" err="1">
                <a:latin typeface="#9Slide03 Ample" panose="02000000000000000000" pitchFamily="2" charset="0"/>
              </a:rPr>
              <a:t>của</a:t>
            </a:r>
            <a:r>
              <a:rPr lang="en-US" b="1" dirty="0">
                <a:latin typeface="#9Slide03 Ample" panose="02000000000000000000" pitchFamily="2" charset="0"/>
              </a:rPr>
              <a:t> </a:t>
            </a:r>
            <a:r>
              <a:rPr lang="en-US" b="1" dirty="0" err="1">
                <a:latin typeface="#9Slide03 Ample" panose="02000000000000000000" pitchFamily="2" charset="0"/>
              </a:rPr>
              <a:t>cảnh</a:t>
            </a:r>
            <a:endParaRPr lang="en-US" b="1" dirty="0">
              <a:latin typeface="#9Slide03 Ample" panose="02000000000000000000" pitchFamily="2" charset="0"/>
            </a:endParaRPr>
          </a:p>
        </p:txBody>
      </p:sp>
      <p:sp>
        <p:nvSpPr>
          <p:cNvPr id="34" name="TextBox 33">
            <a:extLst>
              <a:ext uri="{FF2B5EF4-FFF2-40B4-BE49-F238E27FC236}">
                <a16:creationId xmlns:a16="http://schemas.microsoft.com/office/drawing/2014/main" id="{AE727565-0753-2B6E-73EE-4D1C25978F70}"/>
              </a:ext>
            </a:extLst>
          </p:cNvPr>
          <p:cNvSpPr txBox="1"/>
          <p:nvPr/>
        </p:nvSpPr>
        <p:spPr>
          <a:xfrm>
            <a:off x="4607741" y="5475272"/>
            <a:ext cx="6449899" cy="369332"/>
          </a:xfrm>
          <a:prstGeom prst="rect">
            <a:avLst/>
          </a:prstGeom>
          <a:solidFill>
            <a:schemeClr val="accent6">
              <a:lumMod val="40000"/>
              <a:lumOff val="60000"/>
            </a:schemeClr>
          </a:solidFill>
        </p:spPr>
        <p:txBody>
          <a:bodyPr wrap="square" rtlCol="0">
            <a:spAutoFit/>
          </a:bodyPr>
          <a:lstStyle/>
          <a:p>
            <a:pPr algn="ctr"/>
            <a:r>
              <a:rPr lang="en-US" b="1" dirty="0" err="1">
                <a:latin typeface="#9Slide03 Ample" panose="02000000000000000000" pitchFamily="2" charset="0"/>
              </a:rPr>
              <a:t>Tình</a:t>
            </a:r>
            <a:r>
              <a:rPr lang="en-US" b="1" dirty="0">
                <a:latin typeface="#9Slide03 Ample" panose="02000000000000000000" pitchFamily="2" charset="0"/>
              </a:rPr>
              <a:t> </a:t>
            </a:r>
            <a:r>
              <a:rPr lang="en-US" b="1" dirty="0" err="1">
                <a:latin typeface="#9Slide03 Ample" panose="02000000000000000000" pitchFamily="2" charset="0"/>
              </a:rPr>
              <a:t>cảm</a:t>
            </a:r>
            <a:r>
              <a:rPr lang="en-US" b="1" dirty="0">
                <a:latin typeface="#9Slide03 Ample" panose="02000000000000000000" pitchFamily="2" charset="0"/>
              </a:rPr>
              <a:t> </a:t>
            </a:r>
            <a:r>
              <a:rPr lang="en-US" b="1" dirty="0" err="1">
                <a:latin typeface="#9Slide03 Ample" panose="02000000000000000000" pitchFamily="2" charset="0"/>
              </a:rPr>
              <a:t>với</a:t>
            </a:r>
            <a:r>
              <a:rPr lang="en-US" b="1" dirty="0">
                <a:latin typeface="#9Slide03 Ample" panose="02000000000000000000" pitchFamily="2" charset="0"/>
              </a:rPr>
              <a:t> </a:t>
            </a:r>
            <a:r>
              <a:rPr lang="en-US" b="1" dirty="0" err="1">
                <a:latin typeface="#9Slide03 Ample" panose="02000000000000000000" pitchFamily="2" charset="0"/>
              </a:rPr>
              <a:t>những</a:t>
            </a:r>
            <a:r>
              <a:rPr lang="en-US" b="1" dirty="0">
                <a:latin typeface="#9Slide03 Ample" panose="02000000000000000000" pitchFamily="2" charset="0"/>
              </a:rPr>
              <a:t> </a:t>
            </a:r>
            <a:r>
              <a:rPr lang="en-US" b="1" dirty="0" err="1">
                <a:latin typeface="#9Slide03 Ample" panose="02000000000000000000" pitchFamily="2" charset="0"/>
              </a:rPr>
              <a:t>người</a:t>
            </a:r>
            <a:r>
              <a:rPr lang="en-US" b="1" dirty="0">
                <a:latin typeface="#9Slide03 Ample" panose="02000000000000000000" pitchFamily="2" charset="0"/>
              </a:rPr>
              <a:t> </a:t>
            </a:r>
            <a:r>
              <a:rPr lang="en-US" b="1" dirty="0" err="1">
                <a:latin typeface="#9Slide03 Ample" panose="02000000000000000000" pitchFamily="2" charset="0"/>
              </a:rPr>
              <a:t>khám</a:t>
            </a:r>
            <a:r>
              <a:rPr lang="en-US" b="1" dirty="0">
                <a:latin typeface="#9Slide03 Ample" panose="02000000000000000000" pitchFamily="2" charset="0"/>
              </a:rPr>
              <a:t> </a:t>
            </a:r>
            <a:r>
              <a:rPr lang="en-US" b="1" dirty="0" err="1">
                <a:latin typeface="#9Slide03 Ample" panose="02000000000000000000" pitchFamily="2" charset="0"/>
              </a:rPr>
              <a:t>phá</a:t>
            </a:r>
            <a:r>
              <a:rPr lang="en-US" b="1" dirty="0">
                <a:latin typeface="#9Slide03 Ample" panose="02000000000000000000" pitchFamily="2" charset="0"/>
              </a:rPr>
              <a:t>, ý </a:t>
            </a:r>
            <a:r>
              <a:rPr lang="en-US" b="1" dirty="0" err="1">
                <a:latin typeface="#9Slide03 Ample" panose="02000000000000000000" pitchFamily="2" charset="0"/>
              </a:rPr>
              <a:t>thức</a:t>
            </a:r>
            <a:r>
              <a:rPr lang="en-US" b="1" dirty="0">
                <a:latin typeface="#9Slide03 Ample" panose="02000000000000000000" pitchFamily="2" charset="0"/>
              </a:rPr>
              <a:t> </a:t>
            </a:r>
            <a:r>
              <a:rPr lang="en-US" b="1" dirty="0" err="1">
                <a:latin typeface="#9Slide03 Ample" panose="02000000000000000000" pitchFamily="2" charset="0"/>
              </a:rPr>
              <a:t>giữ</a:t>
            </a:r>
            <a:r>
              <a:rPr lang="en-US" b="1" dirty="0">
                <a:latin typeface="#9Slide03 Ample" panose="02000000000000000000" pitchFamily="2" charset="0"/>
              </a:rPr>
              <a:t> </a:t>
            </a:r>
            <a:r>
              <a:rPr lang="en-US" b="1" dirty="0" err="1">
                <a:latin typeface="#9Slide03 Ample" panose="02000000000000000000" pitchFamily="2" charset="0"/>
              </a:rPr>
              <a:t>gìn</a:t>
            </a:r>
            <a:r>
              <a:rPr lang="en-US" b="1" dirty="0">
                <a:latin typeface="#9Slide03 Ample" panose="02000000000000000000" pitchFamily="2" charset="0"/>
              </a:rPr>
              <a:t> </a:t>
            </a:r>
            <a:r>
              <a:rPr lang="en-US" b="1" dirty="0" err="1">
                <a:latin typeface="#9Slide03 Ample" panose="02000000000000000000" pitchFamily="2" charset="0"/>
              </a:rPr>
              <a:t>cảnh</a:t>
            </a:r>
            <a:r>
              <a:rPr lang="en-US" b="1" dirty="0">
                <a:latin typeface="#9Slide03 Ample" panose="02000000000000000000" pitchFamily="2" charset="0"/>
              </a:rPr>
              <a:t> </a:t>
            </a:r>
            <a:r>
              <a:rPr lang="en-US" b="1" dirty="0" err="1">
                <a:latin typeface="#9Slide03 Ample" panose="02000000000000000000" pitchFamily="2" charset="0"/>
              </a:rPr>
              <a:t>vật</a:t>
            </a:r>
            <a:r>
              <a:rPr lang="en-US" b="1" dirty="0">
                <a:latin typeface="#9Slide03 Ample" panose="02000000000000000000" pitchFamily="2" charset="0"/>
              </a:rPr>
              <a:t>…</a:t>
            </a:r>
          </a:p>
        </p:txBody>
      </p:sp>
      <p:sp>
        <p:nvSpPr>
          <p:cNvPr id="35" name="TextBox 34">
            <a:extLst>
              <a:ext uri="{FF2B5EF4-FFF2-40B4-BE49-F238E27FC236}">
                <a16:creationId xmlns:a16="http://schemas.microsoft.com/office/drawing/2014/main" id="{F059A4B5-DBCE-7A64-BABD-2EC11600D2A6}"/>
              </a:ext>
            </a:extLst>
          </p:cNvPr>
          <p:cNvSpPr txBox="1"/>
          <p:nvPr/>
        </p:nvSpPr>
        <p:spPr>
          <a:xfrm>
            <a:off x="4732198" y="4898868"/>
            <a:ext cx="3684953" cy="369332"/>
          </a:xfrm>
          <a:prstGeom prst="rect">
            <a:avLst/>
          </a:prstGeom>
          <a:solidFill>
            <a:schemeClr val="accent6">
              <a:lumMod val="40000"/>
              <a:lumOff val="60000"/>
            </a:schemeClr>
          </a:solidFill>
        </p:spPr>
        <p:txBody>
          <a:bodyPr wrap="square" rtlCol="0">
            <a:spAutoFit/>
          </a:bodyPr>
          <a:lstStyle/>
          <a:p>
            <a:pPr algn="ctr"/>
            <a:r>
              <a:rPr lang="en-US" b="1" dirty="0">
                <a:latin typeface="#9Slide03 Ample" panose="02000000000000000000" pitchFamily="2" charset="0"/>
              </a:rPr>
              <a:t>Vai </a:t>
            </a:r>
            <a:r>
              <a:rPr lang="en-US" b="1" dirty="0" err="1">
                <a:latin typeface="#9Slide03 Ample" panose="02000000000000000000" pitchFamily="2" charset="0"/>
              </a:rPr>
              <a:t>trò</a:t>
            </a:r>
            <a:r>
              <a:rPr lang="en-US" b="1" dirty="0">
                <a:latin typeface="#9Slide03 Ample" panose="02000000000000000000" pitchFamily="2" charset="0"/>
              </a:rPr>
              <a:t> </a:t>
            </a:r>
            <a:r>
              <a:rPr lang="en-US" b="1" dirty="0" err="1">
                <a:latin typeface="#9Slide03 Ample" panose="02000000000000000000" pitchFamily="2" charset="0"/>
              </a:rPr>
              <a:t>của</a:t>
            </a:r>
            <a:r>
              <a:rPr lang="en-US" b="1" dirty="0">
                <a:latin typeface="#9Slide03 Ample" panose="02000000000000000000" pitchFamily="2" charset="0"/>
              </a:rPr>
              <a:t> </a:t>
            </a:r>
            <a:r>
              <a:rPr lang="en-US" b="1" dirty="0" err="1">
                <a:latin typeface="#9Slide03 Ample" panose="02000000000000000000" pitchFamily="2" charset="0"/>
              </a:rPr>
              <a:t>cảnh</a:t>
            </a:r>
            <a:r>
              <a:rPr lang="en-US" b="1" dirty="0">
                <a:latin typeface="#9Slide03 Ample" panose="02000000000000000000" pitchFamily="2" charset="0"/>
              </a:rPr>
              <a:t> </a:t>
            </a:r>
            <a:r>
              <a:rPr lang="en-US" b="1" dirty="0" err="1">
                <a:latin typeface="#9Slide03 Ample" panose="02000000000000000000" pitchFamily="2" charset="0"/>
              </a:rPr>
              <a:t>vật</a:t>
            </a:r>
            <a:r>
              <a:rPr lang="en-US" b="1" dirty="0">
                <a:latin typeface="#9Slide03 Ample" panose="02000000000000000000" pitchFamily="2" charset="0"/>
              </a:rPr>
              <a:t> </a:t>
            </a:r>
            <a:r>
              <a:rPr lang="en-US" b="1" dirty="0" err="1">
                <a:latin typeface="#9Slide03 Ample" panose="02000000000000000000" pitchFamily="2" charset="0"/>
              </a:rPr>
              <a:t>với</a:t>
            </a:r>
            <a:r>
              <a:rPr lang="en-US" b="1" dirty="0">
                <a:latin typeface="#9Slide03 Ample" panose="02000000000000000000" pitchFamily="2" charset="0"/>
              </a:rPr>
              <a:t> </a:t>
            </a:r>
            <a:r>
              <a:rPr lang="en-US" b="1" dirty="0" err="1">
                <a:latin typeface="#9Slide03 Ample" panose="02000000000000000000" pitchFamily="2" charset="0"/>
              </a:rPr>
              <a:t>cuộc</a:t>
            </a:r>
            <a:r>
              <a:rPr lang="en-US" b="1" dirty="0">
                <a:latin typeface="#9Slide03 Ample" panose="02000000000000000000" pitchFamily="2" charset="0"/>
              </a:rPr>
              <a:t> </a:t>
            </a:r>
            <a:r>
              <a:rPr lang="en-US" b="1" dirty="0" err="1">
                <a:latin typeface="#9Slide03 Ample" panose="02000000000000000000" pitchFamily="2" charset="0"/>
              </a:rPr>
              <a:t>sống</a:t>
            </a:r>
            <a:endParaRPr lang="en-US" b="1" dirty="0">
              <a:latin typeface="#9Slide03 Ample" panose="02000000000000000000" pitchFamily="2" charset="0"/>
            </a:endParaRPr>
          </a:p>
        </p:txBody>
      </p:sp>
      <p:sp>
        <p:nvSpPr>
          <p:cNvPr id="37" name="Rectangle: Rounded Corners 36">
            <a:extLst>
              <a:ext uri="{FF2B5EF4-FFF2-40B4-BE49-F238E27FC236}">
                <a16:creationId xmlns:a16="http://schemas.microsoft.com/office/drawing/2014/main" id="{19FC1642-BEAE-E3E8-1B91-CA61DF3E64D5}"/>
              </a:ext>
            </a:extLst>
          </p:cNvPr>
          <p:cNvSpPr/>
          <p:nvPr/>
        </p:nvSpPr>
        <p:spPr>
          <a:xfrm>
            <a:off x="6981022" y="2436197"/>
            <a:ext cx="2981168" cy="42295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2C679A2-9BF5-BF46-B1F4-875FFE30977A}"/>
              </a:ext>
            </a:extLst>
          </p:cNvPr>
          <p:cNvSpPr txBox="1"/>
          <p:nvPr/>
        </p:nvSpPr>
        <p:spPr>
          <a:xfrm>
            <a:off x="7036818" y="2447751"/>
            <a:ext cx="2781532" cy="369332"/>
          </a:xfrm>
          <a:prstGeom prst="rect">
            <a:avLst/>
          </a:prstGeom>
          <a:solidFill>
            <a:schemeClr val="accent5">
              <a:lumMod val="20000"/>
              <a:lumOff val="80000"/>
            </a:schemeClr>
          </a:solidFill>
        </p:spPr>
        <p:txBody>
          <a:bodyPr wrap="square" rtlCol="0">
            <a:spAutoFit/>
          </a:bodyPr>
          <a:lstStyle/>
          <a:p>
            <a:pPr algn="ctr"/>
            <a:r>
              <a:rPr lang="en-US" b="1" dirty="0" err="1">
                <a:latin typeface="#9Slide03 Ample" panose="02000000000000000000" pitchFamily="2" charset="0"/>
              </a:rPr>
              <a:t>Kích</a:t>
            </a:r>
            <a:r>
              <a:rPr lang="en-US" b="1" dirty="0">
                <a:latin typeface="#9Slide03 Ample" panose="02000000000000000000" pitchFamily="2" charset="0"/>
              </a:rPr>
              <a:t> </a:t>
            </a:r>
            <a:r>
              <a:rPr lang="en-US" b="1" dirty="0" err="1">
                <a:latin typeface="#9Slide03 Ample" panose="02000000000000000000" pitchFamily="2" charset="0"/>
              </a:rPr>
              <a:t>thước</a:t>
            </a:r>
            <a:r>
              <a:rPr lang="en-US" b="1" dirty="0">
                <a:latin typeface="#9Slide03 Ample" panose="02000000000000000000" pitchFamily="2" charset="0"/>
              </a:rPr>
              <a:t> ( </a:t>
            </a:r>
            <a:r>
              <a:rPr lang="en-US" b="1" dirty="0" err="1">
                <a:latin typeface="#9Slide03 Ample" panose="02000000000000000000" pitchFamily="2" charset="0"/>
              </a:rPr>
              <a:t>rộng</a:t>
            </a:r>
            <a:r>
              <a:rPr lang="en-US" b="1" dirty="0">
                <a:latin typeface="#9Slide03 Ample" panose="02000000000000000000" pitchFamily="2" charset="0"/>
              </a:rPr>
              <a:t> hay </a:t>
            </a:r>
            <a:r>
              <a:rPr lang="en-US" b="1" dirty="0" err="1">
                <a:latin typeface="#9Slide03 Ample" panose="02000000000000000000" pitchFamily="2" charset="0"/>
              </a:rPr>
              <a:t>hẹp</a:t>
            </a:r>
            <a:r>
              <a:rPr lang="en-US" b="1" dirty="0">
                <a:latin typeface="#9Slide03 Ample" panose="02000000000000000000" pitchFamily="2" charset="0"/>
              </a:rPr>
              <a:t>)</a:t>
            </a:r>
          </a:p>
        </p:txBody>
      </p:sp>
      <p:sp>
        <p:nvSpPr>
          <p:cNvPr id="38" name="Rectangle: Rounded Corners 37">
            <a:extLst>
              <a:ext uri="{FF2B5EF4-FFF2-40B4-BE49-F238E27FC236}">
                <a16:creationId xmlns:a16="http://schemas.microsoft.com/office/drawing/2014/main" id="{72C6B2C2-2C07-2C13-0014-DCD16196D41B}"/>
              </a:ext>
            </a:extLst>
          </p:cNvPr>
          <p:cNvSpPr/>
          <p:nvPr/>
        </p:nvSpPr>
        <p:spPr>
          <a:xfrm>
            <a:off x="7036817" y="3073230"/>
            <a:ext cx="3615471" cy="36933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6C818C91-2BEF-3FC9-7B17-C7BC3F25CDA3}"/>
              </a:ext>
            </a:extLst>
          </p:cNvPr>
          <p:cNvSpPr/>
          <p:nvPr/>
        </p:nvSpPr>
        <p:spPr>
          <a:xfrm>
            <a:off x="7042000" y="3619295"/>
            <a:ext cx="3431179" cy="3693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94F4964-18EE-7768-0397-54C7B2196829}"/>
              </a:ext>
            </a:extLst>
          </p:cNvPr>
          <p:cNvSpPr txBox="1"/>
          <p:nvPr/>
        </p:nvSpPr>
        <p:spPr>
          <a:xfrm>
            <a:off x="7095307" y="3073230"/>
            <a:ext cx="3401907" cy="369332"/>
          </a:xfrm>
          <a:prstGeom prst="rect">
            <a:avLst/>
          </a:prstGeom>
          <a:solidFill>
            <a:schemeClr val="accent5">
              <a:lumMod val="20000"/>
              <a:lumOff val="80000"/>
            </a:schemeClr>
          </a:solidFill>
        </p:spPr>
        <p:txBody>
          <a:bodyPr wrap="square" rtlCol="0">
            <a:spAutoFit/>
          </a:bodyPr>
          <a:lstStyle/>
          <a:p>
            <a:pPr algn="ctr"/>
            <a:r>
              <a:rPr lang="en-US" b="1" dirty="0" err="1">
                <a:latin typeface="#9Slide03 Ample" panose="02000000000000000000" pitchFamily="2" charset="0"/>
              </a:rPr>
              <a:t>Màu</a:t>
            </a:r>
            <a:r>
              <a:rPr lang="en-US" b="1" dirty="0">
                <a:latin typeface="#9Slide03 Ample" panose="02000000000000000000" pitchFamily="2" charset="0"/>
              </a:rPr>
              <a:t> </a:t>
            </a:r>
            <a:r>
              <a:rPr lang="en-US" b="1" dirty="0" err="1">
                <a:latin typeface="#9Slide03 Ample" panose="02000000000000000000" pitchFamily="2" charset="0"/>
              </a:rPr>
              <a:t>sắc</a:t>
            </a:r>
            <a:r>
              <a:rPr lang="en-US" b="1" dirty="0">
                <a:latin typeface="#9Slide03 Ample" panose="02000000000000000000" pitchFamily="2" charset="0"/>
              </a:rPr>
              <a:t> ( </a:t>
            </a:r>
            <a:r>
              <a:rPr lang="en-US" b="1" dirty="0" err="1">
                <a:latin typeface="#9Slide03 Ample" panose="02000000000000000000" pitchFamily="2" charset="0"/>
              </a:rPr>
              <a:t>màu</a:t>
            </a:r>
            <a:r>
              <a:rPr lang="en-US" b="1" dirty="0">
                <a:latin typeface="#9Slide03 Ample" panose="02000000000000000000" pitchFamily="2" charset="0"/>
              </a:rPr>
              <a:t> </a:t>
            </a:r>
            <a:r>
              <a:rPr lang="en-US" b="1" dirty="0" err="1">
                <a:latin typeface="#9Slide03 Ample" panose="02000000000000000000" pitchFamily="2" charset="0"/>
              </a:rPr>
              <a:t>nào</a:t>
            </a:r>
            <a:r>
              <a:rPr lang="en-US" b="1" dirty="0">
                <a:latin typeface="#9Slide03 Ample" panose="02000000000000000000" pitchFamily="2" charset="0"/>
              </a:rPr>
              <a:t> </a:t>
            </a:r>
            <a:r>
              <a:rPr lang="en-US" b="1" dirty="0" err="1">
                <a:latin typeface="#9Slide03 Ample" panose="02000000000000000000" pitchFamily="2" charset="0"/>
              </a:rPr>
              <a:t>nhiều</a:t>
            </a:r>
            <a:r>
              <a:rPr lang="en-US" b="1" dirty="0">
                <a:latin typeface="#9Slide03 Ample" panose="02000000000000000000" pitchFamily="2" charset="0"/>
              </a:rPr>
              <a:t> </a:t>
            </a:r>
            <a:r>
              <a:rPr lang="en-US" b="1" dirty="0" err="1">
                <a:latin typeface="#9Slide03 Ample" panose="02000000000000000000" pitchFamily="2" charset="0"/>
              </a:rPr>
              <a:t>nhất</a:t>
            </a:r>
            <a:r>
              <a:rPr lang="en-US" b="1" dirty="0">
                <a:latin typeface="#9Slide03 Ample" panose="02000000000000000000" pitchFamily="2" charset="0"/>
              </a:rPr>
              <a:t>?)</a:t>
            </a:r>
          </a:p>
        </p:txBody>
      </p:sp>
      <p:sp>
        <p:nvSpPr>
          <p:cNvPr id="42" name="TextBox 41">
            <a:extLst>
              <a:ext uri="{FF2B5EF4-FFF2-40B4-BE49-F238E27FC236}">
                <a16:creationId xmlns:a16="http://schemas.microsoft.com/office/drawing/2014/main" id="{7986DFF5-E926-EC11-0BF5-D4AEF12D00A6}"/>
              </a:ext>
            </a:extLst>
          </p:cNvPr>
          <p:cNvSpPr txBox="1"/>
          <p:nvPr/>
        </p:nvSpPr>
        <p:spPr>
          <a:xfrm>
            <a:off x="7107962" y="3619295"/>
            <a:ext cx="3354016" cy="369332"/>
          </a:xfrm>
          <a:prstGeom prst="rect">
            <a:avLst/>
          </a:prstGeom>
          <a:solidFill>
            <a:schemeClr val="accent5">
              <a:lumMod val="20000"/>
              <a:lumOff val="80000"/>
            </a:schemeClr>
          </a:solidFill>
        </p:spPr>
        <p:txBody>
          <a:bodyPr wrap="square" rtlCol="0">
            <a:spAutoFit/>
          </a:bodyPr>
          <a:lstStyle/>
          <a:p>
            <a:pPr algn="ctr"/>
            <a:r>
              <a:rPr lang="en-US" b="1" dirty="0" err="1">
                <a:latin typeface="#9Slide03 Ample" panose="02000000000000000000" pitchFamily="2" charset="0"/>
              </a:rPr>
              <a:t>Tả</a:t>
            </a:r>
            <a:r>
              <a:rPr lang="en-US" b="1" dirty="0">
                <a:latin typeface="#9Slide03 Ample" panose="02000000000000000000" pitchFamily="2" charset="0"/>
              </a:rPr>
              <a:t> 3 - 4 </a:t>
            </a:r>
            <a:r>
              <a:rPr lang="en-US" b="1" dirty="0" err="1">
                <a:latin typeface="#9Slide03 Ample" panose="02000000000000000000" pitchFamily="2" charset="0"/>
              </a:rPr>
              <a:t>sự</a:t>
            </a:r>
            <a:r>
              <a:rPr lang="en-US" b="1" dirty="0">
                <a:latin typeface="#9Slide03 Ample" panose="02000000000000000000" pitchFamily="2" charset="0"/>
              </a:rPr>
              <a:t> </a:t>
            </a:r>
            <a:r>
              <a:rPr lang="en-US" b="1" dirty="0" err="1">
                <a:latin typeface="#9Slide03 Ample" panose="02000000000000000000" pitchFamily="2" charset="0"/>
              </a:rPr>
              <a:t>vật</a:t>
            </a:r>
            <a:r>
              <a:rPr lang="en-US" b="1" dirty="0">
                <a:latin typeface="#9Slide03 Ample" panose="02000000000000000000" pitchFamily="2" charset="0"/>
              </a:rPr>
              <a:t> </a:t>
            </a:r>
            <a:r>
              <a:rPr lang="en-US" b="1" dirty="0" err="1">
                <a:latin typeface="#9Slide03 Ample" panose="02000000000000000000" pitchFamily="2" charset="0"/>
              </a:rPr>
              <a:t>mà</a:t>
            </a:r>
            <a:r>
              <a:rPr lang="en-US" b="1" dirty="0">
                <a:latin typeface="#9Slide03 Ample" panose="02000000000000000000" pitchFamily="2" charset="0"/>
              </a:rPr>
              <a:t> </a:t>
            </a:r>
            <a:r>
              <a:rPr lang="en-US" b="1" dirty="0" err="1">
                <a:latin typeface="#9Slide03 Ample" panose="02000000000000000000" pitchFamily="2" charset="0"/>
              </a:rPr>
              <a:t>em</a:t>
            </a:r>
            <a:r>
              <a:rPr lang="en-US" b="1" dirty="0">
                <a:latin typeface="#9Slide03 Ample" panose="02000000000000000000" pitchFamily="2" charset="0"/>
              </a:rPr>
              <a:t> </a:t>
            </a:r>
            <a:r>
              <a:rPr lang="en-US" b="1" dirty="0" err="1">
                <a:latin typeface="#9Slide03 Ample" panose="02000000000000000000" pitchFamily="2" charset="0"/>
              </a:rPr>
              <a:t>ấn</a:t>
            </a:r>
            <a:r>
              <a:rPr lang="en-US" b="1" dirty="0">
                <a:latin typeface="#9Slide03 Ample" panose="02000000000000000000" pitchFamily="2" charset="0"/>
              </a:rPr>
              <a:t> </a:t>
            </a:r>
            <a:r>
              <a:rPr lang="en-US" b="1" dirty="0" err="1">
                <a:latin typeface="#9Slide03 Ample" panose="02000000000000000000" pitchFamily="2" charset="0"/>
              </a:rPr>
              <a:t>tượng</a:t>
            </a:r>
            <a:endParaRPr lang="en-US" b="1" dirty="0">
              <a:latin typeface="#9Slide03 Ample" panose="02000000000000000000" pitchFamily="2" charset="0"/>
            </a:endParaRPr>
          </a:p>
        </p:txBody>
      </p:sp>
      <p:cxnSp>
        <p:nvCxnSpPr>
          <p:cNvPr id="44" name="Straight Connector 43">
            <a:extLst>
              <a:ext uri="{FF2B5EF4-FFF2-40B4-BE49-F238E27FC236}">
                <a16:creationId xmlns:a16="http://schemas.microsoft.com/office/drawing/2014/main" id="{D300A5AF-566E-9E82-47CA-207609D4A151}"/>
              </a:ext>
            </a:extLst>
          </p:cNvPr>
          <p:cNvCxnSpPr/>
          <p:nvPr/>
        </p:nvCxnSpPr>
        <p:spPr>
          <a:xfrm flipV="1">
            <a:off x="1998482" y="2632417"/>
            <a:ext cx="629188" cy="790831"/>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4F79B5D-B6DA-CFF0-C117-C942A21DFD6B}"/>
              </a:ext>
            </a:extLst>
          </p:cNvPr>
          <p:cNvCxnSpPr>
            <a:cxnSpLocks/>
          </p:cNvCxnSpPr>
          <p:nvPr/>
        </p:nvCxnSpPr>
        <p:spPr>
          <a:xfrm>
            <a:off x="1903882" y="4153808"/>
            <a:ext cx="742102" cy="56441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3EA047C-EE50-3AB5-5B9E-767C848C8381}"/>
              </a:ext>
            </a:extLst>
          </p:cNvPr>
          <p:cNvCxnSpPr>
            <a:cxnSpLocks/>
          </p:cNvCxnSpPr>
          <p:nvPr/>
        </p:nvCxnSpPr>
        <p:spPr>
          <a:xfrm>
            <a:off x="2150882" y="3575648"/>
            <a:ext cx="476787" cy="28357"/>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48C6AD5-2F2B-39E3-AD4D-76CBEB4160D3}"/>
              </a:ext>
            </a:extLst>
          </p:cNvPr>
          <p:cNvCxnSpPr>
            <a:cxnSpLocks/>
            <a:endCxn id="24" idx="1"/>
          </p:cNvCxnSpPr>
          <p:nvPr/>
        </p:nvCxnSpPr>
        <p:spPr>
          <a:xfrm>
            <a:off x="4061311" y="2327177"/>
            <a:ext cx="546432" cy="17869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5FB53B69-403B-0DF4-58E0-5C2CAFEC9DB8}"/>
              </a:ext>
            </a:extLst>
          </p:cNvPr>
          <p:cNvCxnSpPr>
            <a:cxnSpLocks/>
          </p:cNvCxnSpPr>
          <p:nvPr/>
        </p:nvCxnSpPr>
        <p:spPr>
          <a:xfrm flipV="1">
            <a:off x="4070206" y="2009956"/>
            <a:ext cx="537536" cy="281424"/>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88044D1-9E6C-2F95-7793-C6769547117B}"/>
              </a:ext>
            </a:extLst>
          </p:cNvPr>
          <p:cNvCxnSpPr>
            <a:cxnSpLocks/>
            <a:stCxn id="27" idx="3"/>
          </p:cNvCxnSpPr>
          <p:nvPr/>
        </p:nvCxnSpPr>
        <p:spPr>
          <a:xfrm flipV="1">
            <a:off x="6568095" y="2813948"/>
            <a:ext cx="398987" cy="312443"/>
          </a:xfrm>
          <a:prstGeom prst="line">
            <a:avLst/>
          </a:prstGeom>
          <a:ln w="1905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8A2E1418-265A-E004-062C-040B36188875}"/>
              </a:ext>
            </a:extLst>
          </p:cNvPr>
          <p:cNvCxnSpPr>
            <a:cxnSpLocks/>
          </p:cNvCxnSpPr>
          <p:nvPr/>
        </p:nvCxnSpPr>
        <p:spPr>
          <a:xfrm>
            <a:off x="6591961" y="3167388"/>
            <a:ext cx="392475" cy="147154"/>
          </a:xfrm>
          <a:prstGeom prst="line">
            <a:avLst/>
          </a:prstGeom>
          <a:ln w="19050"/>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0391ACE-2F6F-78E9-098D-BD5F3C63BFA7}"/>
              </a:ext>
            </a:extLst>
          </p:cNvPr>
          <p:cNvCxnSpPr>
            <a:cxnSpLocks/>
          </p:cNvCxnSpPr>
          <p:nvPr/>
        </p:nvCxnSpPr>
        <p:spPr>
          <a:xfrm>
            <a:off x="6643286" y="3792029"/>
            <a:ext cx="374678" cy="11932"/>
          </a:xfrm>
          <a:prstGeom prst="line">
            <a:avLst/>
          </a:prstGeom>
          <a:ln w="19050"/>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2AD86A89-5D54-FC44-FB61-6BEED33A4836}"/>
              </a:ext>
            </a:extLst>
          </p:cNvPr>
          <p:cNvCxnSpPr>
            <a:cxnSpLocks/>
          </p:cNvCxnSpPr>
          <p:nvPr/>
        </p:nvCxnSpPr>
        <p:spPr>
          <a:xfrm>
            <a:off x="4036417" y="3565145"/>
            <a:ext cx="585570" cy="238329"/>
          </a:xfrm>
          <a:prstGeom prst="line">
            <a:avLst/>
          </a:prstGeom>
          <a:ln w="1905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78800C46-0C92-896A-1A3B-70301EC962E0}"/>
              </a:ext>
            </a:extLst>
          </p:cNvPr>
          <p:cNvCxnSpPr>
            <a:cxnSpLocks/>
          </p:cNvCxnSpPr>
          <p:nvPr/>
        </p:nvCxnSpPr>
        <p:spPr>
          <a:xfrm flipV="1">
            <a:off x="4052013" y="3126391"/>
            <a:ext cx="555729" cy="391512"/>
          </a:xfrm>
          <a:prstGeom prst="line">
            <a:avLst/>
          </a:prstGeom>
          <a:ln w="1905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29BEC41D-9AAC-A1EF-E4EB-80EBBB343D95}"/>
              </a:ext>
            </a:extLst>
          </p:cNvPr>
          <p:cNvCxnSpPr>
            <a:cxnSpLocks/>
          </p:cNvCxnSpPr>
          <p:nvPr/>
        </p:nvCxnSpPr>
        <p:spPr>
          <a:xfrm>
            <a:off x="4061311" y="5062725"/>
            <a:ext cx="628559" cy="561484"/>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E49A4414-5E69-4301-E206-61A79FC0E8AA}"/>
              </a:ext>
            </a:extLst>
          </p:cNvPr>
          <p:cNvCxnSpPr>
            <a:cxnSpLocks/>
          </p:cNvCxnSpPr>
          <p:nvPr/>
        </p:nvCxnSpPr>
        <p:spPr>
          <a:xfrm flipV="1">
            <a:off x="4070206" y="4558516"/>
            <a:ext cx="558482" cy="468412"/>
          </a:xfrm>
          <a:prstGeom prst="line">
            <a:avLst/>
          </a:prstGeom>
          <a:ln w="1905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5E9D7E5E-A685-C28F-B8BA-CE76F9B602FD}"/>
              </a:ext>
            </a:extLst>
          </p:cNvPr>
          <p:cNvCxnSpPr>
            <a:cxnSpLocks/>
          </p:cNvCxnSpPr>
          <p:nvPr/>
        </p:nvCxnSpPr>
        <p:spPr>
          <a:xfrm>
            <a:off x="4068460" y="5049404"/>
            <a:ext cx="602556" cy="1675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7282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barn(inVertical)">
                                      <p:cBhvr>
                                        <p:cTn id="41" dur="500"/>
                                        <p:tgtEl>
                                          <p:spTgt spid="5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barn(inVertical)">
                                      <p:cBhvr>
                                        <p:cTn id="52" dur="500"/>
                                        <p:tgtEl>
                                          <p:spTgt spid="5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par>
                                <p:cTn id="64" presetID="16" presetClass="entr" presetSubtype="21"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arn(inVertical)">
                                      <p:cBhvr>
                                        <p:cTn id="66" dur="500"/>
                                        <p:tgtEl>
                                          <p:spTgt spid="5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barn(inVertical)">
                                      <p:cBhvr>
                                        <p:cTn id="74" dur="500"/>
                                        <p:tgtEl>
                                          <p:spTgt spid="75"/>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arn(inVertical)">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barn(inVertical)">
                                      <p:cBhvr>
                                        <p:cTn id="85" dur="500"/>
                                        <p:tgtEl>
                                          <p:spTgt spid="62"/>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barn(inVertical)">
                                      <p:cBhvr>
                                        <p:cTn id="91" dur="500"/>
                                        <p:tgtEl>
                                          <p:spTgt spid="37"/>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barn(inVertical)">
                                      <p:cBhvr>
                                        <p:cTn id="96" dur="500"/>
                                        <p:tgtEl>
                                          <p:spTgt spid="64"/>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barn(inVertical)">
                                      <p:cBhvr>
                                        <p:cTn id="99" dur="500"/>
                                        <p:tgtEl>
                                          <p:spTgt spid="38"/>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barn(inVertical)">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74"/>
                                        </p:tgtEl>
                                        <p:attrNameLst>
                                          <p:attrName>style.visibility</p:attrName>
                                        </p:attrNameLst>
                                      </p:cBhvr>
                                      <p:to>
                                        <p:strVal val="visible"/>
                                      </p:to>
                                    </p:set>
                                    <p:animEffect transition="in" filter="barn(inVertical)">
                                      <p:cBhvr>
                                        <p:cTn id="107" dur="500"/>
                                        <p:tgtEl>
                                          <p:spTgt spid="74"/>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barn(inVertical)">
                                      <p:cBhvr>
                                        <p:cTn id="110" dur="500"/>
                                        <p:tgtEl>
                                          <p:spTgt spid="28"/>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barn(inVertical)">
                                      <p:cBhvr>
                                        <p:cTn id="113" dur="500"/>
                                        <p:tgtEl>
                                          <p:spTgt spid="26"/>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barn(inVertical)">
                                      <p:cBhvr>
                                        <p:cTn id="118" dur="500"/>
                                        <p:tgtEl>
                                          <p:spTgt spid="6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barn(inVertical)">
                                      <p:cBhvr>
                                        <p:cTn id="121" dur="500"/>
                                        <p:tgtEl>
                                          <p:spTgt spid="39"/>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barn(inVertical)">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barn(inVertical)">
                                      <p:cBhvr>
                                        <p:cTn id="129" dur="500"/>
                                        <p:tgtEl>
                                          <p:spTgt spid="45"/>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15"/>
                                        </p:tgtEl>
                                        <p:attrNameLst>
                                          <p:attrName>style.visibility</p:attrName>
                                        </p:attrNameLst>
                                      </p:cBhvr>
                                      <p:to>
                                        <p:strVal val="visible"/>
                                      </p:to>
                                    </p:set>
                                    <p:animEffect transition="in" filter="barn(inVertical)">
                                      <p:cBhvr>
                                        <p:cTn id="132" dur="500"/>
                                        <p:tgtEl>
                                          <p:spTgt spid="15"/>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barn(inVertical)">
                                      <p:cBhvr>
                                        <p:cTn id="135" dur="500"/>
                                        <p:tgtEl>
                                          <p:spTgt spid="16"/>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nodeType="clickEffect">
                                  <p:stCondLst>
                                    <p:cond delay="0"/>
                                  </p:stCondLst>
                                  <p:childTnLst>
                                    <p:set>
                                      <p:cBhvr>
                                        <p:cTn id="139" dur="1" fill="hold">
                                          <p:stCondLst>
                                            <p:cond delay="0"/>
                                          </p:stCondLst>
                                        </p:cTn>
                                        <p:tgtEl>
                                          <p:spTgt spid="79"/>
                                        </p:tgtEl>
                                        <p:attrNameLst>
                                          <p:attrName>style.visibility</p:attrName>
                                        </p:attrNameLst>
                                      </p:cBhvr>
                                      <p:to>
                                        <p:strVal val="visible"/>
                                      </p:to>
                                    </p:set>
                                    <p:animEffect transition="in" filter="barn(inVertical)">
                                      <p:cBhvr>
                                        <p:cTn id="140" dur="500"/>
                                        <p:tgtEl>
                                          <p:spTgt spid="79"/>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barn(inVertical)">
                                      <p:cBhvr>
                                        <p:cTn id="143" dur="500"/>
                                        <p:tgtEl>
                                          <p:spTgt spid="30"/>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33"/>
                                        </p:tgtEl>
                                        <p:attrNameLst>
                                          <p:attrName>style.visibility</p:attrName>
                                        </p:attrNameLst>
                                      </p:cBhvr>
                                      <p:to>
                                        <p:strVal val="visible"/>
                                      </p:to>
                                    </p:set>
                                    <p:animEffect transition="in" filter="barn(inVertical)">
                                      <p:cBhvr>
                                        <p:cTn id="146" dur="500"/>
                                        <p:tgtEl>
                                          <p:spTgt spid="33"/>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84"/>
                                        </p:tgtEl>
                                        <p:attrNameLst>
                                          <p:attrName>style.visibility</p:attrName>
                                        </p:attrNameLst>
                                      </p:cBhvr>
                                      <p:to>
                                        <p:strVal val="visible"/>
                                      </p:to>
                                    </p:set>
                                    <p:animEffect transition="in" filter="barn(inVertical)">
                                      <p:cBhvr>
                                        <p:cTn id="151" dur="500"/>
                                        <p:tgtEl>
                                          <p:spTgt spid="84"/>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35"/>
                                        </p:tgtEl>
                                        <p:attrNameLst>
                                          <p:attrName>style.visibility</p:attrName>
                                        </p:attrNameLst>
                                      </p:cBhvr>
                                      <p:to>
                                        <p:strVal val="visible"/>
                                      </p:to>
                                    </p:set>
                                    <p:animEffect transition="in" filter="barn(inVertical)">
                                      <p:cBhvr>
                                        <p:cTn id="154" dur="500"/>
                                        <p:tgtEl>
                                          <p:spTgt spid="3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31"/>
                                        </p:tgtEl>
                                        <p:attrNameLst>
                                          <p:attrName>style.visibility</p:attrName>
                                        </p:attrNameLst>
                                      </p:cBhvr>
                                      <p:to>
                                        <p:strVal val="visible"/>
                                      </p:to>
                                    </p:set>
                                    <p:animEffect transition="in" filter="barn(inVertical)">
                                      <p:cBhvr>
                                        <p:cTn id="157" dur="500"/>
                                        <p:tgtEl>
                                          <p:spTgt spid="31"/>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4"/>
                                        </p:tgtEl>
                                        <p:attrNameLst>
                                          <p:attrName>style.visibility</p:attrName>
                                        </p:attrNameLst>
                                      </p:cBhvr>
                                      <p:to>
                                        <p:strVal val="visible"/>
                                      </p:to>
                                    </p:set>
                                    <p:animEffect transition="in" filter="barn(inVertical)">
                                      <p:cBhvr>
                                        <p:cTn id="162" dur="500"/>
                                        <p:tgtEl>
                                          <p:spTgt spid="34"/>
                                        </p:tgtEl>
                                      </p:cBhvr>
                                    </p:animEffect>
                                  </p:childTnLst>
                                </p:cTn>
                              </p:par>
                              <p:par>
                                <p:cTn id="163" presetID="16" presetClass="entr" presetSubtype="21" fill="hold" nodeType="withEffect">
                                  <p:stCondLst>
                                    <p:cond delay="0"/>
                                  </p:stCondLst>
                                  <p:childTnLst>
                                    <p:set>
                                      <p:cBhvr>
                                        <p:cTn id="164" dur="1" fill="hold">
                                          <p:stCondLst>
                                            <p:cond delay="0"/>
                                          </p:stCondLst>
                                        </p:cTn>
                                        <p:tgtEl>
                                          <p:spTgt spid="78"/>
                                        </p:tgtEl>
                                        <p:attrNameLst>
                                          <p:attrName>style.visibility</p:attrName>
                                        </p:attrNameLst>
                                      </p:cBhvr>
                                      <p:to>
                                        <p:strVal val="visible"/>
                                      </p:to>
                                    </p:set>
                                    <p:animEffect transition="in" filter="barn(inVertical)">
                                      <p:cBhvr>
                                        <p:cTn id="165" dur="500"/>
                                        <p:tgtEl>
                                          <p:spTgt spid="78"/>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32"/>
                                        </p:tgtEl>
                                        <p:attrNameLst>
                                          <p:attrName>style.visibility</p:attrName>
                                        </p:attrNameLst>
                                      </p:cBhvr>
                                      <p:to>
                                        <p:strVal val="visible"/>
                                      </p:to>
                                    </p:set>
                                    <p:animEffect transition="in" filter="barn(inVertical)">
                                      <p:cBhvr>
                                        <p:cTn id="1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10" grpId="0"/>
      <p:bldP spid="4" grpId="0" animBg="1"/>
      <p:bldP spid="5" grpId="0"/>
      <p:bldP spid="9" grpId="0" animBg="1"/>
      <p:bldP spid="12" grpId="0" animBg="1"/>
      <p:bldP spid="13" grpId="0" animBg="1"/>
      <p:bldP spid="14" grpId="0"/>
      <p:bldP spid="15" grpId="0" animBg="1"/>
      <p:bldP spid="16" grpId="0"/>
      <p:bldP spid="17" grpId="0" animBg="1"/>
      <p:bldP spid="18" grpId="0" animBg="1"/>
      <p:bldP spid="24" grpId="0" animBg="1"/>
      <p:bldP spid="22"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7" grpId="0" animBg="1"/>
      <p:bldP spid="36" grpId="0" animBg="1"/>
      <p:bldP spid="38" grpId="0" animBg="1"/>
      <p:bldP spid="39" grpId="0" animBg="1"/>
      <p:bldP spid="40" grpId="0" animBg="1"/>
      <p:bldP spid="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BUTTONMODEL" val="{&quot;ActivityType&quot;:4,&quot;OptionCount&quot;:4,&quot;WcOptionCount&quot;:10,&quot;HasMultipleSubmission&quot;:false,&quot;HasAutoStop&quot;:true,&quot;HasMinimizeMode&quot;:false,&quot;TimerValue&quot;:&quot;03:00&quot;,&quot;HasAutoStart&quot;:false,&quot;HasCorrectAnswers&quot;:false,&quot;McqAnswers&quot;:[],&quot;ActivityId&quot;:&quot;ima20211126021818614768&quot;,&quot;IaMcqCompetition&quot;:false,&quot;IsAnonymous&quot;:false,&quot;AutoAdvance&quot;:false,&quot;IsCompetitionMode&quot;:false}"/>
  <p:tag name="ANSWERS" val="fals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1513</TotalTime>
  <Words>876</Words>
  <Application>Microsoft Office PowerPoint</Application>
  <PresentationFormat>Widescreen</PresentationFormat>
  <Paragraphs>79</Paragraphs>
  <Slides>21</Slides>
  <Notes>4</Notes>
  <HiddenSlides>2</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21</vt:i4>
      </vt:variant>
    </vt:vector>
  </HeadingPairs>
  <TitlesOfParts>
    <vt:vector size="41" baseType="lpstr">
      <vt:lpstr>等线</vt:lpstr>
      <vt:lpstr>等线 Light</vt:lpstr>
      <vt:lpstr>宋体</vt:lpstr>
      <vt:lpstr>#9Slide03 Ample</vt:lpstr>
      <vt:lpstr>#9Slide06 SVNBonjour</vt:lpstr>
      <vt:lpstr>#9Slide07 Altus</vt:lpstr>
      <vt:lpstr>#9Slide07 HoneyCream</vt:lpstr>
      <vt:lpstr>Arial</vt:lpstr>
      <vt:lpstr>Calibri</vt:lpstr>
      <vt:lpstr>Calibri Light</vt:lpstr>
      <vt:lpstr>Cambria</vt:lpstr>
      <vt:lpstr>iCiel Alina</vt:lpstr>
      <vt:lpstr>iCiel Cadena</vt:lpstr>
      <vt:lpstr>SVN-Newton</vt:lpstr>
      <vt:lpstr>Times New Roman</vt:lpstr>
      <vt:lpstr>Wingdings</vt:lpstr>
      <vt:lpstr>思源黑体 CN Medium</vt:lpstr>
      <vt:lpstr>阿里巴巴普惠体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Administrator</cp:lastModifiedBy>
  <cp:revision>45</cp:revision>
  <dcterms:created xsi:type="dcterms:W3CDTF">2020-08-29T11:11:58Z</dcterms:created>
  <dcterms:modified xsi:type="dcterms:W3CDTF">2024-02-16T01:47:03Z</dcterms:modified>
</cp:coreProperties>
</file>