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3" r:id="rId2"/>
    <p:sldMasterId id="2147483688" r:id="rId3"/>
  </p:sldMasterIdLst>
  <p:notesMasterIdLst>
    <p:notesMasterId r:id="rId36"/>
  </p:notesMasterIdLst>
  <p:sldIdLst>
    <p:sldId id="2647" r:id="rId4"/>
    <p:sldId id="339" r:id="rId5"/>
    <p:sldId id="314" r:id="rId6"/>
    <p:sldId id="313" r:id="rId7"/>
    <p:sldId id="376" r:id="rId8"/>
    <p:sldId id="321" r:id="rId9"/>
    <p:sldId id="293" r:id="rId10"/>
    <p:sldId id="322" r:id="rId11"/>
    <p:sldId id="256" r:id="rId12"/>
    <p:sldId id="341" r:id="rId13"/>
    <p:sldId id="365" r:id="rId14"/>
    <p:sldId id="280" r:id="rId15"/>
    <p:sldId id="336" r:id="rId16"/>
    <p:sldId id="369" r:id="rId17"/>
    <p:sldId id="2642" r:id="rId18"/>
    <p:sldId id="2639" r:id="rId19"/>
    <p:sldId id="370" r:id="rId20"/>
    <p:sldId id="2644" r:id="rId21"/>
    <p:sldId id="371" r:id="rId22"/>
    <p:sldId id="2640" r:id="rId23"/>
    <p:sldId id="2643" r:id="rId24"/>
    <p:sldId id="409" r:id="rId25"/>
    <p:sldId id="367" r:id="rId26"/>
    <p:sldId id="362" r:id="rId27"/>
    <p:sldId id="372" r:id="rId28"/>
    <p:sldId id="2645" r:id="rId29"/>
    <p:sldId id="2646" r:id="rId30"/>
    <p:sldId id="373" r:id="rId31"/>
    <p:sldId id="410" r:id="rId32"/>
    <p:sldId id="377" r:id="rId33"/>
    <p:sldId id="2641" r:id="rId34"/>
    <p:sldId id="363" r:id="rId35"/>
  </p:sldIdLst>
  <p:sldSz cx="12192000" cy="6858000"/>
  <p:notesSz cx="6858000" cy="9144000"/>
  <p:embeddedFontLst>
    <p:embeddedFont>
      <p:font typeface="Microsoft YaHei" panose="020B0503020204020204" pitchFamily="34" charset="-122"/>
      <p:regular r:id="rId37"/>
      <p:bold r:id="rId38"/>
    </p:embeddedFont>
    <p:embeddedFont>
      <p:font typeface="#9Slide03 Ample" panose="02000000000000000000" pitchFamily="2" charset="0"/>
      <p:regular r:id="rId39"/>
    </p:embeddedFont>
    <p:embeddedFont>
      <p:font typeface="#9Slide05 SVNUT Triumph" panose="00000500000000000000" pitchFamily="2" charset="0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Harrington" panose="04040505050A02020702" pitchFamily="82" charset="0"/>
      <p:regular r:id="rId51"/>
    </p:embeddedFont>
    <p:embeddedFont>
      <p:font typeface="HP001 4 hàng" panose="020B0603050302020204" pitchFamily="34" charset="0"/>
      <p:regular r:id="rId52"/>
      <p:bold r:id="rId53"/>
    </p:embeddedFont>
    <p:embeddedFont>
      <p:font typeface="Vogue-ExtraBold" panose="020B0500000000000000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73D"/>
    <a:srgbClr val="FD5818"/>
    <a:srgbClr val="FFF8C0"/>
    <a:srgbClr val="072EAD"/>
    <a:srgbClr val="B5E8FF"/>
    <a:srgbClr val="F09715"/>
    <a:srgbClr val="EE4E1C"/>
    <a:srgbClr val="02633B"/>
    <a:srgbClr val="FB6493"/>
    <a:srgbClr val="F9D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6" autoAdjust="0"/>
    <p:restoredTop sz="91895" autoAdjust="0"/>
  </p:normalViewPr>
  <p:slideViewPr>
    <p:cSldViewPr snapToGrid="0">
      <p:cViewPr varScale="1">
        <p:scale>
          <a:sx n="105" d="100"/>
          <a:sy n="105" d="100"/>
        </p:scale>
        <p:origin x="9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9CAFE-8B65-4A29-A2E5-C81EADB3B191}" type="doc">
      <dgm:prSet loTypeId="urn:microsoft.com/office/officeart/2005/8/layout/orgChart1" loCatId="hierarchy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52F6BE1-3477-4A1F-94C4-22E682115ABF}">
      <dgm:prSet/>
      <dgm:spPr>
        <a:xfrm>
          <a:off x="3057351" y="1090678"/>
          <a:ext cx="2526257" cy="1263128"/>
        </a:xfrm>
        <a:prstGeom prst="rect">
          <a:avLst/>
        </a:prstGeom>
        <a:solidFill>
          <a:srgbClr val="CCCC00">
            <a:shade val="6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>
            <a:buNone/>
          </a:pPr>
          <a:r>
            <a:rPr lang="en-US">
              <a:solidFill>
                <a:srgbClr val="FFFFFF"/>
              </a:solidFill>
              <a:latin typeface="Arial"/>
              <a:ea typeface="+mn-ea"/>
              <a:cs typeface="+mn-cs"/>
            </a:rPr>
            <a:t>Để so sánh diện tích 2 hình ta có thể làm các cách sau:</a:t>
          </a:r>
        </a:p>
      </dgm:t>
    </dgm:pt>
    <dgm:pt modelId="{3B8C92E8-3EA4-45AF-A552-72BA112676BD}" type="parTrans" cxnId="{7D1C7029-9A72-4A86-9955-559001B659F8}">
      <dgm:prSet/>
      <dgm:spPr/>
      <dgm:t>
        <a:bodyPr/>
        <a:lstStyle/>
        <a:p>
          <a:endParaRPr lang="en-US"/>
        </a:p>
      </dgm:t>
    </dgm:pt>
    <dgm:pt modelId="{F0ACBD28-5D4A-472A-8947-BA641BA7A9BD}" type="sibTrans" cxnId="{7D1C7029-9A72-4A86-9955-559001B659F8}">
      <dgm:prSet/>
      <dgm:spPr/>
      <dgm:t>
        <a:bodyPr/>
        <a:lstStyle/>
        <a:p>
          <a:endParaRPr lang="en-US"/>
        </a:p>
      </dgm:t>
    </dgm:pt>
    <dgm:pt modelId="{432038C0-D20E-455A-9B73-45DBAABFC2AB}">
      <dgm:prSet/>
      <dgm:spPr>
        <a:xfrm>
          <a:off x="580" y="2884321"/>
          <a:ext cx="2526257" cy="1263128"/>
        </a:xfrm>
        <a:prstGeom prst="rect">
          <a:avLst/>
        </a:prstGeom>
        <a:solidFill>
          <a:srgbClr val="CCCC00">
            <a:shade val="8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>
            <a:buNone/>
          </a:pPr>
          <a:r>
            <a:rPr lang="en-US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Cách</a:t>
          </a:r>
          <a:r>
            <a:rPr lang="en-US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1:Đặt </a:t>
          </a:r>
          <a:r>
            <a:rPr lang="en-US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hình</a:t>
          </a:r>
          <a:r>
            <a:rPr lang="en-US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</a:t>
          </a:r>
        </a:p>
        <a:p>
          <a:pPr rtl="0"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(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Đặt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thứ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1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chồng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lên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thứ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2)</a:t>
          </a:r>
        </a:p>
      </dgm:t>
    </dgm:pt>
    <dgm:pt modelId="{FAC174D1-18C4-476B-B62D-F94E2DCE04D8}" type="parTrans" cxnId="{43E8A834-397D-4D6A-869C-AF3E797838D2}">
      <dgm:prSet/>
      <dgm:spPr>
        <a:xfrm>
          <a:off x="1263708" y="2353807"/>
          <a:ext cx="3056771" cy="530514"/>
        </a:xfrm>
        <a:custGeom>
          <a:avLst/>
          <a:gdLst/>
          <a:ahLst/>
          <a:cxnLst/>
          <a:rect l="0" t="0" r="0" b="0"/>
          <a:pathLst>
            <a:path>
              <a:moveTo>
                <a:pt x="3056771" y="0"/>
              </a:moveTo>
              <a:lnTo>
                <a:pt x="3056771" y="265257"/>
              </a:lnTo>
              <a:lnTo>
                <a:pt x="0" y="265257"/>
              </a:lnTo>
              <a:lnTo>
                <a:pt x="0" y="530514"/>
              </a:lnTo>
            </a:path>
          </a:pathLst>
        </a:custGeom>
        <a:noFill/>
        <a:ln w="12700" cap="flat" cmpd="sng" algn="ctr">
          <a:solidFill>
            <a:srgbClr val="CCCC00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n-US"/>
        </a:p>
      </dgm:t>
    </dgm:pt>
    <dgm:pt modelId="{BF84D289-B2E0-4302-88FD-722DBA226E80}" type="sibTrans" cxnId="{43E8A834-397D-4D6A-869C-AF3E797838D2}">
      <dgm:prSet/>
      <dgm:spPr/>
      <dgm:t>
        <a:bodyPr/>
        <a:lstStyle/>
        <a:p>
          <a:endParaRPr lang="en-US"/>
        </a:p>
      </dgm:t>
    </dgm:pt>
    <dgm:pt modelId="{667306C1-5D1E-4818-9EB5-30F4B054EAF5}">
      <dgm:prSet/>
      <dgm:spPr>
        <a:xfrm>
          <a:off x="3057351" y="2884321"/>
          <a:ext cx="2526257" cy="1263128"/>
        </a:xfrm>
        <a:prstGeom prst="rect">
          <a:avLst/>
        </a:prstGeom>
        <a:solidFill>
          <a:srgbClr val="CCCC00">
            <a:shade val="8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>
            <a:buNone/>
          </a:pPr>
          <a:r>
            <a:rPr lang="en-US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Cách</a:t>
          </a:r>
          <a:r>
            <a:rPr lang="en-US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2: </a:t>
          </a:r>
          <a:r>
            <a:rPr lang="en-US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Đếm</a:t>
          </a:r>
          <a:r>
            <a:rPr lang="en-US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ô </a:t>
          </a:r>
          <a:r>
            <a:rPr lang="en-US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vuông</a:t>
          </a:r>
          <a:r>
            <a:rPr lang="en-US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</a:t>
          </a:r>
        </a:p>
        <a:p>
          <a:pPr rtl="0"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( Chia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nhỏ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từng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thành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các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ô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vuông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bằng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nhau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rồi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đếm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số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ô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vuông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ở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từng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)</a:t>
          </a:r>
        </a:p>
      </dgm:t>
    </dgm:pt>
    <dgm:pt modelId="{37FB1302-F85B-49DC-910F-EF5BCB23F229}" type="parTrans" cxnId="{F8D1157D-E6E9-4645-8585-5CD6CDC3CE22}">
      <dgm:prSet/>
      <dgm:spPr>
        <a:xfrm>
          <a:off x="4274760" y="2353807"/>
          <a:ext cx="91440" cy="5305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0514"/>
              </a:lnTo>
            </a:path>
          </a:pathLst>
        </a:custGeom>
        <a:noFill/>
        <a:ln w="12700" cap="flat" cmpd="sng" algn="ctr">
          <a:solidFill>
            <a:srgbClr val="CCCC00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n-US"/>
        </a:p>
      </dgm:t>
    </dgm:pt>
    <dgm:pt modelId="{7C4D2F8E-D42A-4831-8293-399675F101A4}" type="sibTrans" cxnId="{F8D1157D-E6E9-4645-8585-5CD6CDC3CE22}">
      <dgm:prSet/>
      <dgm:spPr/>
      <dgm:t>
        <a:bodyPr/>
        <a:lstStyle/>
        <a:p>
          <a:endParaRPr lang="en-US"/>
        </a:p>
      </dgm:t>
    </dgm:pt>
    <dgm:pt modelId="{6F541B89-2DF5-415C-A4B6-9D9904B037A3}">
      <dgm:prSet/>
      <dgm:spPr>
        <a:xfrm>
          <a:off x="6114122" y="2884321"/>
          <a:ext cx="2526257" cy="1263128"/>
        </a:xfrm>
        <a:prstGeom prst="rect">
          <a:avLst/>
        </a:prstGeom>
        <a:solidFill>
          <a:srgbClr val="CCCC00">
            <a:shade val="8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>
            <a:buNone/>
          </a:pPr>
          <a:r>
            <a:rPr lang="en-US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Cách</a:t>
          </a:r>
          <a:r>
            <a:rPr lang="en-US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3: </a:t>
          </a:r>
          <a:r>
            <a:rPr lang="en-US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Tách</a:t>
          </a:r>
          <a:r>
            <a:rPr lang="en-US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ghép</a:t>
          </a:r>
          <a:r>
            <a:rPr lang="en-US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</a:t>
          </a:r>
        </a:p>
        <a:p>
          <a:pPr rtl="0"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(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tách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ghép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thứ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nhất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thành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thứ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hai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và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ngược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lại</a:t>
          </a: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)</a:t>
          </a:r>
        </a:p>
      </dgm:t>
    </dgm:pt>
    <dgm:pt modelId="{130D57D0-B957-4E9F-9E20-958229B51C84}" type="parTrans" cxnId="{76C60698-C05C-4771-BAA1-C04507B0593B}">
      <dgm:prSet/>
      <dgm:spPr>
        <a:xfrm>
          <a:off x="4320480" y="2353807"/>
          <a:ext cx="3056771" cy="5305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257"/>
              </a:lnTo>
              <a:lnTo>
                <a:pt x="3056771" y="265257"/>
              </a:lnTo>
              <a:lnTo>
                <a:pt x="3056771" y="530514"/>
              </a:lnTo>
            </a:path>
          </a:pathLst>
        </a:custGeom>
        <a:noFill/>
        <a:ln w="12700" cap="flat" cmpd="sng" algn="ctr">
          <a:solidFill>
            <a:srgbClr val="CCCC00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n-US"/>
        </a:p>
      </dgm:t>
    </dgm:pt>
    <dgm:pt modelId="{99E0B27B-6370-4D5E-BC62-478EFA0924D3}" type="sibTrans" cxnId="{76C60698-C05C-4771-BAA1-C04507B0593B}">
      <dgm:prSet/>
      <dgm:spPr/>
      <dgm:t>
        <a:bodyPr/>
        <a:lstStyle/>
        <a:p>
          <a:endParaRPr lang="en-US"/>
        </a:p>
      </dgm:t>
    </dgm:pt>
    <dgm:pt modelId="{7E9FC2FE-DE51-42D6-BFE8-475DD603755F}" type="pres">
      <dgm:prSet presAssocID="{43F9CAFE-8B65-4A29-A2E5-C81EADB3B19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BBE9D4F-BF17-4490-8C99-CC98FFFE5C8E}" type="pres">
      <dgm:prSet presAssocID="{D52F6BE1-3477-4A1F-94C4-22E682115ABF}" presName="hierRoot1" presStyleCnt="0">
        <dgm:presLayoutVars>
          <dgm:hierBranch val="init"/>
        </dgm:presLayoutVars>
      </dgm:prSet>
      <dgm:spPr/>
    </dgm:pt>
    <dgm:pt modelId="{81A889CE-AB42-47E1-8624-3850DD78E73D}" type="pres">
      <dgm:prSet presAssocID="{D52F6BE1-3477-4A1F-94C4-22E682115ABF}" presName="rootComposite1" presStyleCnt="0"/>
      <dgm:spPr/>
    </dgm:pt>
    <dgm:pt modelId="{B7C0A4F9-F794-45E9-8E52-95AE962D4D88}" type="pres">
      <dgm:prSet presAssocID="{D52F6BE1-3477-4A1F-94C4-22E682115ABF}" presName="rootText1" presStyleLbl="node0" presStyleIdx="0" presStyleCnt="1" custScaleX="155028" custLinFactNeighborX="-886">
        <dgm:presLayoutVars>
          <dgm:chPref val="3"/>
        </dgm:presLayoutVars>
      </dgm:prSet>
      <dgm:spPr/>
    </dgm:pt>
    <dgm:pt modelId="{19A49EC6-B0FE-4C1D-B4E7-8E1457699F23}" type="pres">
      <dgm:prSet presAssocID="{D52F6BE1-3477-4A1F-94C4-22E682115ABF}" presName="rootConnector1" presStyleLbl="node1" presStyleIdx="0" presStyleCnt="0"/>
      <dgm:spPr/>
    </dgm:pt>
    <dgm:pt modelId="{3B7AAAAD-0DE7-4448-A760-B13538F708D6}" type="pres">
      <dgm:prSet presAssocID="{D52F6BE1-3477-4A1F-94C4-22E682115ABF}" presName="hierChild2" presStyleCnt="0"/>
      <dgm:spPr/>
    </dgm:pt>
    <dgm:pt modelId="{CFF3E9C0-10AC-4913-94B4-E53A6C245D04}" type="pres">
      <dgm:prSet presAssocID="{FAC174D1-18C4-476B-B62D-F94E2DCE04D8}" presName="Name37" presStyleLbl="parChTrans1D2" presStyleIdx="0" presStyleCnt="3"/>
      <dgm:spPr/>
    </dgm:pt>
    <dgm:pt modelId="{36828E50-AB7D-4867-9C0C-3CCBCC5A9B1C}" type="pres">
      <dgm:prSet presAssocID="{432038C0-D20E-455A-9B73-45DBAABFC2AB}" presName="hierRoot2" presStyleCnt="0">
        <dgm:presLayoutVars>
          <dgm:hierBranch val="init"/>
        </dgm:presLayoutVars>
      </dgm:prSet>
      <dgm:spPr/>
    </dgm:pt>
    <dgm:pt modelId="{35817156-F093-44C1-847F-3402C1C8E97F}" type="pres">
      <dgm:prSet presAssocID="{432038C0-D20E-455A-9B73-45DBAABFC2AB}" presName="rootComposite" presStyleCnt="0"/>
      <dgm:spPr/>
    </dgm:pt>
    <dgm:pt modelId="{47CFC93D-427E-4ED1-AFD1-36135CF9F2B1}" type="pres">
      <dgm:prSet presAssocID="{432038C0-D20E-455A-9B73-45DBAABFC2AB}" presName="rootText" presStyleLbl="node2" presStyleIdx="0" presStyleCnt="3">
        <dgm:presLayoutVars>
          <dgm:chPref val="3"/>
        </dgm:presLayoutVars>
      </dgm:prSet>
      <dgm:spPr/>
    </dgm:pt>
    <dgm:pt modelId="{1012B3BA-C024-4EC5-A09C-5D8BDAE7CFC1}" type="pres">
      <dgm:prSet presAssocID="{432038C0-D20E-455A-9B73-45DBAABFC2AB}" presName="rootConnector" presStyleLbl="node2" presStyleIdx="0" presStyleCnt="3"/>
      <dgm:spPr/>
    </dgm:pt>
    <dgm:pt modelId="{C7AD7176-B01B-43F3-8E6C-C5B268D74245}" type="pres">
      <dgm:prSet presAssocID="{432038C0-D20E-455A-9B73-45DBAABFC2AB}" presName="hierChild4" presStyleCnt="0"/>
      <dgm:spPr/>
    </dgm:pt>
    <dgm:pt modelId="{47ED6C7A-0B22-4167-A389-9060C384E4E8}" type="pres">
      <dgm:prSet presAssocID="{432038C0-D20E-455A-9B73-45DBAABFC2AB}" presName="hierChild5" presStyleCnt="0"/>
      <dgm:spPr/>
    </dgm:pt>
    <dgm:pt modelId="{92D572C8-13EF-4A99-8E45-41A10D3FA3B6}" type="pres">
      <dgm:prSet presAssocID="{37FB1302-F85B-49DC-910F-EF5BCB23F229}" presName="Name37" presStyleLbl="parChTrans1D2" presStyleIdx="1" presStyleCnt="3"/>
      <dgm:spPr/>
    </dgm:pt>
    <dgm:pt modelId="{32B5C9C6-44FE-4E8F-895C-C146E7173141}" type="pres">
      <dgm:prSet presAssocID="{667306C1-5D1E-4818-9EB5-30F4B054EAF5}" presName="hierRoot2" presStyleCnt="0">
        <dgm:presLayoutVars>
          <dgm:hierBranch val="init"/>
        </dgm:presLayoutVars>
      </dgm:prSet>
      <dgm:spPr/>
    </dgm:pt>
    <dgm:pt modelId="{3F77EC15-CC20-4AD9-8FD9-818E70917B3B}" type="pres">
      <dgm:prSet presAssocID="{667306C1-5D1E-4818-9EB5-30F4B054EAF5}" presName="rootComposite" presStyleCnt="0"/>
      <dgm:spPr/>
    </dgm:pt>
    <dgm:pt modelId="{F4652C0D-C121-4AD3-9AED-6EBAFD17D537}" type="pres">
      <dgm:prSet presAssocID="{667306C1-5D1E-4818-9EB5-30F4B054EAF5}" presName="rootText" presStyleLbl="node2" presStyleIdx="1" presStyleCnt="3">
        <dgm:presLayoutVars>
          <dgm:chPref val="3"/>
        </dgm:presLayoutVars>
      </dgm:prSet>
      <dgm:spPr/>
    </dgm:pt>
    <dgm:pt modelId="{8BEF6C12-50D6-40D8-9ABF-1A1F7ABD55C1}" type="pres">
      <dgm:prSet presAssocID="{667306C1-5D1E-4818-9EB5-30F4B054EAF5}" presName="rootConnector" presStyleLbl="node2" presStyleIdx="1" presStyleCnt="3"/>
      <dgm:spPr/>
    </dgm:pt>
    <dgm:pt modelId="{59BAE9D1-64DF-42F3-8E90-DB4A16870B14}" type="pres">
      <dgm:prSet presAssocID="{667306C1-5D1E-4818-9EB5-30F4B054EAF5}" presName="hierChild4" presStyleCnt="0"/>
      <dgm:spPr/>
    </dgm:pt>
    <dgm:pt modelId="{936562F8-2113-4775-9C37-FAE455F7EB53}" type="pres">
      <dgm:prSet presAssocID="{667306C1-5D1E-4818-9EB5-30F4B054EAF5}" presName="hierChild5" presStyleCnt="0"/>
      <dgm:spPr/>
    </dgm:pt>
    <dgm:pt modelId="{13AA8C3E-C028-42A6-B4DB-CEB7F1C04619}" type="pres">
      <dgm:prSet presAssocID="{130D57D0-B957-4E9F-9E20-958229B51C84}" presName="Name37" presStyleLbl="parChTrans1D2" presStyleIdx="2" presStyleCnt="3"/>
      <dgm:spPr/>
    </dgm:pt>
    <dgm:pt modelId="{AF291C02-73E1-4DBC-9240-0FFE3464D4BB}" type="pres">
      <dgm:prSet presAssocID="{6F541B89-2DF5-415C-A4B6-9D9904B037A3}" presName="hierRoot2" presStyleCnt="0">
        <dgm:presLayoutVars>
          <dgm:hierBranch val="init"/>
        </dgm:presLayoutVars>
      </dgm:prSet>
      <dgm:spPr/>
    </dgm:pt>
    <dgm:pt modelId="{FE13CCDD-1E72-435B-8365-05502760A2FD}" type="pres">
      <dgm:prSet presAssocID="{6F541B89-2DF5-415C-A4B6-9D9904B037A3}" presName="rootComposite" presStyleCnt="0"/>
      <dgm:spPr/>
    </dgm:pt>
    <dgm:pt modelId="{BEF13A53-D374-43E8-BCB0-573C67A49CC0}" type="pres">
      <dgm:prSet presAssocID="{6F541B89-2DF5-415C-A4B6-9D9904B037A3}" presName="rootText" presStyleLbl="node2" presStyleIdx="2" presStyleCnt="3">
        <dgm:presLayoutVars>
          <dgm:chPref val="3"/>
        </dgm:presLayoutVars>
      </dgm:prSet>
      <dgm:spPr/>
    </dgm:pt>
    <dgm:pt modelId="{D9CAC265-DC83-4F34-828D-FB1A1C37A4E0}" type="pres">
      <dgm:prSet presAssocID="{6F541B89-2DF5-415C-A4B6-9D9904B037A3}" presName="rootConnector" presStyleLbl="node2" presStyleIdx="2" presStyleCnt="3"/>
      <dgm:spPr/>
    </dgm:pt>
    <dgm:pt modelId="{7FEDFB41-4557-4A65-AF50-FCD449603F82}" type="pres">
      <dgm:prSet presAssocID="{6F541B89-2DF5-415C-A4B6-9D9904B037A3}" presName="hierChild4" presStyleCnt="0"/>
      <dgm:spPr/>
    </dgm:pt>
    <dgm:pt modelId="{4D9CBFB2-560F-41EE-9287-62353701E137}" type="pres">
      <dgm:prSet presAssocID="{6F541B89-2DF5-415C-A4B6-9D9904B037A3}" presName="hierChild5" presStyleCnt="0"/>
      <dgm:spPr/>
    </dgm:pt>
    <dgm:pt modelId="{7D4E6C31-FB97-4360-8F0C-EAD8F713E54D}" type="pres">
      <dgm:prSet presAssocID="{D52F6BE1-3477-4A1F-94C4-22E682115ABF}" presName="hierChild3" presStyleCnt="0"/>
      <dgm:spPr/>
    </dgm:pt>
  </dgm:ptLst>
  <dgm:cxnLst>
    <dgm:cxn modelId="{EE80CD03-E135-4EE2-BCE3-DCB56E5B6803}" type="presOf" srcId="{FAC174D1-18C4-476B-B62D-F94E2DCE04D8}" destId="{CFF3E9C0-10AC-4913-94B4-E53A6C245D04}" srcOrd="0" destOrd="0" presId="urn:microsoft.com/office/officeart/2005/8/layout/orgChart1"/>
    <dgm:cxn modelId="{81351804-CBE3-414E-AD4B-C349C67367ED}" type="presOf" srcId="{D52F6BE1-3477-4A1F-94C4-22E682115ABF}" destId="{19A49EC6-B0FE-4C1D-B4E7-8E1457699F23}" srcOrd="1" destOrd="0" presId="urn:microsoft.com/office/officeart/2005/8/layout/orgChart1"/>
    <dgm:cxn modelId="{1F912318-F82C-47E9-A195-628DD095DBB7}" type="presOf" srcId="{6F541B89-2DF5-415C-A4B6-9D9904B037A3}" destId="{D9CAC265-DC83-4F34-828D-FB1A1C37A4E0}" srcOrd="1" destOrd="0" presId="urn:microsoft.com/office/officeart/2005/8/layout/orgChart1"/>
    <dgm:cxn modelId="{7D1C7029-9A72-4A86-9955-559001B659F8}" srcId="{43F9CAFE-8B65-4A29-A2E5-C81EADB3B191}" destId="{D52F6BE1-3477-4A1F-94C4-22E682115ABF}" srcOrd="0" destOrd="0" parTransId="{3B8C92E8-3EA4-45AF-A552-72BA112676BD}" sibTransId="{F0ACBD28-5D4A-472A-8947-BA641BA7A9BD}"/>
    <dgm:cxn modelId="{86114834-449F-40EC-A130-25E09D25EC74}" type="presOf" srcId="{6F541B89-2DF5-415C-A4B6-9D9904B037A3}" destId="{BEF13A53-D374-43E8-BCB0-573C67A49CC0}" srcOrd="0" destOrd="0" presId="urn:microsoft.com/office/officeart/2005/8/layout/orgChart1"/>
    <dgm:cxn modelId="{43E8A834-397D-4D6A-869C-AF3E797838D2}" srcId="{D52F6BE1-3477-4A1F-94C4-22E682115ABF}" destId="{432038C0-D20E-455A-9B73-45DBAABFC2AB}" srcOrd="0" destOrd="0" parTransId="{FAC174D1-18C4-476B-B62D-F94E2DCE04D8}" sibTransId="{BF84D289-B2E0-4302-88FD-722DBA226E80}"/>
    <dgm:cxn modelId="{65334565-4271-4D41-9D53-FD98DC6CDFB4}" type="presOf" srcId="{667306C1-5D1E-4818-9EB5-30F4B054EAF5}" destId="{8BEF6C12-50D6-40D8-9ABF-1A1F7ABD55C1}" srcOrd="1" destOrd="0" presId="urn:microsoft.com/office/officeart/2005/8/layout/orgChart1"/>
    <dgm:cxn modelId="{D1DDF96D-5684-43BE-BF58-FEA621719277}" type="presOf" srcId="{432038C0-D20E-455A-9B73-45DBAABFC2AB}" destId="{47CFC93D-427E-4ED1-AFD1-36135CF9F2B1}" srcOrd="0" destOrd="0" presId="urn:microsoft.com/office/officeart/2005/8/layout/orgChart1"/>
    <dgm:cxn modelId="{0422887C-EB32-4E23-9174-27BC8135EAB0}" type="presOf" srcId="{130D57D0-B957-4E9F-9E20-958229B51C84}" destId="{13AA8C3E-C028-42A6-B4DB-CEB7F1C04619}" srcOrd="0" destOrd="0" presId="urn:microsoft.com/office/officeart/2005/8/layout/orgChart1"/>
    <dgm:cxn modelId="{F8D1157D-E6E9-4645-8585-5CD6CDC3CE22}" srcId="{D52F6BE1-3477-4A1F-94C4-22E682115ABF}" destId="{667306C1-5D1E-4818-9EB5-30F4B054EAF5}" srcOrd="1" destOrd="0" parTransId="{37FB1302-F85B-49DC-910F-EF5BCB23F229}" sibTransId="{7C4D2F8E-D42A-4831-8293-399675F101A4}"/>
    <dgm:cxn modelId="{ADBDB182-EB50-4A9B-8CF6-12574A8FB215}" type="presOf" srcId="{D52F6BE1-3477-4A1F-94C4-22E682115ABF}" destId="{B7C0A4F9-F794-45E9-8E52-95AE962D4D88}" srcOrd="0" destOrd="0" presId="urn:microsoft.com/office/officeart/2005/8/layout/orgChart1"/>
    <dgm:cxn modelId="{E53F6D96-A7A8-4502-8721-3856500912EF}" type="presOf" srcId="{667306C1-5D1E-4818-9EB5-30F4B054EAF5}" destId="{F4652C0D-C121-4AD3-9AED-6EBAFD17D537}" srcOrd="0" destOrd="0" presId="urn:microsoft.com/office/officeart/2005/8/layout/orgChart1"/>
    <dgm:cxn modelId="{76C60698-C05C-4771-BAA1-C04507B0593B}" srcId="{D52F6BE1-3477-4A1F-94C4-22E682115ABF}" destId="{6F541B89-2DF5-415C-A4B6-9D9904B037A3}" srcOrd="2" destOrd="0" parTransId="{130D57D0-B957-4E9F-9E20-958229B51C84}" sibTransId="{99E0B27B-6370-4D5E-BC62-478EFA0924D3}"/>
    <dgm:cxn modelId="{178D98CA-8C83-4E77-A06F-1C3D1CF1107F}" type="presOf" srcId="{37FB1302-F85B-49DC-910F-EF5BCB23F229}" destId="{92D572C8-13EF-4A99-8E45-41A10D3FA3B6}" srcOrd="0" destOrd="0" presId="urn:microsoft.com/office/officeart/2005/8/layout/orgChart1"/>
    <dgm:cxn modelId="{C79CD1CA-D012-4AF5-9F3D-396562B3662C}" type="presOf" srcId="{432038C0-D20E-455A-9B73-45DBAABFC2AB}" destId="{1012B3BA-C024-4EC5-A09C-5D8BDAE7CFC1}" srcOrd="1" destOrd="0" presId="urn:microsoft.com/office/officeart/2005/8/layout/orgChart1"/>
    <dgm:cxn modelId="{3F3AABCD-03E2-4170-AD2C-EE4DB16D0D0B}" type="presOf" srcId="{43F9CAFE-8B65-4A29-A2E5-C81EADB3B191}" destId="{7E9FC2FE-DE51-42D6-BFE8-475DD603755F}" srcOrd="0" destOrd="0" presId="urn:microsoft.com/office/officeart/2005/8/layout/orgChart1"/>
    <dgm:cxn modelId="{52459D67-FC79-4CA4-AD90-0A876656C915}" type="presParOf" srcId="{7E9FC2FE-DE51-42D6-BFE8-475DD603755F}" destId="{1BBE9D4F-BF17-4490-8C99-CC98FFFE5C8E}" srcOrd="0" destOrd="0" presId="urn:microsoft.com/office/officeart/2005/8/layout/orgChart1"/>
    <dgm:cxn modelId="{DBA735AD-1930-4CFC-BF7D-D873A1588638}" type="presParOf" srcId="{1BBE9D4F-BF17-4490-8C99-CC98FFFE5C8E}" destId="{81A889CE-AB42-47E1-8624-3850DD78E73D}" srcOrd="0" destOrd="0" presId="urn:microsoft.com/office/officeart/2005/8/layout/orgChart1"/>
    <dgm:cxn modelId="{9B15F675-4819-4D8B-92BA-2101F8916EC0}" type="presParOf" srcId="{81A889CE-AB42-47E1-8624-3850DD78E73D}" destId="{B7C0A4F9-F794-45E9-8E52-95AE962D4D88}" srcOrd="0" destOrd="0" presId="urn:microsoft.com/office/officeart/2005/8/layout/orgChart1"/>
    <dgm:cxn modelId="{CD72E445-9816-41EC-8078-91C457325B3C}" type="presParOf" srcId="{81A889CE-AB42-47E1-8624-3850DD78E73D}" destId="{19A49EC6-B0FE-4C1D-B4E7-8E1457699F23}" srcOrd="1" destOrd="0" presId="urn:microsoft.com/office/officeart/2005/8/layout/orgChart1"/>
    <dgm:cxn modelId="{530CA644-791E-4E7E-A4B4-C7B86CBAFF05}" type="presParOf" srcId="{1BBE9D4F-BF17-4490-8C99-CC98FFFE5C8E}" destId="{3B7AAAAD-0DE7-4448-A760-B13538F708D6}" srcOrd="1" destOrd="0" presId="urn:microsoft.com/office/officeart/2005/8/layout/orgChart1"/>
    <dgm:cxn modelId="{AFF0F603-FC58-4EE8-BF6D-FAE282D4B8AF}" type="presParOf" srcId="{3B7AAAAD-0DE7-4448-A760-B13538F708D6}" destId="{CFF3E9C0-10AC-4913-94B4-E53A6C245D04}" srcOrd="0" destOrd="0" presId="urn:microsoft.com/office/officeart/2005/8/layout/orgChart1"/>
    <dgm:cxn modelId="{C141533E-A51F-41E0-A29C-738B1FFFF3B8}" type="presParOf" srcId="{3B7AAAAD-0DE7-4448-A760-B13538F708D6}" destId="{36828E50-AB7D-4867-9C0C-3CCBCC5A9B1C}" srcOrd="1" destOrd="0" presId="urn:microsoft.com/office/officeart/2005/8/layout/orgChart1"/>
    <dgm:cxn modelId="{A2278255-7C6B-4EFB-BEF4-15095380A339}" type="presParOf" srcId="{36828E50-AB7D-4867-9C0C-3CCBCC5A9B1C}" destId="{35817156-F093-44C1-847F-3402C1C8E97F}" srcOrd="0" destOrd="0" presId="urn:microsoft.com/office/officeart/2005/8/layout/orgChart1"/>
    <dgm:cxn modelId="{7163F122-51A2-4BC6-A626-0D40ADB09BEE}" type="presParOf" srcId="{35817156-F093-44C1-847F-3402C1C8E97F}" destId="{47CFC93D-427E-4ED1-AFD1-36135CF9F2B1}" srcOrd="0" destOrd="0" presId="urn:microsoft.com/office/officeart/2005/8/layout/orgChart1"/>
    <dgm:cxn modelId="{B0F29F41-E374-4BF7-BC66-715751947FEC}" type="presParOf" srcId="{35817156-F093-44C1-847F-3402C1C8E97F}" destId="{1012B3BA-C024-4EC5-A09C-5D8BDAE7CFC1}" srcOrd="1" destOrd="0" presId="urn:microsoft.com/office/officeart/2005/8/layout/orgChart1"/>
    <dgm:cxn modelId="{CF97A68C-EABA-4EB1-AE6D-AF2F4E1BC3C8}" type="presParOf" srcId="{36828E50-AB7D-4867-9C0C-3CCBCC5A9B1C}" destId="{C7AD7176-B01B-43F3-8E6C-C5B268D74245}" srcOrd="1" destOrd="0" presId="urn:microsoft.com/office/officeart/2005/8/layout/orgChart1"/>
    <dgm:cxn modelId="{00F94158-E770-45EB-961C-C94885D23500}" type="presParOf" srcId="{36828E50-AB7D-4867-9C0C-3CCBCC5A9B1C}" destId="{47ED6C7A-0B22-4167-A389-9060C384E4E8}" srcOrd="2" destOrd="0" presId="urn:microsoft.com/office/officeart/2005/8/layout/orgChart1"/>
    <dgm:cxn modelId="{8E823ED3-DB67-4DFD-9C44-220119F5A529}" type="presParOf" srcId="{3B7AAAAD-0DE7-4448-A760-B13538F708D6}" destId="{92D572C8-13EF-4A99-8E45-41A10D3FA3B6}" srcOrd="2" destOrd="0" presId="urn:microsoft.com/office/officeart/2005/8/layout/orgChart1"/>
    <dgm:cxn modelId="{17464D71-86CE-4EB3-A294-3B809D95A65C}" type="presParOf" srcId="{3B7AAAAD-0DE7-4448-A760-B13538F708D6}" destId="{32B5C9C6-44FE-4E8F-895C-C146E7173141}" srcOrd="3" destOrd="0" presId="urn:microsoft.com/office/officeart/2005/8/layout/orgChart1"/>
    <dgm:cxn modelId="{183F70F3-3549-4D33-92C0-17B06AC0A429}" type="presParOf" srcId="{32B5C9C6-44FE-4E8F-895C-C146E7173141}" destId="{3F77EC15-CC20-4AD9-8FD9-818E70917B3B}" srcOrd="0" destOrd="0" presId="urn:microsoft.com/office/officeart/2005/8/layout/orgChart1"/>
    <dgm:cxn modelId="{446D616C-BF41-42B8-885B-35BDA1557546}" type="presParOf" srcId="{3F77EC15-CC20-4AD9-8FD9-818E70917B3B}" destId="{F4652C0D-C121-4AD3-9AED-6EBAFD17D537}" srcOrd="0" destOrd="0" presId="urn:microsoft.com/office/officeart/2005/8/layout/orgChart1"/>
    <dgm:cxn modelId="{51E48E96-CADD-4859-8650-EAFB0767ED81}" type="presParOf" srcId="{3F77EC15-CC20-4AD9-8FD9-818E70917B3B}" destId="{8BEF6C12-50D6-40D8-9ABF-1A1F7ABD55C1}" srcOrd="1" destOrd="0" presId="urn:microsoft.com/office/officeart/2005/8/layout/orgChart1"/>
    <dgm:cxn modelId="{6044087A-0A6A-4C6E-9E5F-23C05D3D803C}" type="presParOf" srcId="{32B5C9C6-44FE-4E8F-895C-C146E7173141}" destId="{59BAE9D1-64DF-42F3-8E90-DB4A16870B14}" srcOrd="1" destOrd="0" presId="urn:microsoft.com/office/officeart/2005/8/layout/orgChart1"/>
    <dgm:cxn modelId="{EF40D815-8887-42C4-AB16-68A6FADAD058}" type="presParOf" srcId="{32B5C9C6-44FE-4E8F-895C-C146E7173141}" destId="{936562F8-2113-4775-9C37-FAE455F7EB53}" srcOrd="2" destOrd="0" presId="urn:microsoft.com/office/officeart/2005/8/layout/orgChart1"/>
    <dgm:cxn modelId="{1D79C23E-99AE-4035-9B43-9D2F75609340}" type="presParOf" srcId="{3B7AAAAD-0DE7-4448-A760-B13538F708D6}" destId="{13AA8C3E-C028-42A6-B4DB-CEB7F1C04619}" srcOrd="4" destOrd="0" presId="urn:microsoft.com/office/officeart/2005/8/layout/orgChart1"/>
    <dgm:cxn modelId="{469570FC-D0AC-4B69-AC85-497CE57E996A}" type="presParOf" srcId="{3B7AAAAD-0DE7-4448-A760-B13538F708D6}" destId="{AF291C02-73E1-4DBC-9240-0FFE3464D4BB}" srcOrd="5" destOrd="0" presId="urn:microsoft.com/office/officeart/2005/8/layout/orgChart1"/>
    <dgm:cxn modelId="{6F05CF40-596A-4376-A489-81BBD51BF9A0}" type="presParOf" srcId="{AF291C02-73E1-4DBC-9240-0FFE3464D4BB}" destId="{FE13CCDD-1E72-435B-8365-05502760A2FD}" srcOrd="0" destOrd="0" presId="urn:microsoft.com/office/officeart/2005/8/layout/orgChart1"/>
    <dgm:cxn modelId="{BA89AA14-C8BD-40A0-B973-4A3FCC4EA872}" type="presParOf" srcId="{FE13CCDD-1E72-435B-8365-05502760A2FD}" destId="{BEF13A53-D374-43E8-BCB0-573C67A49CC0}" srcOrd="0" destOrd="0" presId="urn:microsoft.com/office/officeart/2005/8/layout/orgChart1"/>
    <dgm:cxn modelId="{D2ADEA2E-A67C-46B2-BAD6-E7B39E8826B8}" type="presParOf" srcId="{FE13CCDD-1E72-435B-8365-05502760A2FD}" destId="{D9CAC265-DC83-4F34-828D-FB1A1C37A4E0}" srcOrd="1" destOrd="0" presId="urn:microsoft.com/office/officeart/2005/8/layout/orgChart1"/>
    <dgm:cxn modelId="{E8F30EF5-F0E0-42C5-A455-97BA632CD7AB}" type="presParOf" srcId="{AF291C02-73E1-4DBC-9240-0FFE3464D4BB}" destId="{7FEDFB41-4557-4A65-AF50-FCD449603F82}" srcOrd="1" destOrd="0" presId="urn:microsoft.com/office/officeart/2005/8/layout/orgChart1"/>
    <dgm:cxn modelId="{9F642041-6362-4490-950E-E794DF309625}" type="presParOf" srcId="{AF291C02-73E1-4DBC-9240-0FFE3464D4BB}" destId="{4D9CBFB2-560F-41EE-9287-62353701E137}" srcOrd="2" destOrd="0" presId="urn:microsoft.com/office/officeart/2005/8/layout/orgChart1"/>
    <dgm:cxn modelId="{AC7D6686-098C-41BA-9490-94A7EF561F1D}" type="presParOf" srcId="{1BBE9D4F-BF17-4490-8C99-CC98FFFE5C8E}" destId="{7D4E6C31-FB97-4360-8F0C-EAD8F713E54D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A8C3E-C028-42A6-B4DB-CEB7F1C04619}">
      <dsp:nvSpPr>
        <dsp:cNvPr id="0" name=""/>
        <dsp:cNvSpPr/>
      </dsp:nvSpPr>
      <dsp:spPr>
        <a:xfrm>
          <a:off x="5268464" y="2453382"/>
          <a:ext cx="3774323" cy="650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257"/>
              </a:lnTo>
              <a:lnTo>
                <a:pt x="3056771" y="265257"/>
              </a:lnTo>
              <a:lnTo>
                <a:pt x="3056771" y="530514"/>
              </a:lnTo>
            </a:path>
          </a:pathLst>
        </a:custGeom>
        <a:noFill/>
        <a:ln w="12700" cap="flat" cmpd="sng" algn="ctr">
          <a:solidFill>
            <a:srgbClr val="CCCC00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572C8-13EF-4A99-8E45-41A10D3FA3B6}">
      <dsp:nvSpPr>
        <dsp:cNvPr id="0" name=""/>
        <dsp:cNvSpPr/>
      </dsp:nvSpPr>
      <dsp:spPr>
        <a:xfrm>
          <a:off x="5222744" y="2453382"/>
          <a:ext cx="91440" cy="6502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0514"/>
              </a:lnTo>
            </a:path>
          </a:pathLst>
        </a:custGeom>
        <a:noFill/>
        <a:ln w="12700" cap="flat" cmpd="sng" algn="ctr">
          <a:solidFill>
            <a:srgbClr val="CCCC00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3E9C0-10AC-4913-94B4-E53A6C245D04}">
      <dsp:nvSpPr>
        <dsp:cNvPr id="0" name=""/>
        <dsp:cNvSpPr/>
      </dsp:nvSpPr>
      <dsp:spPr>
        <a:xfrm>
          <a:off x="1549011" y="2453382"/>
          <a:ext cx="3719452" cy="650286"/>
        </a:xfrm>
        <a:custGeom>
          <a:avLst/>
          <a:gdLst/>
          <a:ahLst/>
          <a:cxnLst/>
          <a:rect l="0" t="0" r="0" b="0"/>
          <a:pathLst>
            <a:path>
              <a:moveTo>
                <a:pt x="3056771" y="0"/>
              </a:moveTo>
              <a:lnTo>
                <a:pt x="3056771" y="265257"/>
              </a:lnTo>
              <a:lnTo>
                <a:pt x="0" y="265257"/>
              </a:lnTo>
              <a:lnTo>
                <a:pt x="0" y="530514"/>
              </a:lnTo>
            </a:path>
          </a:pathLst>
        </a:custGeom>
        <a:noFill/>
        <a:ln w="12700" cap="flat" cmpd="sng" algn="ctr">
          <a:solidFill>
            <a:srgbClr val="CCCC00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0A4F9-F794-45E9-8E52-95AE962D4D88}">
      <dsp:nvSpPr>
        <dsp:cNvPr id="0" name=""/>
        <dsp:cNvSpPr/>
      </dsp:nvSpPr>
      <dsp:spPr>
        <a:xfrm>
          <a:off x="2868164" y="905081"/>
          <a:ext cx="4800599" cy="1548300"/>
        </a:xfrm>
        <a:prstGeom prst="rect">
          <a:avLst/>
        </a:prstGeom>
        <a:solidFill>
          <a:srgbClr val="CCCC00">
            <a:shade val="6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rgbClr val="FFFFFF"/>
              </a:solidFill>
              <a:latin typeface="Arial"/>
              <a:ea typeface="+mn-ea"/>
              <a:cs typeface="+mn-cs"/>
            </a:rPr>
            <a:t>Để so sánh diện tích 2 hình ta có thể làm các cách sau:</a:t>
          </a:r>
        </a:p>
      </dsp:txBody>
      <dsp:txXfrm>
        <a:off x="2868164" y="905081"/>
        <a:ext cx="4800599" cy="1548300"/>
      </dsp:txXfrm>
    </dsp:sp>
    <dsp:sp modelId="{47CFC93D-427E-4ED1-AFD1-36135CF9F2B1}">
      <dsp:nvSpPr>
        <dsp:cNvPr id="0" name=""/>
        <dsp:cNvSpPr/>
      </dsp:nvSpPr>
      <dsp:spPr>
        <a:xfrm>
          <a:off x="711" y="3103669"/>
          <a:ext cx="3096601" cy="1548300"/>
        </a:xfrm>
        <a:prstGeom prst="rect">
          <a:avLst/>
        </a:prstGeom>
        <a:solidFill>
          <a:srgbClr val="CCCC00">
            <a:shade val="8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Cách</a:t>
          </a:r>
          <a:r>
            <a:rPr lang="en-US" sz="2100" kern="1200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1:Đặt </a:t>
          </a:r>
          <a:r>
            <a:rPr lang="en-US" sz="2100" kern="1200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hình</a:t>
          </a:r>
          <a:r>
            <a:rPr lang="en-US" sz="2100" kern="1200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</a:t>
          </a:r>
        </a:p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(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Đặt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thứ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1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chồng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lên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thứ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2)</a:t>
          </a:r>
        </a:p>
      </dsp:txBody>
      <dsp:txXfrm>
        <a:off x="711" y="3103669"/>
        <a:ext cx="3096601" cy="1548300"/>
      </dsp:txXfrm>
    </dsp:sp>
    <dsp:sp modelId="{F4652C0D-C121-4AD3-9AED-6EBAFD17D537}">
      <dsp:nvSpPr>
        <dsp:cNvPr id="0" name=""/>
        <dsp:cNvSpPr/>
      </dsp:nvSpPr>
      <dsp:spPr>
        <a:xfrm>
          <a:off x="3747599" y="3103669"/>
          <a:ext cx="3096601" cy="1548300"/>
        </a:xfrm>
        <a:prstGeom prst="rect">
          <a:avLst/>
        </a:prstGeom>
        <a:solidFill>
          <a:srgbClr val="CCCC00">
            <a:shade val="8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Cách</a:t>
          </a:r>
          <a:r>
            <a:rPr lang="en-US" sz="2100" kern="1200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2: </a:t>
          </a:r>
          <a:r>
            <a:rPr lang="en-US" sz="2100" kern="1200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Đếm</a:t>
          </a:r>
          <a:r>
            <a:rPr lang="en-US" sz="2100" kern="1200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ô </a:t>
          </a:r>
          <a:r>
            <a:rPr lang="en-US" sz="2100" kern="1200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vuông</a:t>
          </a:r>
          <a:r>
            <a:rPr lang="en-US" sz="2100" kern="1200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</a:t>
          </a:r>
        </a:p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( Chia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nhỏ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từng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thành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các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ô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vuông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bằng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nhau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rồi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đếm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số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ô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vuông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ở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từng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)</a:t>
          </a:r>
        </a:p>
      </dsp:txBody>
      <dsp:txXfrm>
        <a:off x="3747599" y="3103669"/>
        <a:ext cx="3096601" cy="1548300"/>
      </dsp:txXfrm>
    </dsp:sp>
    <dsp:sp modelId="{BEF13A53-D374-43E8-BCB0-573C67A49CC0}">
      <dsp:nvSpPr>
        <dsp:cNvPr id="0" name=""/>
        <dsp:cNvSpPr/>
      </dsp:nvSpPr>
      <dsp:spPr>
        <a:xfrm>
          <a:off x="7494487" y="3103669"/>
          <a:ext cx="3096601" cy="1548300"/>
        </a:xfrm>
        <a:prstGeom prst="rect">
          <a:avLst/>
        </a:prstGeom>
        <a:solidFill>
          <a:srgbClr val="CCCC00">
            <a:shade val="8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Cách</a:t>
          </a:r>
          <a:r>
            <a:rPr lang="en-US" sz="2100" kern="1200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3: </a:t>
          </a:r>
          <a:r>
            <a:rPr lang="en-US" sz="2100" kern="1200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Tách</a:t>
          </a:r>
          <a:r>
            <a:rPr lang="en-US" sz="2100" kern="1200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ghép</a:t>
          </a:r>
          <a:r>
            <a:rPr lang="en-US" sz="2100" kern="1200" dirty="0">
              <a:solidFill>
                <a:srgbClr val="33006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rPr>
            <a:t> </a:t>
          </a:r>
        </a:p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(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tách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ghép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thứ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nhất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thành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hình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thứ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hai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và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ngược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en-US" sz="21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lại</a:t>
          </a:r>
          <a:r>
            <a:rPr lang="en-US" sz="2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)</a:t>
          </a:r>
        </a:p>
      </dsp:txBody>
      <dsp:txXfrm>
        <a:off x="7494487" y="3103669"/>
        <a:ext cx="3096601" cy="1548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FE5F8-1AC6-4497-9347-EC01C9A5EE67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C0398-40F7-451D-927F-570730696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2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Bức tranh vẽ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Mai đang cầm gì trên tay?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Mai nói điều gì?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Theo em, bạn Mai nói đúng hay sai?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Biển báo này có ý nghĩa gì? Biển báo cấm đi ngược chiều</a:t>
            </a:r>
          </a:p>
          <a:p>
            <a:r>
              <a:rPr lang="vi-VN" dirty="0"/>
              <a:t>Trong biển báo có những hình gì? Hình tròn và hcn</a:t>
            </a:r>
          </a:p>
          <a:p>
            <a:r>
              <a:rPr lang="vi-VN" dirty="0"/>
              <a:t>Hình nào to hơn? Hình tròn</a:t>
            </a:r>
          </a:p>
          <a:p>
            <a:r>
              <a:rPr lang="vi-VN" dirty="0"/>
              <a:t>Tại sao em biết? Vì hcn nằm hoàn toàn trong hình 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Nếu có người dự giờ thì ko cần viết vở, cho làm miệng.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0398-40F7-451D-927F-5707306965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2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? Tranh vẽ con vật gì? Hãy suy nghĩ để tìm cách so sánh diện tích 2 con vật đó, xem con vật nào có diện tích lớn hơn.</a:t>
            </a:r>
          </a:p>
          <a:p>
            <a:r>
              <a:rPr lang="vi-VN" dirty="0"/>
              <a:t>Cho hs khoanh vào sách hoặc giơ đáp án ( con voi hay con cá voi?)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0398-40F7-451D-927F-5707306965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6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Câu hỏi thêm nâng cao dành cho hs khá giỏi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0398-40F7-451D-927F-5707306965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84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Câu hỏi thêm nâng cao dành cho hs khá giỏi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0398-40F7-451D-927F-5707306965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6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( GV minh họa bằng bảng nhóm cắt ra ) </a:t>
            </a:r>
          </a:p>
          <a:p>
            <a:r>
              <a:rPr lang="vi-VN" dirty="0"/>
              <a:t>Câu hỏi nâng cao: Cắt hình vuông A thành 4 phần theo 2 đường chéo rồi ghép 4 phần này thành hình chữ nhật được không? Khi đó diện tích hình vuông A ban đầu như thế nào với diện tích hình chữ nhật vừa ghép? ( bằng nhau)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C0398-40F7-451D-927F-5707306965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2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4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9006A-ACE2-C4AA-2DDD-A348E6B0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4C19E-9BC3-57F0-18E4-65DF4AF02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B4850-FBB7-991A-E957-A076CAE46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9983E-6248-7E87-83A8-87F30199C2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D7F66-0D45-B712-ED30-366F73A1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5BA2D-901D-B623-F3B0-E34D2768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7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6942-CD63-B8C2-4E82-BA08D3BD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48FF4-3260-217B-2853-87FAB8BCE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12B19-3C34-B606-8FAB-49F4C818D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ADCF-FC75-4C47-761D-26CB0B02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6FCAF-A458-30C7-AA87-21EB50AAC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20FA7-A6FD-8801-35F1-49E18C51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4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A9B84-97CB-06E4-42CD-1E03B88BD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2B7C5-D81E-BF29-AC37-CCEA34794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FD2E9-09AC-220B-F623-687F990D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AF68D-6F98-A645-83E3-A326F988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53ED3-25B5-C003-A5EE-B5C692699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2E9381-83A0-C53A-881D-D035FC0DB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EA2D47-47DB-FD15-2A41-A5813671B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2BAC6-D43C-B489-1006-4BCEEC7E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831FD-FFD7-C783-7559-BF27FD3C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3642-1648-0A55-08CE-15E895D9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7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BF880-2D5B-D5F2-3ED5-FA16A3883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0D000-EC1E-85CD-4808-E64C0FE15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2F6A2-D9EA-8374-09C6-69860090A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CB730-562E-B27B-4A83-4AEDC599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7E682-5C08-A093-FFDE-887A2181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304BB-BF28-55E1-44B6-C831D485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A327B-6DE4-CC39-1898-A866DFA92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3AFE7-9E77-114A-55B6-B8DBED87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2FD9E-E998-7C90-89DF-E3BF13664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70A6C-5E6F-09D7-C4F3-55F5D18E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DF41-A4B4-6A7A-B381-3BF68194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A4631-A8ED-2F95-8AA8-E1D8C7978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CB33B-CDD1-F790-BC13-76069E6F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D3027-3E64-1498-BA22-DE738865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A8CC2-C1E8-1E8E-42AA-64B5371D0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2642E-AC21-4BC1-2DCA-F98F1225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D34EF-1093-CFA7-26C6-70580F180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64DD2-2BD4-C685-E8EB-6DA1A6F1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A7333-3B43-D1A0-A323-C882180F5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DBDEC-931B-D958-2BC1-76C04ABF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21E54-C468-B7A1-E77B-75C8948C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42DB-9897-9FB4-885F-3AF73A84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F5B68-6A72-1DB2-F2CA-1ED21EF83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78FAC-2599-6024-BA88-05A93B4C1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FA316-4307-F6A6-6721-5170CF474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AC289B-58D3-C5AD-8587-774D32628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E7B46A-6E8F-C845-51E2-31765A23E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A12B4C-4A9B-1E67-FCCB-9C2017B2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4FCAD-2B7E-6E93-EA0E-B96C608B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12050-810C-81FB-732E-181312B88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8A7AC-0ADD-5916-24C8-0E8E8FC0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178BD6-A159-3C9D-FF94-DBA9425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70FDD-CAE7-4D4E-A6A7-158B8A07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210F2-7CEB-88E7-8082-F1F495596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6C1DD-6900-45C9-B54B-2B32E43DCC4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3F034F-90F2-7E1D-2B0E-E69551C5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F7BEE-117F-8570-1E45-B5AE1819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EF80E-1D3B-488F-AE74-65C8E2BA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3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66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0D8C18-5894-7736-6AFB-84960AC9871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8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473C9-A5C8-9C19-33A1-0CCB6A4C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C7FB1-9C09-38C1-7F3C-1EA83CDD2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643E2-AF25-C36B-229C-374176D80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48E1-0EF4-40B9-B8A2-E6F18CA1317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0CB6B-D31B-DDFE-46DF-24CD7F3E9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B9A6F-A3F6-04F1-054E-14E924BD7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3.jp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3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3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ADF41-E2E9-FA04-70ED-7FCEE5D3F0B1}"/>
              </a:ext>
            </a:extLst>
          </p:cNvPr>
          <p:cNvSpPr txBox="1"/>
          <p:nvPr/>
        </p:nvSpPr>
        <p:spPr>
          <a:xfrm>
            <a:off x="1676400" y="1525219"/>
            <a:ext cx="8423856" cy="139941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39988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138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 ĐẾN VỚI TIẾT HỌC</a:t>
            </a:r>
            <a:endParaRPr lang="en-US" sz="115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8BF1EE-8FD9-1314-D8E4-9B4D24B3B32C}"/>
              </a:ext>
            </a:extLst>
          </p:cNvPr>
          <p:cNvSpPr/>
          <p:nvPr/>
        </p:nvSpPr>
        <p:spPr>
          <a:xfrm>
            <a:off x="2685802" y="2788920"/>
            <a:ext cx="640505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54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</a:t>
            </a:r>
            <a:r>
              <a:rPr lang="vi-VN" sz="5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endParaRPr lang="en-US" sz="54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vi-VN" sz="5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 – Tuần 21</a:t>
            </a:r>
            <a:endParaRPr lang="en-US" sz="54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5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1984" y="418788"/>
            <a:ext cx="11928032" cy="6043930"/>
          </a:xfrm>
          <a:prstGeom prst="rect">
            <a:avLst/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1071873">
            <a:off x="11440302" y="329037"/>
            <a:ext cx="801349" cy="463775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995756" y="604456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48" name="图片 47" descr="D:\资料\图片2.png图片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1781" y="484021"/>
            <a:ext cx="1048385" cy="1018289"/>
          </a:xfrm>
          <a:prstGeom prst="rect">
            <a:avLst/>
          </a:prstGeom>
        </p:spPr>
      </p:pic>
      <p:pic>
        <p:nvPicPr>
          <p:cNvPr id="54" name="图片 53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80000">
            <a:off x="-335939" y="4853672"/>
            <a:ext cx="1615440" cy="2067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2EDB7-1E33-FC15-7643-EBDCB573C4DC}"/>
              </a:ext>
            </a:extLst>
          </p:cNvPr>
          <p:cNvSpPr txBox="1"/>
          <p:nvPr/>
        </p:nvSpPr>
        <p:spPr>
          <a:xfrm>
            <a:off x="873664" y="1667096"/>
            <a:ext cx="109399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 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 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lưới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kẻ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638CB-4C76-AE91-F55B-ADF96C487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5365" y="593807"/>
            <a:ext cx="6901270" cy="871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4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标注 4"/>
          <p:cNvSpPr/>
          <p:nvPr/>
        </p:nvSpPr>
        <p:spPr>
          <a:xfrm>
            <a:off x="1164907" y="808355"/>
            <a:ext cx="9868853" cy="3635375"/>
          </a:xfrm>
          <a:prstGeom prst="wedgeRectCallout">
            <a:avLst>
              <a:gd name="adj1" fmla="val -17059"/>
              <a:gd name="adj2" fmla="val 56682"/>
            </a:avLst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6" descr="D:\资料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781" y="484021"/>
            <a:ext cx="1048385" cy="10182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20528126" flipH="1">
            <a:off x="4235826" y="1622139"/>
            <a:ext cx="801349" cy="463775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558780" y="40195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25" name="图片 124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120" y="4169410"/>
            <a:ext cx="1938655" cy="2481580"/>
          </a:xfrm>
          <a:prstGeom prst="rect">
            <a:avLst/>
          </a:prstGeom>
        </p:spPr>
      </p:pic>
      <p:pic>
        <p:nvPicPr>
          <p:cNvPr id="126" name="图片 125" descr="图层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45" y="4443730"/>
            <a:ext cx="1095375" cy="800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071873">
            <a:off x="6878469" y="1499286"/>
            <a:ext cx="801349" cy="4637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8B7102-8BBC-1103-411B-C75D889AC122}"/>
              </a:ext>
            </a:extLst>
          </p:cNvPr>
          <p:cNvGrpSpPr/>
          <p:nvPr/>
        </p:nvGrpSpPr>
        <p:grpSpPr>
          <a:xfrm>
            <a:off x="7294245" y="2721610"/>
            <a:ext cx="4831715" cy="4133850"/>
            <a:chOff x="7294245" y="2721610"/>
            <a:chExt cx="4831715" cy="4133850"/>
          </a:xfrm>
        </p:grpSpPr>
        <p:pic>
          <p:nvPicPr>
            <p:cNvPr id="43" name="图片 42" descr="微信截图_202205131447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4245" y="2721610"/>
              <a:ext cx="4831715" cy="413385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E8CC9D0-8570-801F-B5C1-B1F2BC862F85}"/>
                </a:ext>
              </a:extLst>
            </p:cNvPr>
            <p:cNvSpPr/>
            <p:nvPr/>
          </p:nvSpPr>
          <p:spPr>
            <a:xfrm>
              <a:off x="9551362" y="4153381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41C51D7-2DD8-C3A8-B002-1F37870D91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368" y="2297163"/>
            <a:ext cx="8535140" cy="1767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CA4AAD-165C-50BC-D373-F768D201D0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2748" y="993165"/>
            <a:ext cx="2078916" cy="178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00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408CC5-8CE3-49BA-BCF1-73C37B964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6" y="462987"/>
            <a:ext cx="9479666" cy="4386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9E3DDE0-DA6D-40ED-B12D-34F66345A95C}"/>
              </a:ext>
            </a:extLst>
          </p:cNvPr>
          <p:cNvGrpSpPr/>
          <p:nvPr/>
        </p:nvGrpSpPr>
        <p:grpSpPr>
          <a:xfrm>
            <a:off x="2203418" y="4064935"/>
            <a:ext cx="2888390" cy="1944047"/>
            <a:chOff x="769459" y="3794465"/>
            <a:chExt cx="3264061" cy="113321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D3D6EF-CF95-4110-82EE-1A0CE583E7A7}"/>
                </a:ext>
              </a:extLst>
            </p:cNvPr>
            <p:cNvSpPr/>
            <p:nvPr/>
          </p:nvSpPr>
          <p:spPr>
            <a:xfrm>
              <a:off x="769459" y="3794465"/>
              <a:ext cx="3264061" cy="113321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883B27-C392-4C84-AD03-169E801D6EFB}"/>
                </a:ext>
              </a:extLst>
            </p:cNvPr>
            <p:cNvSpPr txBox="1"/>
            <p:nvPr/>
          </p:nvSpPr>
          <p:spPr>
            <a:xfrm>
              <a:off x="1094514" y="3946908"/>
              <a:ext cx="2835556" cy="699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Biển báo giao thông này có ý nghĩa gì?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A4A7C7-60C0-4F98-9150-AF0BCA0DDF57}"/>
              </a:ext>
            </a:extLst>
          </p:cNvPr>
          <p:cNvGrpSpPr/>
          <p:nvPr/>
        </p:nvGrpSpPr>
        <p:grpSpPr>
          <a:xfrm>
            <a:off x="6676404" y="4063234"/>
            <a:ext cx="4047271" cy="1764795"/>
            <a:chOff x="7212699" y="3984224"/>
            <a:chExt cx="4047271" cy="176479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AD2DD0-F323-470F-AEAC-52471BC9BB39}"/>
                </a:ext>
              </a:extLst>
            </p:cNvPr>
            <p:cNvSpPr/>
            <p:nvPr/>
          </p:nvSpPr>
          <p:spPr>
            <a:xfrm>
              <a:off x="7212699" y="3984224"/>
              <a:ext cx="3706083" cy="176479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3DDDF0-29FC-40A0-9936-1CCB0C560F4C}"/>
                </a:ext>
              </a:extLst>
            </p:cNvPr>
            <p:cNvSpPr txBox="1"/>
            <p:nvPr/>
          </p:nvSpPr>
          <p:spPr>
            <a:xfrm>
              <a:off x="7880163" y="4448495"/>
              <a:ext cx="337980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Trong biển báo có những hình gì?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B8E8E9B-AD02-A838-CDCB-24D7FAA781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2FB735-A73A-9587-4AD2-487F9A231710}"/>
              </a:ext>
            </a:extLst>
          </p:cNvPr>
          <p:cNvGrpSpPr/>
          <p:nvPr/>
        </p:nvGrpSpPr>
        <p:grpSpPr>
          <a:xfrm>
            <a:off x="4474640" y="625755"/>
            <a:ext cx="2587337" cy="2587337"/>
            <a:chOff x="1932608" y="691483"/>
            <a:chExt cx="2587337" cy="258733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DAADAE-38D6-DE49-5BFE-12A911E7CD14}"/>
                </a:ext>
              </a:extLst>
            </p:cNvPr>
            <p:cNvSpPr/>
            <p:nvPr/>
          </p:nvSpPr>
          <p:spPr>
            <a:xfrm>
              <a:off x="1932608" y="691483"/>
              <a:ext cx="2587337" cy="2587337"/>
            </a:xfrm>
            <a:prstGeom prst="ellipse">
              <a:avLst/>
            </a:prstGeom>
            <a:solidFill>
              <a:srgbClr val="E737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FCD87D-F155-83A0-ABC1-6793D03FD15C}"/>
                </a:ext>
              </a:extLst>
            </p:cNvPr>
            <p:cNvSpPr/>
            <p:nvPr/>
          </p:nvSpPr>
          <p:spPr>
            <a:xfrm>
              <a:off x="2067690" y="1744757"/>
              <a:ext cx="2317172" cy="540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87D144-0451-9C62-279C-2813293FFB2D}"/>
              </a:ext>
            </a:extLst>
          </p:cNvPr>
          <p:cNvGrpSpPr/>
          <p:nvPr/>
        </p:nvGrpSpPr>
        <p:grpSpPr>
          <a:xfrm>
            <a:off x="555171" y="3705090"/>
            <a:ext cx="11739888" cy="736281"/>
            <a:chOff x="555171" y="3705090"/>
            <a:chExt cx="11739888" cy="73628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32303A-0801-65DA-4406-0EFCBF13B706}"/>
                </a:ext>
              </a:extLst>
            </p:cNvPr>
            <p:cNvSpPr/>
            <p:nvPr/>
          </p:nvSpPr>
          <p:spPr>
            <a:xfrm>
              <a:off x="555171" y="3705090"/>
              <a:ext cx="11103429" cy="736281"/>
            </a:xfrm>
            <a:prstGeom prst="roundRect">
              <a:avLst/>
            </a:prstGeom>
            <a:solidFill>
              <a:srgbClr val="F9D4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B8C97F-B7FF-E64E-3167-79CE5181401D}"/>
                </a:ext>
              </a:extLst>
            </p:cNvPr>
            <p:cNvSpPr txBox="1"/>
            <p:nvPr/>
          </p:nvSpPr>
          <p:spPr>
            <a:xfrm>
              <a:off x="772886" y="3705090"/>
              <a:ext cx="115221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nl-NL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Hình chữ nhật hoàn toàn nằm trong hình tròn.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2C0568-EFCB-D2C1-7767-71F5EE8EBFF0}"/>
              </a:ext>
            </a:extLst>
          </p:cNvPr>
          <p:cNvSpPr txBox="1"/>
          <p:nvPr/>
        </p:nvSpPr>
        <p:spPr>
          <a:xfrm>
            <a:off x="1371601" y="4843078"/>
            <a:ext cx="10200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4000" kern="0" dirty="0">
                <a:solidFill>
                  <a:prstClr val="black"/>
                </a:solidFill>
                <a:latin typeface="Cambria" panose="02040503050406030204" pitchFamily="18" charset="0"/>
              </a:rPr>
              <a:t>Ta nói: </a:t>
            </a:r>
            <a:r>
              <a:rPr lang="nl-NL" sz="4000" b="1" kern="0" dirty="0">
                <a:solidFill>
                  <a:srgbClr val="FB6493"/>
                </a:solidFill>
                <a:latin typeface="Cambria" panose="02040503050406030204" pitchFamily="18" charset="0"/>
              </a:rPr>
              <a:t>Diện tích hình chữ nhật bé hơn </a:t>
            </a:r>
          </a:p>
          <a:p>
            <a:pPr algn="ctr">
              <a:defRPr/>
            </a:pPr>
            <a:r>
              <a:rPr lang="nl-NL" sz="4000" b="1" kern="0" dirty="0">
                <a:solidFill>
                  <a:srgbClr val="FB6493"/>
                </a:solidFill>
                <a:latin typeface="Cambria" panose="02040503050406030204" pitchFamily="18" charset="0"/>
              </a:rPr>
              <a:t>diện tích hình tròn.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0C7F3-33A5-366D-EA4C-29BDD7AB1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11" y="691483"/>
            <a:ext cx="5855809" cy="28706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1452EC-1A62-06FD-8473-7F1F09C59EC1}"/>
              </a:ext>
            </a:extLst>
          </p:cNvPr>
          <p:cNvGrpSpPr/>
          <p:nvPr/>
        </p:nvGrpSpPr>
        <p:grpSpPr>
          <a:xfrm>
            <a:off x="1932608" y="691483"/>
            <a:ext cx="2587337" cy="2587337"/>
            <a:chOff x="1932608" y="691483"/>
            <a:chExt cx="2587337" cy="258733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CD349F1-13DE-F5FD-4AF1-EFD520CC0732}"/>
                </a:ext>
              </a:extLst>
            </p:cNvPr>
            <p:cNvSpPr/>
            <p:nvPr/>
          </p:nvSpPr>
          <p:spPr>
            <a:xfrm>
              <a:off x="1932608" y="691483"/>
              <a:ext cx="2587337" cy="2587337"/>
            </a:xfrm>
            <a:prstGeom prst="ellipse">
              <a:avLst/>
            </a:prstGeom>
            <a:solidFill>
              <a:srgbClr val="E737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4FE6A1-A574-0D89-3049-468ACE08209A}"/>
                </a:ext>
              </a:extLst>
            </p:cNvPr>
            <p:cNvSpPr/>
            <p:nvPr/>
          </p:nvSpPr>
          <p:spPr>
            <a:xfrm>
              <a:off x="2067690" y="1744757"/>
              <a:ext cx="2317172" cy="540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704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8FF72-B65A-C14A-B159-6208816B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08" y="626523"/>
            <a:ext cx="10515600" cy="1325563"/>
          </a:xfrm>
        </p:spPr>
        <p:txBody>
          <a:bodyPr/>
          <a:lstStyle/>
          <a:p>
            <a:r>
              <a:rPr lang="vi-VN" b="1" dirty="0"/>
              <a:t>Đây là biển báo </a:t>
            </a:r>
            <a:r>
              <a:rPr lang="vi-VN" dirty="0"/>
              <a:t>“</a:t>
            </a:r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Bắt đầu đường ưu tiên</a:t>
            </a:r>
            <a:r>
              <a:rPr lang="vi-VN" dirty="0"/>
              <a:t>”</a:t>
            </a:r>
            <a:br>
              <a:rPr lang="vi-VN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BF9DD4-6C8F-3AE9-9A4F-C524DF780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920"/>
          <a:stretch/>
        </p:blipFill>
        <p:spPr>
          <a:xfrm>
            <a:off x="3557016" y="3050478"/>
            <a:ext cx="5679186" cy="27348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2314FF-C861-43D0-6DE7-3A6415EBF99C}"/>
              </a:ext>
            </a:extLst>
          </p:cNvPr>
          <p:cNvSpPr txBox="1">
            <a:spLocks/>
          </p:cNvSpPr>
          <p:nvPr/>
        </p:nvSpPr>
        <p:spPr>
          <a:xfrm>
            <a:off x="838200" y="1690689"/>
            <a:ext cx="10515600" cy="7873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Biển báo gồm mấy hình? Là những hình gì?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0FDBEA-461E-F146-26EC-800CEA3D13C4}"/>
              </a:ext>
            </a:extLst>
          </p:cNvPr>
          <p:cNvSpPr txBox="1">
            <a:spLocks/>
          </p:cNvSpPr>
          <p:nvPr/>
        </p:nvSpPr>
        <p:spPr>
          <a:xfrm>
            <a:off x="902208" y="2524539"/>
            <a:ext cx="10515600" cy="7873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So sánh diện tích các hình đó.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6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40203C-CEF7-5F1C-684D-6961AB47E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512064"/>
            <a:ext cx="6887877" cy="3663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AE3849-F8DF-4BA0-9E65-2608936D6DE0}"/>
              </a:ext>
            </a:extLst>
          </p:cNvPr>
          <p:cNvSpPr txBox="1"/>
          <p:nvPr/>
        </p:nvSpPr>
        <p:spPr>
          <a:xfrm>
            <a:off x="2469483" y="4375009"/>
            <a:ext cx="8022807" cy="180049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EA9CE-99D3-3D13-3A21-7882027DF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2" y="947170"/>
            <a:ext cx="7469505" cy="4186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A9D7D8-2854-431D-11CC-4D76CC4F04AA}"/>
              </a:ext>
            </a:extLst>
          </p:cNvPr>
          <p:cNvSpPr txBox="1"/>
          <p:nvPr/>
        </p:nvSpPr>
        <p:spPr>
          <a:xfrm>
            <a:off x="7663787" y="2070692"/>
            <a:ext cx="40845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Diện tích hình A bằng </a:t>
            </a:r>
          </a:p>
          <a:p>
            <a:pPr algn="ctr">
              <a:defRPr/>
            </a:pPr>
            <a:r>
              <a:rPr lang="nl-NL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diện tích hình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2A2D9-55B5-0813-98CF-9939CE207C4C}"/>
              </a:ext>
            </a:extLst>
          </p:cNvPr>
          <p:cNvSpPr txBox="1"/>
          <p:nvPr/>
        </p:nvSpPr>
        <p:spPr>
          <a:xfrm>
            <a:off x="8591690" y="1459163"/>
            <a:ext cx="18949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4000" kern="0" dirty="0">
                <a:latin typeface="Cambria" panose="02040503050406030204" pitchFamily="18" charset="0"/>
              </a:rPr>
              <a:t>Ta nói: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4770BC-D24D-3BE6-EF8D-0D5F884231D3}"/>
              </a:ext>
            </a:extLst>
          </p:cNvPr>
          <p:cNvGrpSpPr/>
          <p:nvPr/>
        </p:nvGrpSpPr>
        <p:grpSpPr>
          <a:xfrm>
            <a:off x="1027951" y="5130632"/>
            <a:ext cx="3009417" cy="1077218"/>
            <a:chOff x="1145894" y="5126134"/>
            <a:chExt cx="3009417" cy="107721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D7AF557-ED1B-1107-30A6-A3887F937D4F}"/>
                </a:ext>
              </a:extLst>
            </p:cNvPr>
            <p:cNvSpPr/>
            <p:nvPr/>
          </p:nvSpPr>
          <p:spPr>
            <a:xfrm>
              <a:off x="1145894" y="5126134"/>
              <a:ext cx="3009417" cy="107014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3C4DC0-CC1E-82A6-36F7-83B6430DBF99}"/>
                </a:ext>
              </a:extLst>
            </p:cNvPr>
            <p:cNvSpPr txBox="1"/>
            <p:nvPr/>
          </p:nvSpPr>
          <p:spPr>
            <a:xfrm>
              <a:off x="1375646" y="5126134"/>
              <a:ext cx="25637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Hình </a:t>
              </a:r>
              <a:r>
                <a:rPr lang="nl-NL" sz="3200" b="1" kern="0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A</a:t>
              </a: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gồm 6 ô vuông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46F85F-F3CF-96E7-B057-139EB6B6D5D8}"/>
              </a:ext>
            </a:extLst>
          </p:cNvPr>
          <p:cNvGrpSpPr/>
          <p:nvPr/>
        </p:nvGrpSpPr>
        <p:grpSpPr>
          <a:xfrm>
            <a:off x="4880367" y="5116813"/>
            <a:ext cx="3009417" cy="1139914"/>
            <a:chOff x="5021460" y="5000741"/>
            <a:chExt cx="3009417" cy="113991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2EFCD54-AC38-4276-1273-70D4CC79A7E4}"/>
                </a:ext>
              </a:extLst>
            </p:cNvPr>
            <p:cNvSpPr/>
            <p:nvPr/>
          </p:nvSpPr>
          <p:spPr>
            <a:xfrm>
              <a:off x="5021460" y="5000741"/>
              <a:ext cx="3009417" cy="107014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1BACF0-A0AC-398C-0FD5-E032A9AD1559}"/>
                </a:ext>
              </a:extLst>
            </p:cNvPr>
            <p:cNvSpPr txBox="1"/>
            <p:nvPr/>
          </p:nvSpPr>
          <p:spPr>
            <a:xfrm>
              <a:off x="5237332" y="5063437"/>
              <a:ext cx="25637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Hình </a:t>
              </a:r>
              <a:r>
                <a:rPr lang="nl-NL" sz="3200" b="1" kern="0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B</a:t>
              </a: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gồm 6 ô vuông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89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612327C2-FAD9-4C8F-5C7D-F60BDC4AEE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95562" y="917448"/>
            <a:ext cx="2733675" cy="2752725"/>
            <a:chOff x="4253" y="3025"/>
            <a:chExt cx="3593" cy="3716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3F8EEC04-3E0D-9032-ED98-B294DA9083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53" y="3025"/>
              <a:ext cx="3593" cy="371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ker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00D74878-B22A-BA0C-5338-536AC21BB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2" y="4259"/>
              <a:ext cx="1202" cy="123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b="0" i="0" ker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FE4125C1-5394-1B91-BFFA-9C14EAE11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" y="5500"/>
              <a:ext cx="1202" cy="123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b="0" i="0" ker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B553FC72-151F-4763-5AE6-D2EFEFB41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" y="4259"/>
              <a:ext cx="1202" cy="123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b="0" i="0" ker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F64D2AE7-432F-5361-DFBD-746E4ECDD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2" y="4259"/>
              <a:ext cx="1202" cy="123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b="0" i="0" ker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F06BFA14-B313-EA36-05DE-CA0A452F2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2" y="3025"/>
              <a:ext cx="1202" cy="123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b="0" i="0" ker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8">
            <a:extLst>
              <a:ext uri="{FF2B5EF4-FFF2-40B4-BE49-F238E27FC236}">
                <a16:creationId xmlns:a16="http://schemas.microsoft.com/office/drawing/2014/main" id="{22C00BDC-84E3-7EAB-F7AE-3FF20DD17582}"/>
              </a:ext>
            </a:extLst>
          </p:cNvPr>
          <p:cNvGrpSpPr>
            <a:grpSpLocks/>
          </p:cNvGrpSpPr>
          <p:nvPr/>
        </p:nvGrpSpPr>
        <p:grpSpPr bwMode="auto">
          <a:xfrm>
            <a:off x="6983349" y="917448"/>
            <a:ext cx="2733675" cy="2752725"/>
            <a:chOff x="2880" y="1253"/>
            <a:chExt cx="1722" cy="1734"/>
          </a:xfrm>
        </p:grpSpPr>
        <p:sp>
          <p:nvSpPr>
            <p:cNvPr id="10" name="AutoShape 19">
              <a:extLst>
                <a:ext uri="{FF2B5EF4-FFF2-40B4-BE49-F238E27FC236}">
                  <a16:creationId xmlns:a16="http://schemas.microsoft.com/office/drawing/2014/main" id="{3954C35E-30D0-71E7-0ACD-7D19173C8F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80" y="1253"/>
              <a:ext cx="1722" cy="173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ker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Rectangle 20">
              <a:extLst>
                <a:ext uri="{FF2B5EF4-FFF2-40B4-BE49-F238E27FC236}">
                  <a16:creationId xmlns:a16="http://schemas.microsoft.com/office/drawing/2014/main" id="{C26E890D-DD6B-40DF-33FA-B15FD134B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2400"/>
              <a:ext cx="576" cy="5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b="0" i="0" ker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BFE73847-9958-5436-9E8C-CDD583A21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2400"/>
              <a:ext cx="576" cy="5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b="0" i="0" ker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22">
              <a:extLst>
                <a:ext uri="{FF2B5EF4-FFF2-40B4-BE49-F238E27FC236}">
                  <a16:creationId xmlns:a16="http://schemas.microsoft.com/office/drawing/2014/main" id="{DD3F0107-C97B-D32A-423B-D4CB5226E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387"/>
              <a:ext cx="576" cy="58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b="0" i="0" ker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1058FA4E-9026-8853-B879-1F0D9DAA2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829"/>
              <a:ext cx="576" cy="5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b="0" i="0" ker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24">
              <a:extLst>
                <a:ext uri="{FF2B5EF4-FFF2-40B4-BE49-F238E27FC236}">
                  <a16:creationId xmlns:a16="http://schemas.microsoft.com/office/drawing/2014/main" id="{93563E0E-F2FF-400A-62F0-5F4A568A1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53"/>
              <a:ext cx="576" cy="5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VNI-Avo" pitchFamily="2" charset="0"/>
                </a:defRPr>
              </a:lvl9pPr>
            </a:lstStyle>
            <a:p>
              <a:pPr algn="ctr">
                <a:defRPr/>
              </a:pPr>
              <a:endParaRPr lang="en-US" altLang="en-US" b="0" i="0" ker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 Box 46">
            <a:extLst>
              <a:ext uri="{FF2B5EF4-FFF2-40B4-BE49-F238E27FC236}">
                <a16:creationId xmlns:a16="http://schemas.microsoft.com/office/drawing/2014/main" id="{6D379DCA-B1F5-7D8F-197D-4688D9018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660" y="3897891"/>
            <a:ext cx="12715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>
              <a:defRPr/>
            </a:pPr>
            <a:r>
              <a:rPr lang="en-US" altLang="en-US" i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Hình</a:t>
            </a:r>
            <a:r>
              <a:rPr lang="en-US" altLang="en-US" i="0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altLang="en-US" i="0" kern="0" dirty="0">
                <a:solidFill>
                  <a:srgbClr val="000000"/>
                </a:solidFill>
                <a:cs typeface="Arial" panose="020B0604020202020204" pitchFamily="34" charset="0"/>
              </a:rPr>
              <a:t>M</a:t>
            </a:r>
            <a:endParaRPr lang="en-US" altLang="en-US" i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ext Box 46">
            <a:extLst>
              <a:ext uri="{FF2B5EF4-FFF2-40B4-BE49-F238E27FC236}">
                <a16:creationId xmlns:a16="http://schemas.microsoft.com/office/drawing/2014/main" id="{DBFD8405-0E2E-5BCA-471D-16CC08462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355" y="3812547"/>
            <a:ext cx="12715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>
              <a:defRPr/>
            </a:pPr>
            <a:r>
              <a:rPr lang="en-US" altLang="en-US" i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Hình</a:t>
            </a:r>
            <a:r>
              <a:rPr lang="en-US" altLang="en-US" i="0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altLang="en-US" i="0" kern="0" dirty="0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  <a:endParaRPr lang="en-US" altLang="en-US" i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CEA38-16DB-58A7-4A7A-E0BAF52D663D}"/>
              </a:ext>
            </a:extLst>
          </p:cNvPr>
          <p:cNvSpPr txBox="1"/>
          <p:nvPr/>
        </p:nvSpPr>
        <p:spPr>
          <a:xfrm>
            <a:off x="2478627" y="4805257"/>
            <a:ext cx="8022807" cy="66172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So sánh</a:t>
            </a:r>
            <a:r>
              <a:rPr kumimoji="0" lang="vi-VN" sz="37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tích hai hình 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AFAD4F-F184-C530-13E6-326C28A66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8" y="698747"/>
            <a:ext cx="6382536" cy="41763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23C523-8E6B-2DDE-8AE5-B2D8F420F655}"/>
              </a:ext>
            </a:extLst>
          </p:cNvPr>
          <p:cNvGrpSpPr/>
          <p:nvPr/>
        </p:nvGrpSpPr>
        <p:grpSpPr>
          <a:xfrm>
            <a:off x="353071" y="4830591"/>
            <a:ext cx="6483142" cy="1077219"/>
            <a:chOff x="479509" y="3999504"/>
            <a:chExt cx="6483142" cy="107721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6A04B0F-4238-185D-2AF4-120D0586BFC0}"/>
                </a:ext>
              </a:extLst>
            </p:cNvPr>
            <p:cNvSpPr/>
            <p:nvPr/>
          </p:nvSpPr>
          <p:spPr>
            <a:xfrm>
              <a:off x="863223" y="3999505"/>
              <a:ext cx="5734348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0971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1C7BBB-899A-AE06-5CCE-EB706FD1A39B}"/>
                </a:ext>
              </a:extLst>
            </p:cNvPr>
            <p:cNvSpPr txBox="1"/>
            <p:nvPr/>
          </p:nvSpPr>
          <p:spPr>
            <a:xfrm>
              <a:off x="479509" y="3999504"/>
              <a:ext cx="648314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Hình E gồm 10 ô vuông cắt ra thành hai hình C và D.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E1531F8-F04A-DF51-07B6-3489C57AE093}"/>
              </a:ext>
            </a:extLst>
          </p:cNvPr>
          <p:cNvGrpSpPr/>
          <p:nvPr/>
        </p:nvGrpSpPr>
        <p:grpSpPr>
          <a:xfrm>
            <a:off x="6836213" y="1835908"/>
            <a:ext cx="4955975" cy="1961994"/>
            <a:chOff x="6829063" y="1287019"/>
            <a:chExt cx="4955975" cy="1961994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5FAB81FC-4B2D-E373-D9AA-3A9989A4A66A}"/>
                </a:ext>
              </a:extLst>
            </p:cNvPr>
            <p:cNvSpPr/>
            <p:nvPr/>
          </p:nvSpPr>
          <p:spPr>
            <a:xfrm>
              <a:off x="6829063" y="1287019"/>
              <a:ext cx="4955975" cy="1961994"/>
            </a:xfrm>
            <a:prstGeom prst="cloudCallou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3E0289-0239-D638-2719-FA17FBD3BCD4}"/>
                </a:ext>
              </a:extLst>
            </p:cNvPr>
            <p:cNvSpPr txBox="1"/>
            <p:nvPr/>
          </p:nvSpPr>
          <p:spPr>
            <a:xfrm>
              <a:off x="7217465" y="1931811"/>
              <a:ext cx="45675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Diện tích hình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E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như thế nào với diện tích hình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C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và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P001 4 hàng" panose="020B0603050302020204" pitchFamily="34" charset="0"/>
                </a:rPr>
                <a:t>D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77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标注 4"/>
          <p:cNvSpPr/>
          <p:nvPr/>
        </p:nvSpPr>
        <p:spPr>
          <a:xfrm>
            <a:off x="1164907" y="808355"/>
            <a:ext cx="9868853" cy="3635375"/>
          </a:xfrm>
          <a:prstGeom prst="wedgeRectCallout">
            <a:avLst>
              <a:gd name="adj1" fmla="val -17059"/>
              <a:gd name="adj2" fmla="val 56682"/>
            </a:avLst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6" descr="D:\资料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781" y="484021"/>
            <a:ext cx="1048385" cy="10182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20528126" flipH="1">
            <a:off x="4235826" y="1622139"/>
            <a:ext cx="801349" cy="463775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558780" y="40195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25" name="图片 124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120" y="4169410"/>
            <a:ext cx="1938655" cy="2481580"/>
          </a:xfrm>
          <a:prstGeom prst="rect">
            <a:avLst/>
          </a:prstGeom>
        </p:spPr>
      </p:pic>
      <p:pic>
        <p:nvPicPr>
          <p:cNvPr id="126" name="图片 125" descr="图层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45" y="4443730"/>
            <a:ext cx="1095375" cy="800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071873">
            <a:off x="6878469" y="1499286"/>
            <a:ext cx="801349" cy="4637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8B7102-8BBC-1103-411B-C75D889AC122}"/>
              </a:ext>
            </a:extLst>
          </p:cNvPr>
          <p:cNvGrpSpPr/>
          <p:nvPr/>
        </p:nvGrpSpPr>
        <p:grpSpPr>
          <a:xfrm>
            <a:off x="7294245" y="2721610"/>
            <a:ext cx="4831715" cy="4133850"/>
            <a:chOff x="7294245" y="2721610"/>
            <a:chExt cx="4831715" cy="4133850"/>
          </a:xfrm>
        </p:grpSpPr>
        <p:pic>
          <p:nvPicPr>
            <p:cNvPr id="43" name="图片 42" descr="微信截图_202205131447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4245" y="2721610"/>
              <a:ext cx="4831715" cy="413385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E8CC9D0-8570-801F-B5C1-B1F2BC862F85}"/>
                </a:ext>
              </a:extLst>
            </p:cNvPr>
            <p:cNvSpPr/>
            <p:nvPr/>
          </p:nvSpPr>
          <p:spPr>
            <a:xfrm>
              <a:off x="9551362" y="4153381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074D46-53E4-4AE8-9162-83962C4B3D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628" y="2395307"/>
            <a:ext cx="8535140" cy="1767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DAB5F-AB6A-E064-FB5E-D8C04ED4AB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9506" y="1009675"/>
            <a:ext cx="1956986" cy="17801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AFAD4F-F184-C530-13E6-326C28A66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8" y="698747"/>
            <a:ext cx="6382536" cy="41763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23C523-8E6B-2DDE-8AE5-B2D8F420F655}"/>
              </a:ext>
            </a:extLst>
          </p:cNvPr>
          <p:cNvGrpSpPr/>
          <p:nvPr/>
        </p:nvGrpSpPr>
        <p:grpSpPr>
          <a:xfrm>
            <a:off x="353071" y="4830591"/>
            <a:ext cx="6483142" cy="1077219"/>
            <a:chOff x="479509" y="3999504"/>
            <a:chExt cx="6483142" cy="107721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6A04B0F-4238-185D-2AF4-120D0586BFC0}"/>
                </a:ext>
              </a:extLst>
            </p:cNvPr>
            <p:cNvSpPr/>
            <p:nvPr/>
          </p:nvSpPr>
          <p:spPr>
            <a:xfrm>
              <a:off x="863223" y="3999505"/>
              <a:ext cx="5734348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0971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1C7BBB-899A-AE06-5CCE-EB706FD1A39B}"/>
                </a:ext>
              </a:extLst>
            </p:cNvPr>
            <p:cNvSpPr txBox="1"/>
            <p:nvPr/>
          </p:nvSpPr>
          <p:spPr>
            <a:xfrm>
              <a:off x="479509" y="3999504"/>
              <a:ext cx="648314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Hình E gồm 10 ô vuông cắt ra thành hai hình C và D.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F437A03-3249-DDDF-8C56-2DD4D8673DC4}"/>
              </a:ext>
            </a:extLst>
          </p:cNvPr>
          <p:cNvSpPr txBox="1"/>
          <p:nvPr/>
        </p:nvSpPr>
        <p:spPr>
          <a:xfrm>
            <a:off x="6836213" y="3079320"/>
            <a:ext cx="4420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EE4E1C"/>
                </a:solidFill>
                <a:latin typeface="Cambria" panose="02040503050406030204" pitchFamily="18" charset="0"/>
              </a:rPr>
              <a:t>Hình D gồm 4 ô vuông.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D7F6C-A975-F7FA-AFEA-08132175B7EF}"/>
              </a:ext>
            </a:extLst>
          </p:cNvPr>
          <p:cNvSpPr txBox="1"/>
          <p:nvPr/>
        </p:nvSpPr>
        <p:spPr>
          <a:xfrm>
            <a:off x="6919449" y="1446368"/>
            <a:ext cx="4420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2633B"/>
                </a:solidFill>
                <a:latin typeface="Cambria" panose="02040503050406030204" pitchFamily="18" charset="0"/>
              </a:rPr>
              <a:t>Hình C gồm 6 ô vuông.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D7514E-3CD1-4547-E05A-4E020D7370B9}"/>
              </a:ext>
            </a:extLst>
          </p:cNvPr>
          <p:cNvSpPr txBox="1"/>
          <p:nvPr/>
        </p:nvSpPr>
        <p:spPr>
          <a:xfrm>
            <a:off x="6510848" y="4290342"/>
            <a:ext cx="52378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Ta nói: </a:t>
            </a:r>
            <a:r>
              <a:rPr lang="nl-NL" sz="3600" b="1" kern="0" dirty="0">
                <a:solidFill>
                  <a:srgbClr val="E7373D"/>
                </a:solidFill>
                <a:latin typeface="Cambria" panose="02040503050406030204" pitchFamily="18" charset="0"/>
              </a:rPr>
              <a:t>Diện tích hình E bằng tổng diện tích hình C và D</a:t>
            </a:r>
          </a:p>
        </p:txBody>
      </p:sp>
    </p:spTree>
    <p:extLst>
      <p:ext uri="{BB962C8B-B14F-4D97-AF65-F5344CB8AC3E}">
        <p14:creationId xmlns:p14="http://schemas.microsoft.com/office/powerpoint/2010/main" val="243216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C48BC6E-92D2-B398-6CA1-FADB000B4A7D}"/>
              </a:ext>
            </a:extLst>
          </p:cNvPr>
          <p:cNvGrpSpPr/>
          <p:nvPr/>
        </p:nvGrpSpPr>
        <p:grpSpPr>
          <a:xfrm>
            <a:off x="2078913" y="606805"/>
            <a:ext cx="1386663" cy="1338324"/>
            <a:chOff x="1932608" y="691483"/>
            <a:chExt cx="2587337" cy="258733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8024784-C975-27D8-AF95-E20FC3C72D2D}"/>
                </a:ext>
              </a:extLst>
            </p:cNvPr>
            <p:cNvSpPr/>
            <p:nvPr/>
          </p:nvSpPr>
          <p:spPr>
            <a:xfrm>
              <a:off x="1932608" y="691483"/>
              <a:ext cx="2587337" cy="2587337"/>
            </a:xfrm>
            <a:prstGeom prst="ellipse">
              <a:avLst/>
            </a:prstGeom>
            <a:solidFill>
              <a:srgbClr val="E737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5A7F07B-B525-E8F7-32C7-74C88B59B1F6}"/>
                </a:ext>
              </a:extLst>
            </p:cNvPr>
            <p:cNvSpPr/>
            <p:nvPr/>
          </p:nvSpPr>
          <p:spPr>
            <a:xfrm>
              <a:off x="2067690" y="1744757"/>
              <a:ext cx="2317172" cy="540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890FFFD-F7D6-F675-D518-CBA6BBCAB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3" y="2065796"/>
            <a:ext cx="3744821" cy="2098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564B3-08DE-AB35-2170-E4A516DF2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4" y="4150995"/>
            <a:ext cx="3834188" cy="2508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C9068C-E6B2-F9DE-80E2-5A9270353396}"/>
              </a:ext>
            </a:extLst>
          </p:cNvPr>
          <p:cNvSpPr txBox="1"/>
          <p:nvPr/>
        </p:nvSpPr>
        <p:spPr>
          <a:xfrm>
            <a:off x="4029388" y="2519951"/>
            <a:ext cx="67648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28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Diện tích hình A bằng </a:t>
            </a:r>
          </a:p>
          <a:p>
            <a:pPr algn="ctr">
              <a:defRPr/>
            </a:pPr>
            <a:r>
              <a:rPr lang="nl-NL" sz="28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diện tích hình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C5CAE8-A6FC-D8C5-6035-5D5BE5DBF9FE}"/>
              </a:ext>
            </a:extLst>
          </p:cNvPr>
          <p:cNvSpPr txBox="1"/>
          <p:nvPr/>
        </p:nvSpPr>
        <p:spPr>
          <a:xfrm>
            <a:off x="2468124" y="888907"/>
            <a:ext cx="102002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28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Diện tích hình chữ nhật bé hơn </a:t>
            </a:r>
          </a:p>
          <a:p>
            <a:pPr algn="ctr">
              <a:defRPr/>
            </a:pPr>
            <a:r>
              <a:rPr lang="nl-NL" sz="28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diện tích hình tròn.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C76CC-0C0E-1F3E-094C-2D3F5A0DCECB}"/>
              </a:ext>
            </a:extLst>
          </p:cNvPr>
          <p:cNvSpPr txBox="1"/>
          <p:nvPr/>
        </p:nvSpPr>
        <p:spPr>
          <a:xfrm>
            <a:off x="5090412" y="4537933"/>
            <a:ext cx="5237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28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Diện tích hình E bằng tổng diện tích hình C và D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F27231CF-149F-A0C3-513A-8DCE1E835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240" y="-19201"/>
            <a:ext cx="10058400" cy="71437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Muốn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so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sánh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diện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tích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ta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làm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thế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nào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78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0185E82C-C2AE-6561-BC86-C1338A54A2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216369"/>
              </p:ext>
            </p:extLst>
          </p:nvPr>
        </p:nvGraphicFramePr>
        <p:xfrm>
          <a:off x="868680" y="0"/>
          <a:ext cx="10591800" cy="5557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4FFD280E-506F-44C8-C86C-6A9EF5A73268}"/>
              </a:ext>
            </a:extLst>
          </p:cNvPr>
          <p:cNvGrpSpPr/>
          <p:nvPr/>
        </p:nvGrpSpPr>
        <p:grpSpPr>
          <a:xfrm>
            <a:off x="1737360" y="4846649"/>
            <a:ext cx="1252728" cy="1258571"/>
            <a:chOff x="1932608" y="691483"/>
            <a:chExt cx="2587337" cy="258733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C21F5E3-D0C1-7282-996A-A64F677C1B45}"/>
                </a:ext>
              </a:extLst>
            </p:cNvPr>
            <p:cNvSpPr/>
            <p:nvPr/>
          </p:nvSpPr>
          <p:spPr>
            <a:xfrm>
              <a:off x="1932608" y="691483"/>
              <a:ext cx="2587337" cy="2587337"/>
            </a:xfrm>
            <a:prstGeom prst="ellipse">
              <a:avLst/>
            </a:prstGeom>
            <a:solidFill>
              <a:srgbClr val="E737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CEA4ABC-C3EF-A854-C766-AD9C6AACBEF0}"/>
                </a:ext>
              </a:extLst>
            </p:cNvPr>
            <p:cNvSpPr/>
            <p:nvPr/>
          </p:nvSpPr>
          <p:spPr>
            <a:xfrm>
              <a:off x="2067690" y="1744757"/>
              <a:ext cx="2317172" cy="540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BEAB00C-27E4-A498-A06F-6DB887E4F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03" y="4846649"/>
            <a:ext cx="2850071" cy="1597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08C6F-A4C0-C29F-7123-4C54CB2D9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112" y="4651619"/>
            <a:ext cx="3037070" cy="1987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标注 4"/>
          <p:cNvSpPr/>
          <p:nvPr/>
        </p:nvSpPr>
        <p:spPr>
          <a:xfrm>
            <a:off x="1164907" y="808355"/>
            <a:ext cx="9868853" cy="3635375"/>
          </a:xfrm>
          <a:prstGeom prst="wedgeRectCallout">
            <a:avLst>
              <a:gd name="adj1" fmla="val -17059"/>
              <a:gd name="adj2" fmla="val 56682"/>
            </a:avLst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6" descr="D:\资料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781" y="484021"/>
            <a:ext cx="1048385" cy="10182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20528126" flipH="1">
            <a:off x="4235826" y="1622139"/>
            <a:ext cx="801349" cy="463775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558780" y="40195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25" name="图片 124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120" y="4169410"/>
            <a:ext cx="1938655" cy="2481580"/>
          </a:xfrm>
          <a:prstGeom prst="rect">
            <a:avLst/>
          </a:prstGeom>
        </p:spPr>
      </p:pic>
      <p:pic>
        <p:nvPicPr>
          <p:cNvPr id="126" name="图片 125" descr="图层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45" y="4443730"/>
            <a:ext cx="1095375" cy="8001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261031" y="1059092"/>
            <a:ext cx="1398987" cy="1249899"/>
            <a:chOff x="5528" y="5093"/>
            <a:chExt cx="8187" cy="700"/>
          </a:xfrm>
        </p:grpSpPr>
        <p:sp>
          <p:nvSpPr>
            <p:cNvPr id="21" name="矩形: 圆角 38"/>
            <p:cNvSpPr/>
            <p:nvPr/>
          </p:nvSpPr>
          <p:spPr>
            <a:xfrm>
              <a:off x="5571" y="5146"/>
              <a:ext cx="8144" cy="647"/>
            </a:xfrm>
            <a:prstGeom prst="roundRect">
              <a:avLst>
                <a:gd name="adj" fmla="val 50000"/>
              </a:avLst>
            </a:prstGeom>
            <a:solidFill>
              <a:srgbClr val="D95642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+mn-cs"/>
              </a:endParaRPr>
            </a:p>
          </p:txBody>
        </p:sp>
        <p:sp>
          <p:nvSpPr>
            <p:cNvPr id="39" name="矩形: 圆角 38"/>
            <p:cNvSpPr/>
            <p:nvPr/>
          </p:nvSpPr>
          <p:spPr>
            <a:xfrm>
              <a:off x="5528" y="5093"/>
              <a:ext cx="8144" cy="647"/>
            </a:xfrm>
            <a:prstGeom prst="roundRect">
              <a:avLst>
                <a:gd name="adj" fmla="val 50000"/>
              </a:avLst>
            </a:prstGeom>
            <a:solidFill>
              <a:srgbClr val="F7C940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071873">
            <a:off x="6878469" y="1499286"/>
            <a:ext cx="801349" cy="4637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8B7102-8BBC-1103-411B-C75D889AC122}"/>
              </a:ext>
            </a:extLst>
          </p:cNvPr>
          <p:cNvGrpSpPr/>
          <p:nvPr/>
        </p:nvGrpSpPr>
        <p:grpSpPr>
          <a:xfrm>
            <a:off x="7294245" y="2721610"/>
            <a:ext cx="4831715" cy="4133850"/>
            <a:chOff x="7294245" y="2721610"/>
            <a:chExt cx="4831715" cy="4133850"/>
          </a:xfrm>
        </p:grpSpPr>
        <p:pic>
          <p:nvPicPr>
            <p:cNvPr id="43" name="图片 42" descr="微信截图_202205131447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4245" y="2721610"/>
              <a:ext cx="4831715" cy="413385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E8CC9D0-8570-801F-B5C1-B1F2BC862F85}"/>
                </a:ext>
              </a:extLst>
            </p:cNvPr>
            <p:cNvSpPr/>
            <p:nvPr/>
          </p:nvSpPr>
          <p:spPr>
            <a:xfrm>
              <a:off x="9551362" y="4153381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9B0C637-EFE8-E438-3ADE-033D1AF598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7141" y="918327"/>
            <a:ext cx="2066723" cy="1780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E72CC2-8747-7894-6A9E-7F75CC176F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430" y="2545003"/>
            <a:ext cx="8535140" cy="1767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1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0B0CB7-CD79-F9A6-5700-54AAB511C6E0}"/>
              </a:ext>
            </a:extLst>
          </p:cNvPr>
          <p:cNvGrpSpPr/>
          <p:nvPr/>
        </p:nvGrpSpPr>
        <p:grpSpPr>
          <a:xfrm>
            <a:off x="1493363" y="652907"/>
            <a:ext cx="6228217" cy="1938825"/>
            <a:chOff x="2119151" y="304710"/>
            <a:chExt cx="9851091" cy="19388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479105F-7F21-0F27-3379-D8785BA41612}"/>
                </a:ext>
              </a:extLst>
            </p:cNvPr>
            <p:cNvSpPr/>
            <p:nvPr/>
          </p:nvSpPr>
          <p:spPr>
            <a:xfrm>
              <a:off x="2257859" y="304710"/>
              <a:ext cx="9573679" cy="1938825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23E71B-9B18-C226-EE17-05D84985E651}"/>
                </a:ext>
              </a:extLst>
            </p:cNvPr>
            <p:cNvSpPr txBox="1"/>
            <p:nvPr/>
          </p:nvSpPr>
          <p:spPr>
            <a:xfrm>
              <a:off x="2119151" y="358336"/>
              <a:ext cx="985109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tam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ABC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tam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ADC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1ACC50D-890F-F1A2-75E5-E3F6451342D5}"/>
              </a:ext>
            </a:extLst>
          </p:cNvPr>
          <p:cNvSpPr txBox="1"/>
          <p:nvPr/>
        </p:nvSpPr>
        <p:spPr>
          <a:xfrm>
            <a:off x="595099" y="2927356"/>
            <a:ext cx="70285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tam giác ABC nằm trong hình tam giác ADC nên 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E737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hình tam giác ABC bé hơn diện tích hình tam giác ADC.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6ED60C-A66E-3E8F-26E2-CCF5BA6A8C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547" r="2446" b="2642"/>
          <a:stretch/>
        </p:blipFill>
        <p:spPr>
          <a:xfrm>
            <a:off x="7677683" y="1081180"/>
            <a:ext cx="3919219" cy="46956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FBEBC5-B2AF-6B76-7941-7ABC3F9EA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26" y="851376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BE085D4-FB5E-26CE-7C86-03EAA1DC7BB6}"/>
              </a:ext>
            </a:extLst>
          </p:cNvPr>
          <p:cNvGrpSpPr/>
          <p:nvPr/>
        </p:nvGrpSpPr>
        <p:grpSpPr>
          <a:xfrm>
            <a:off x="1422021" y="705060"/>
            <a:ext cx="10275994" cy="844221"/>
            <a:chOff x="2016198" y="255948"/>
            <a:chExt cx="11757961" cy="12480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ED35DFC-17FC-91F3-0D08-070FC8418F73}"/>
                </a:ext>
              </a:extLst>
            </p:cNvPr>
            <p:cNvSpPr/>
            <p:nvPr/>
          </p:nvSpPr>
          <p:spPr>
            <a:xfrm>
              <a:off x="2016198" y="255948"/>
              <a:ext cx="11691087" cy="1248059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77DCEF-8F3D-EDB6-DFBE-939187879255}"/>
                </a:ext>
              </a:extLst>
            </p:cNvPr>
            <p:cNvSpPr txBox="1"/>
            <p:nvPr/>
          </p:nvSpPr>
          <p:spPr>
            <a:xfrm>
              <a:off x="2119151" y="358336"/>
              <a:ext cx="11655008" cy="955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8BF5015-8415-4B07-A5C5-85F4C3903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31" y="1654175"/>
            <a:ext cx="9505623" cy="32929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FA93FF2-6B75-E618-4EA7-63A6833D16AC}"/>
              </a:ext>
            </a:extLst>
          </p:cNvPr>
          <p:cNvGrpSpPr/>
          <p:nvPr/>
        </p:nvGrpSpPr>
        <p:grpSpPr>
          <a:xfrm>
            <a:off x="2657633" y="5087515"/>
            <a:ext cx="2563793" cy="1077218"/>
            <a:chOff x="1606533" y="5114300"/>
            <a:chExt cx="2563793" cy="10772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A93D298-D3F9-E766-683F-BF8A9D99FA3A}"/>
                </a:ext>
              </a:extLst>
            </p:cNvPr>
            <p:cNvSpPr/>
            <p:nvPr/>
          </p:nvSpPr>
          <p:spPr>
            <a:xfrm>
              <a:off x="1629941" y="5126134"/>
              <a:ext cx="2309498" cy="1006297"/>
            </a:xfrm>
            <a:prstGeom prst="roundRect">
              <a:avLst/>
            </a:prstGeom>
            <a:solidFill>
              <a:srgbClr val="FFF8C0"/>
            </a:solidFill>
            <a:ln w="28575">
              <a:solidFill>
                <a:srgbClr val="FD5818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54F3D5-A205-D095-8C73-5ABFEA2508E7}"/>
                </a:ext>
              </a:extLst>
            </p:cNvPr>
            <p:cNvSpPr txBox="1"/>
            <p:nvPr/>
          </p:nvSpPr>
          <p:spPr>
            <a:xfrm>
              <a:off x="1606533" y="5114300"/>
              <a:ext cx="25637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Con voi: </a:t>
              </a:r>
            </a:p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29 ô vuông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E0D7B7-0AD3-77C7-6BCD-F2D738EF23E2}"/>
              </a:ext>
            </a:extLst>
          </p:cNvPr>
          <p:cNvGrpSpPr/>
          <p:nvPr/>
        </p:nvGrpSpPr>
        <p:grpSpPr>
          <a:xfrm>
            <a:off x="7097721" y="5016594"/>
            <a:ext cx="2563793" cy="1077218"/>
            <a:chOff x="1502793" y="5055213"/>
            <a:chExt cx="2563793" cy="107721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0EE9654-3A52-49CB-DD83-39516A46CA1A}"/>
                </a:ext>
              </a:extLst>
            </p:cNvPr>
            <p:cNvSpPr/>
            <p:nvPr/>
          </p:nvSpPr>
          <p:spPr>
            <a:xfrm>
              <a:off x="1629941" y="5126134"/>
              <a:ext cx="2309498" cy="1006297"/>
            </a:xfrm>
            <a:prstGeom prst="roundRect">
              <a:avLst/>
            </a:prstGeom>
            <a:solidFill>
              <a:srgbClr val="B5E8FF"/>
            </a:solidFill>
            <a:ln w="28575">
              <a:solidFill>
                <a:srgbClr val="072EA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C28AE0-4FD6-249B-7A68-6AA7C5B36A46}"/>
                </a:ext>
              </a:extLst>
            </p:cNvPr>
            <p:cNvSpPr txBox="1"/>
            <p:nvPr/>
          </p:nvSpPr>
          <p:spPr>
            <a:xfrm>
              <a:off x="1502793" y="5055213"/>
              <a:ext cx="25637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Con cá</a:t>
              </a: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voi</a:t>
              </a: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: </a:t>
              </a:r>
            </a:p>
            <a:p>
              <a:pPr algn="ctr">
                <a:defRPr/>
              </a:pPr>
              <a:r>
                <a:rPr lang="nl-NL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28 ô vuông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EBF23941-879C-5EE8-BD72-B7FBA996F36F}"/>
              </a:ext>
            </a:extLst>
          </p:cNvPr>
          <p:cNvSpPr/>
          <p:nvPr/>
        </p:nvSpPr>
        <p:spPr>
          <a:xfrm>
            <a:off x="1538911" y="1769678"/>
            <a:ext cx="4365321" cy="32121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ACAE8-40E9-FA23-DABB-37ADC7CFF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78" y="40357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7F7B6-92F2-D4F1-6332-C8A527948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586549"/>
            <a:ext cx="11247120" cy="843915"/>
          </a:xfrm>
          <a:solidFill>
            <a:srgbClr val="FFFF00"/>
          </a:solidFill>
        </p:spPr>
        <p:txBody>
          <a:bodyPr/>
          <a:lstStyle/>
          <a:p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vi-VN" b="1" u="sng" dirty="0">
                <a:solidFill>
                  <a:srgbClr val="00B050"/>
                </a:solidFill>
              </a:rPr>
              <a:t>Đố em</a:t>
            </a:r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: Hình vẽ bên dưới là con tàu vũ trụ được kết hợp bởi 4 phần, gồm khoang lái tàu A, tên lửa bên trái C, tên lửa giữa B, tên lửa bên phải 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B6BDF-3A40-2CDA-761E-0DB01830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579" y="2761488"/>
            <a:ext cx="3300356" cy="347738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424EDCD-9130-FF91-7542-DC8F0452B674}"/>
              </a:ext>
            </a:extLst>
          </p:cNvPr>
          <p:cNvSpPr txBox="1">
            <a:spLocks/>
          </p:cNvSpPr>
          <p:nvPr/>
        </p:nvSpPr>
        <p:spPr>
          <a:xfrm>
            <a:off x="838200" y="1430464"/>
            <a:ext cx="10515600" cy="8439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a. Tìm diện tích khoang lái tàu A và tên lửa giữa B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2DEAC7-439C-41D8-240C-BD2094F34316}"/>
              </a:ext>
            </a:extLst>
          </p:cNvPr>
          <p:cNvSpPr txBox="1">
            <a:spLocks/>
          </p:cNvSpPr>
          <p:nvPr/>
        </p:nvSpPr>
        <p:spPr>
          <a:xfrm>
            <a:off x="838200" y="1901285"/>
            <a:ext cx="10515600" cy="8439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b. Sau khi bay lên cao 1000 km, hai tên lửa C và D tách ra khỏi con tàu. Hỏi diện tích cả con tàu lúc này là bao nhiêu ô vuông?</a:t>
            </a:r>
          </a:p>
        </p:txBody>
      </p:sp>
      <p:sp>
        <p:nvSpPr>
          <p:cNvPr id="8" name="Text Box 46">
            <a:extLst>
              <a:ext uri="{FF2B5EF4-FFF2-40B4-BE49-F238E27FC236}">
                <a16:creationId xmlns:a16="http://schemas.microsoft.com/office/drawing/2014/main" id="{2FFD1D57-9033-E7F1-B033-E301F71A2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963" y="3118294"/>
            <a:ext cx="12715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i="0" kern="0" dirty="0">
                <a:solidFill>
                  <a:srgbClr val="000000"/>
                </a:solidFill>
                <a:latin typeface="VNI-ThienHoang" pitchFamily="2" charset="0"/>
                <a:cs typeface="+mn-cs"/>
              </a:rPr>
              <a:t>A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Text Box 46">
            <a:extLst>
              <a:ext uri="{FF2B5EF4-FFF2-40B4-BE49-F238E27FC236}">
                <a16:creationId xmlns:a16="http://schemas.microsoft.com/office/drawing/2014/main" id="{C4AF972C-DE73-CA69-7460-A26A2DC63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936" y="4587430"/>
            <a:ext cx="621792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i="0" kern="0" dirty="0">
                <a:solidFill>
                  <a:srgbClr val="000000"/>
                </a:solidFill>
              </a:rPr>
              <a:t>C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" name="Text Box 46">
            <a:extLst>
              <a:ext uri="{FF2B5EF4-FFF2-40B4-BE49-F238E27FC236}">
                <a16:creationId xmlns:a16="http://schemas.microsoft.com/office/drawing/2014/main" id="{4B551E75-D1D4-09E2-F11E-60CA0EC3F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085" y="4271581"/>
            <a:ext cx="12715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i="0" kern="0" dirty="0">
                <a:solidFill>
                  <a:srgbClr val="000000"/>
                </a:solidFill>
                <a:cs typeface="+mn-cs"/>
              </a:rPr>
              <a:t>B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" name="Text Box 46">
            <a:extLst>
              <a:ext uri="{FF2B5EF4-FFF2-40B4-BE49-F238E27FC236}">
                <a16:creationId xmlns:a16="http://schemas.microsoft.com/office/drawing/2014/main" id="{46FB718B-050A-6284-C5EE-7792C0947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030" y="4587430"/>
            <a:ext cx="699774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i="0" kern="0" dirty="0">
                <a:solidFill>
                  <a:srgbClr val="000000"/>
                </a:solidFill>
                <a:cs typeface="+mn-cs"/>
              </a:rPr>
              <a:t>D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Text Box 46">
            <a:extLst>
              <a:ext uri="{FF2B5EF4-FFF2-40B4-BE49-F238E27FC236}">
                <a16:creationId xmlns:a16="http://schemas.microsoft.com/office/drawing/2014/main" id="{76342F48-7D47-B3B6-F4F8-03456A218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723" y="4591716"/>
            <a:ext cx="12715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i="0" kern="0" dirty="0">
                <a:solidFill>
                  <a:srgbClr val="000000"/>
                </a:solidFill>
              </a:rPr>
              <a:t>C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" name="Text Box 46">
            <a:extLst>
              <a:ext uri="{FF2B5EF4-FFF2-40B4-BE49-F238E27FC236}">
                <a16:creationId xmlns:a16="http://schemas.microsoft.com/office/drawing/2014/main" id="{20AB6835-47D0-0364-B408-29CDD94FB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722" y="4611432"/>
            <a:ext cx="699774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i="0" kern="0" dirty="0">
                <a:solidFill>
                  <a:srgbClr val="000000"/>
                </a:solidFill>
                <a:cs typeface="+mn-cs"/>
              </a:rPr>
              <a:t>D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4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7F7B6-92F2-D4F1-6332-C8A527948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586549"/>
            <a:ext cx="11247120" cy="843915"/>
          </a:xfrm>
          <a:solidFill>
            <a:srgbClr val="FFFF00"/>
          </a:solidFill>
        </p:spPr>
        <p:txBody>
          <a:bodyPr/>
          <a:lstStyle/>
          <a:p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vi-VN" b="1" u="sng" dirty="0">
                <a:solidFill>
                  <a:srgbClr val="00B050"/>
                </a:solidFill>
              </a:rPr>
              <a:t>Đố em</a:t>
            </a:r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: Hình vẽ bên dưới là con tàu vũ trụ được kết hợp bởi 4 phần, gồm khoang lái tàu A, tên lửa bên trái C, tên lửa giữa B, tên lửa bên phải 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B6BDF-3A40-2CDA-761E-0DB01830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579" y="2761488"/>
            <a:ext cx="3300356" cy="347738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424EDCD-9130-FF91-7542-DC8F0452B674}"/>
              </a:ext>
            </a:extLst>
          </p:cNvPr>
          <p:cNvSpPr txBox="1">
            <a:spLocks/>
          </p:cNvSpPr>
          <p:nvPr/>
        </p:nvSpPr>
        <p:spPr>
          <a:xfrm>
            <a:off x="838200" y="1430464"/>
            <a:ext cx="10515600" cy="8439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a. Diện tích khoang lái tàu A là </a:t>
            </a:r>
            <a:r>
              <a:rPr lang="vi-VN" b="1" dirty="0">
                <a:solidFill>
                  <a:srgbClr val="0070C0"/>
                </a:solidFill>
              </a:rPr>
              <a:t>6 </a:t>
            </a:r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ô vuông và diện tích tên lửa giữa B là </a:t>
            </a:r>
            <a:r>
              <a:rPr lang="vi-VN" b="1" dirty="0">
                <a:solidFill>
                  <a:srgbClr val="0070C0"/>
                </a:solidFill>
              </a:rPr>
              <a:t>24 </a:t>
            </a:r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ô vuông.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2DEAC7-439C-41D8-240C-BD2094F34316}"/>
              </a:ext>
            </a:extLst>
          </p:cNvPr>
          <p:cNvSpPr txBox="1">
            <a:spLocks/>
          </p:cNvSpPr>
          <p:nvPr/>
        </p:nvSpPr>
        <p:spPr>
          <a:xfrm>
            <a:off x="774163" y="2126551"/>
            <a:ext cx="10515600" cy="8439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b. Sau khi bay lên cao 1000 km, hai tên lửa C và D tách ra khỏi con tàu. Diện tích cả con tàu lúc này là </a:t>
            </a:r>
            <a:r>
              <a:rPr lang="vi-VN" b="1" dirty="0">
                <a:solidFill>
                  <a:srgbClr val="0070C0"/>
                </a:solidFill>
              </a:rPr>
              <a:t>30</a:t>
            </a:r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 ô vuông.</a:t>
            </a:r>
          </a:p>
        </p:txBody>
      </p:sp>
      <p:sp>
        <p:nvSpPr>
          <p:cNvPr id="8" name="Text Box 46">
            <a:extLst>
              <a:ext uri="{FF2B5EF4-FFF2-40B4-BE49-F238E27FC236}">
                <a16:creationId xmlns:a16="http://schemas.microsoft.com/office/drawing/2014/main" id="{2FFD1D57-9033-E7F1-B033-E301F71A2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963" y="3118294"/>
            <a:ext cx="12715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i="0" kern="0" dirty="0">
                <a:solidFill>
                  <a:srgbClr val="000000"/>
                </a:solidFill>
                <a:latin typeface="VNI-ThienHoang" pitchFamily="2" charset="0"/>
                <a:cs typeface="+mn-cs"/>
              </a:rPr>
              <a:t>A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Text Box 46">
            <a:extLst>
              <a:ext uri="{FF2B5EF4-FFF2-40B4-BE49-F238E27FC236}">
                <a16:creationId xmlns:a16="http://schemas.microsoft.com/office/drawing/2014/main" id="{C4AF972C-DE73-CA69-7460-A26A2DC63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936" y="4587430"/>
            <a:ext cx="621792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i="0" kern="0" dirty="0">
                <a:solidFill>
                  <a:srgbClr val="000000"/>
                </a:solidFill>
              </a:rPr>
              <a:t>C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" name="Text Box 46">
            <a:extLst>
              <a:ext uri="{FF2B5EF4-FFF2-40B4-BE49-F238E27FC236}">
                <a16:creationId xmlns:a16="http://schemas.microsoft.com/office/drawing/2014/main" id="{4B551E75-D1D4-09E2-F11E-60CA0EC3F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085" y="4271581"/>
            <a:ext cx="12715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i="0" kern="0" dirty="0">
                <a:solidFill>
                  <a:srgbClr val="000000"/>
                </a:solidFill>
                <a:cs typeface="+mn-cs"/>
              </a:rPr>
              <a:t>B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" name="Text Box 46">
            <a:extLst>
              <a:ext uri="{FF2B5EF4-FFF2-40B4-BE49-F238E27FC236}">
                <a16:creationId xmlns:a16="http://schemas.microsoft.com/office/drawing/2014/main" id="{46FB718B-050A-6284-C5EE-7792C0947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030" y="4587430"/>
            <a:ext cx="699774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i="0" kern="0" dirty="0">
                <a:solidFill>
                  <a:srgbClr val="000000"/>
                </a:solidFill>
                <a:cs typeface="+mn-cs"/>
              </a:rPr>
              <a:t>D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Text Box 46">
            <a:extLst>
              <a:ext uri="{FF2B5EF4-FFF2-40B4-BE49-F238E27FC236}">
                <a16:creationId xmlns:a16="http://schemas.microsoft.com/office/drawing/2014/main" id="{76342F48-7D47-B3B6-F4F8-03456A218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723" y="4591716"/>
            <a:ext cx="12715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i="0" kern="0" dirty="0">
                <a:solidFill>
                  <a:srgbClr val="000000"/>
                </a:solidFill>
              </a:rPr>
              <a:t>C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" name="Text Box 46">
            <a:extLst>
              <a:ext uri="{FF2B5EF4-FFF2-40B4-BE49-F238E27FC236}">
                <a16:creationId xmlns:a16="http://schemas.microsoft.com/office/drawing/2014/main" id="{20AB6835-47D0-0364-B408-29CDD94FB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722" y="4611432"/>
            <a:ext cx="699774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i="0" kern="0" dirty="0">
                <a:solidFill>
                  <a:srgbClr val="000000"/>
                </a:solidFill>
                <a:cs typeface="+mn-cs"/>
              </a:rPr>
              <a:t>D</a:t>
            </a:r>
            <a:endParaRPr lang="en-US" altLang="en-US" i="0" kern="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9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6F308BE-A961-05EE-AF20-30A03C1CCCC4}"/>
              </a:ext>
            </a:extLst>
          </p:cNvPr>
          <p:cNvGrpSpPr/>
          <p:nvPr/>
        </p:nvGrpSpPr>
        <p:grpSpPr>
          <a:xfrm>
            <a:off x="1172400" y="604693"/>
            <a:ext cx="10186017" cy="715589"/>
            <a:chOff x="2154384" y="255948"/>
            <a:chExt cx="11655008" cy="10578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F15A21A-C187-6B71-6BB0-A9F60E9F651D}"/>
                </a:ext>
              </a:extLst>
            </p:cNvPr>
            <p:cNvSpPr/>
            <p:nvPr/>
          </p:nvSpPr>
          <p:spPr>
            <a:xfrm>
              <a:off x="2534618" y="255948"/>
              <a:ext cx="10939496" cy="1057895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E675DD-118B-13A4-FE79-D8A65919BE5C}"/>
                </a:ext>
              </a:extLst>
            </p:cNvPr>
            <p:cNvSpPr txBox="1"/>
            <p:nvPr/>
          </p:nvSpPr>
          <p:spPr>
            <a:xfrm>
              <a:off x="2154384" y="255948"/>
              <a:ext cx="11655008" cy="955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084E52-800A-6AF5-7C13-BFB219A9EF60}"/>
              </a:ext>
            </a:extLst>
          </p:cNvPr>
          <p:cNvSpPr txBox="1"/>
          <p:nvPr/>
        </p:nvSpPr>
        <p:spPr>
          <a:xfrm>
            <a:off x="519355" y="1590492"/>
            <a:ext cx="3772846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cắt hình A thành 2 hình tam giác và ghép lại để được hình B.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300" b="1" dirty="0">
                <a:solidFill>
                  <a:srgbClr val="E737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diện tích hình A bằng diện tích hình B (hai hình đều có diện tích bằng 4 ô vuông).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D3D091-766A-E5E6-7045-F65FA1574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21" y="1687286"/>
            <a:ext cx="7034183" cy="40277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5C343A-1FB1-015F-8CB5-8D53595D9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24" y="157745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1984" y="418788"/>
            <a:ext cx="11928032" cy="6043930"/>
          </a:xfrm>
          <a:prstGeom prst="rect">
            <a:avLst/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1071873">
            <a:off x="11440302" y="329037"/>
            <a:ext cx="801349" cy="463775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995756" y="604456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48" name="图片 47" descr="D:\资料\图片2.png图片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1781" y="484021"/>
            <a:ext cx="1048385" cy="1018289"/>
          </a:xfrm>
          <a:prstGeom prst="rect">
            <a:avLst/>
          </a:prstGeom>
        </p:spPr>
      </p:pic>
      <p:pic>
        <p:nvPicPr>
          <p:cNvPr id="54" name="图片 53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80000">
            <a:off x="-335939" y="4853672"/>
            <a:ext cx="1615440" cy="2067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2EDB7-1E33-FC15-7643-EBDCB573C4DC}"/>
              </a:ext>
            </a:extLst>
          </p:cNvPr>
          <p:cNvSpPr txBox="1"/>
          <p:nvPr/>
        </p:nvSpPr>
        <p:spPr>
          <a:xfrm>
            <a:off x="967644" y="1711632"/>
            <a:ext cx="109399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 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 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lưới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kẻ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638CB-4C76-AE91-F55B-ADF96C487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5365" y="593807"/>
            <a:ext cx="6901270" cy="871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82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DCABE55-5E23-3A30-E5C7-5F5A6F1D06A9}"/>
              </a:ext>
            </a:extLst>
          </p:cNvPr>
          <p:cNvGrpSpPr/>
          <p:nvPr/>
        </p:nvGrpSpPr>
        <p:grpSpPr>
          <a:xfrm>
            <a:off x="-181419" y="2595299"/>
            <a:ext cx="4633446" cy="3963850"/>
            <a:chOff x="-540648" y="2954528"/>
            <a:chExt cx="4633446" cy="3963850"/>
          </a:xfrm>
        </p:grpSpPr>
        <p:pic>
          <p:nvPicPr>
            <p:cNvPr id="4" name="图片 42" descr="微信截图_20220513144706">
              <a:extLst>
                <a:ext uri="{FF2B5EF4-FFF2-40B4-BE49-F238E27FC236}">
                  <a16:creationId xmlns:a16="http://schemas.microsoft.com/office/drawing/2014/main" id="{D4E59737-5CB5-EB40-A30A-9F8934218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40648" y="2954528"/>
              <a:ext cx="4633446" cy="3963850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EEBF646-76A7-68A0-1C77-37EFDBD1D8C1}"/>
                </a:ext>
              </a:extLst>
            </p:cNvPr>
            <p:cNvSpPr/>
            <p:nvPr/>
          </p:nvSpPr>
          <p:spPr>
            <a:xfrm>
              <a:off x="1669002" y="4325488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25B5028-AE77-9762-8D3A-FAB6123363E5}"/>
              </a:ext>
            </a:extLst>
          </p:cNvPr>
          <p:cNvGrpSpPr/>
          <p:nvPr/>
        </p:nvGrpSpPr>
        <p:grpSpPr>
          <a:xfrm>
            <a:off x="868680" y="2344799"/>
            <a:ext cx="10460736" cy="1269587"/>
            <a:chOff x="2016199" y="255948"/>
            <a:chExt cx="5148754" cy="187690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76E978-D8A1-9141-753E-1DCEC523B903}"/>
                </a:ext>
              </a:extLst>
            </p:cNvPr>
            <p:cNvSpPr/>
            <p:nvPr/>
          </p:nvSpPr>
          <p:spPr>
            <a:xfrm>
              <a:off x="2016199" y="255948"/>
              <a:ext cx="5148754" cy="1248059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3A7E0-2C78-804D-6C11-F2FE2846EE0D}"/>
                </a:ext>
              </a:extLst>
            </p:cNvPr>
            <p:cNvSpPr txBox="1"/>
            <p:nvPr/>
          </p:nvSpPr>
          <p:spPr>
            <a:xfrm>
              <a:off x="2119151" y="358336"/>
              <a:ext cx="5045801" cy="1774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sánh diện tích một số đồ vật ở lớp và ở nhà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Down Ribbon 2">
            <a:extLst>
              <a:ext uri="{FF2B5EF4-FFF2-40B4-BE49-F238E27FC236}">
                <a16:creationId xmlns:a16="http://schemas.microsoft.com/office/drawing/2014/main" id="{7A70ADCB-7350-38A6-8911-2CABBB13C89E}"/>
              </a:ext>
            </a:extLst>
          </p:cNvPr>
          <p:cNvSpPr/>
          <p:nvPr/>
        </p:nvSpPr>
        <p:spPr>
          <a:xfrm>
            <a:off x="2278804" y="492444"/>
            <a:ext cx="7924800" cy="1524000"/>
          </a:xfrm>
          <a:prstGeom prst="ribbon">
            <a:avLst>
              <a:gd name="adj1" fmla="val 13631"/>
              <a:gd name="adj2" fmla="val 72732"/>
            </a:avLst>
          </a:prstGeom>
          <a:solidFill>
            <a:srgbClr val="5E9F29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rington" panose="04040505050A0202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54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DCABE55-5E23-3A30-E5C7-5F5A6F1D06A9}"/>
              </a:ext>
            </a:extLst>
          </p:cNvPr>
          <p:cNvGrpSpPr/>
          <p:nvPr/>
        </p:nvGrpSpPr>
        <p:grpSpPr>
          <a:xfrm>
            <a:off x="-181419" y="2595299"/>
            <a:ext cx="4633446" cy="3963850"/>
            <a:chOff x="-540648" y="2954528"/>
            <a:chExt cx="4633446" cy="3963850"/>
          </a:xfrm>
        </p:grpSpPr>
        <p:pic>
          <p:nvPicPr>
            <p:cNvPr id="4" name="图片 42" descr="微信截图_20220513144706">
              <a:extLst>
                <a:ext uri="{FF2B5EF4-FFF2-40B4-BE49-F238E27FC236}">
                  <a16:creationId xmlns:a16="http://schemas.microsoft.com/office/drawing/2014/main" id="{D4E59737-5CB5-EB40-A30A-9F8934218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40648" y="2954528"/>
              <a:ext cx="4633446" cy="3963850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EEBF646-76A7-68A0-1C77-37EFDBD1D8C1}"/>
                </a:ext>
              </a:extLst>
            </p:cNvPr>
            <p:cNvSpPr/>
            <p:nvPr/>
          </p:nvSpPr>
          <p:spPr>
            <a:xfrm>
              <a:off x="1669002" y="4325488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25B5028-AE77-9762-8D3A-FAB6123363E5}"/>
              </a:ext>
            </a:extLst>
          </p:cNvPr>
          <p:cNvGrpSpPr/>
          <p:nvPr/>
        </p:nvGrpSpPr>
        <p:grpSpPr>
          <a:xfrm>
            <a:off x="2017063" y="1979077"/>
            <a:ext cx="8986244" cy="1823584"/>
            <a:chOff x="2016199" y="255948"/>
            <a:chExt cx="5148754" cy="269590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76E978-D8A1-9141-753E-1DCEC523B903}"/>
                </a:ext>
              </a:extLst>
            </p:cNvPr>
            <p:cNvSpPr/>
            <p:nvPr/>
          </p:nvSpPr>
          <p:spPr>
            <a:xfrm>
              <a:off x="2016199" y="255948"/>
              <a:ext cx="5148754" cy="1248059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3A7E0-2C78-804D-6C11-F2FE2846EE0D}"/>
                </a:ext>
              </a:extLst>
            </p:cNvPr>
            <p:cNvSpPr txBox="1"/>
            <p:nvPr/>
          </p:nvSpPr>
          <p:spPr>
            <a:xfrm>
              <a:off x="2119151" y="358336"/>
              <a:ext cx="5045801" cy="25935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23661F1-086E-1428-B0DD-EFC39CCACD75}"/>
              </a:ext>
            </a:extLst>
          </p:cNvPr>
          <p:cNvGrpSpPr/>
          <p:nvPr/>
        </p:nvGrpSpPr>
        <p:grpSpPr>
          <a:xfrm>
            <a:off x="4452027" y="3190482"/>
            <a:ext cx="4499808" cy="844221"/>
            <a:chOff x="2016199" y="255948"/>
            <a:chExt cx="5148754" cy="124805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BC1CCFB-C0CA-3855-887B-8AEB87302576}"/>
                </a:ext>
              </a:extLst>
            </p:cNvPr>
            <p:cNvSpPr/>
            <p:nvPr/>
          </p:nvSpPr>
          <p:spPr>
            <a:xfrm>
              <a:off x="2016199" y="255948"/>
              <a:ext cx="5148754" cy="1248059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198F46-83A5-2198-A3A6-85BD8E06FF94}"/>
                </a:ext>
              </a:extLst>
            </p:cNvPr>
            <p:cNvSpPr txBox="1"/>
            <p:nvPr/>
          </p:nvSpPr>
          <p:spPr>
            <a:xfrm>
              <a:off x="2106374" y="402222"/>
              <a:ext cx="5045801" cy="955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4B1CE5C9-98D9-E2AE-F2B6-F78E51C2A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377" y="545298"/>
            <a:ext cx="77247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7200" b="1" dirty="0" err="1">
                <a:solidFill>
                  <a:srgbClr val="5E9F29"/>
                </a:solidFill>
                <a:latin typeface="#9Slide03 Ample" panose="02000000000000000000" pitchFamily="2" charset="0"/>
                <a:cs typeface="Arial" panose="020B0604020202020204" pitchFamily="34" charset="0"/>
              </a:rPr>
              <a:t>Hoạt</a:t>
            </a:r>
            <a:r>
              <a:rPr lang="en-US" altLang="en-US" sz="7200" b="1" dirty="0">
                <a:solidFill>
                  <a:srgbClr val="5E9F29"/>
                </a:solidFill>
                <a:latin typeface="#9Slide03 Ample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7200" b="1" dirty="0" err="1">
                <a:solidFill>
                  <a:srgbClr val="5E9F29"/>
                </a:solidFill>
                <a:latin typeface="#9Slide03 Ample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altLang="en-US" sz="7200" b="1" dirty="0">
                <a:solidFill>
                  <a:srgbClr val="5E9F29"/>
                </a:solidFill>
                <a:latin typeface="#9Slide03 Ample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7200" b="1" dirty="0" err="1">
                <a:solidFill>
                  <a:srgbClr val="5E9F29"/>
                </a:solidFill>
                <a:latin typeface="#9Slide03 Ample" panose="02000000000000000000" pitchFamily="2" charset="0"/>
                <a:cs typeface="Arial" panose="020B0604020202020204" pitchFamily="34" charset="0"/>
              </a:rPr>
              <a:t>tiếp</a:t>
            </a:r>
            <a:r>
              <a:rPr lang="en-US" altLang="en-US" sz="7200" b="1" dirty="0">
                <a:solidFill>
                  <a:srgbClr val="5E9F29"/>
                </a:solidFill>
                <a:latin typeface="#9Slide03 Ample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7200" b="1" dirty="0" err="1">
                <a:solidFill>
                  <a:srgbClr val="5E9F29"/>
                </a:solidFill>
                <a:latin typeface="#9Slide03 Ample" panose="02000000000000000000" pitchFamily="2" charset="0"/>
                <a:cs typeface="Arial" panose="020B0604020202020204" pitchFamily="34" charset="0"/>
              </a:rPr>
              <a:t>nối</a:t>
            </a:r>
            <a:endParaRPr lang="en-US" altLang="en-US" sz="7200" b="1" dirty="0">
              <a:solidFill>
                <a:srgbClr val="5E9F29"/>
              </a:solidFill>
              <a:latin typeface="#9Slide03 Ample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58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标注 4"/>
          <p:cNvSpPr/>
          <p:nvPr/>
        </p:nvSpPr>
        <p:spPr>
          <a:xfrm flipH="1">
            <a:off x="1492002" y="763700"/>
            <a:ext cx="9163706" cy="4266836"/>
          </a:xfrm>
          <a:prstGeom prst="wedgeRectCallout">
            <a:avLst>
              <a:gd name="adj1" fmla="val -13227"/>
              <a:gd name="adj2" fmla="val 57409"/>
            </a:avLst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0925B-D313-6A31-69E4-886EE463523A}"/>
              </a:ext>
            </a:extLst>
          </p:cNvPr>
          <p:cNvGrpSpPr/>
          <p:nvPr/>
        </p:nvGrpSpPr>
        <p:grpSpPr>
          <a:xfrm>
            <a:off x="-540648" y="2954528"/>
            <a:ext cx="4633446" cy="3963850"/>
            <a:chOff x="-540648" y="2954528"/>
            <a:chExt cx="4633446" cy="3963850"/>
          </a:xfrm>
        </p:grpSpPr>
        <p:pic>
          <p:nvPicPr>
            <p:cNvPr id="43" name="图片 42" descr="微信截图_2022051314470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0648" y="2954528"/>
              <a:ext cx="4633446" cy="396385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3C1F57C-9CD0-4A1F-561A-E35ED2DBE078}"/>
                </a:ext>
              </a:extLst>
            </p:cNvPr>
            <p:cNvSpPr/>
            <p:nvPr/>
          </p:nvSpPr>
          <p:spPr>
            <a:xfrm>
              <a:off x="1669002" y="4325488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7" name="图片 6" descr="D:\资料\图片2.png图片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3260" y="579276"/>
            <a:ext cx="1486888" cy="14442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1071873">
            <a:off x="10617649" y="2760269"/>
            <a:ext cx="1043916" cy="604159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558780" y="40195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25" name="图片 124" descr="图层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1730" y="4325488"/>
            <a:ext cx="1615440" cy="2067560"/>
          </a:xfrm>
          <a:prstGeom prst="rect">
            <a:avLst/>
          </a:prstGeom>
        </p:spPr>
      </p:pic>
      <p:pic>
        <p:nvPicPr>
          <p:cNvPr id="126" name="图片 125" descr="图层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8686" y="4445933"/>
            <a:ext cx="1343092" cy="9810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0183A7-E1E4-8847-A017-177A231B10DB}"/>
              </a:ext>
            </a:extLst>
          </p:cNvPr>
          <p:cNvGrpSpPr/>
          <p:nvPr/>
        </p:nvGrpSpPr>
        <p:grpSpPr>
          <a:xfrm>
            <a:off x="4890259" y="989988"/>
            <a:ext cx="2411481" cy="786269"/>
            <a:chOff x="4268720" y="808360"/>
            <a:chExt cx="2411481" cy="83342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75B0408-A34D-C06A-DD2E-F7EAFA9CBA58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21" name="矩形: 圆角 38"/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9" name="矩形: 圆角 38"/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F7C940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4334445" y="875650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79529B9-8346-D58B-8DD8-E30366FF1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430" y="2075570"/>
            <a:ext cx="8535140" cy="27068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0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648053"/>
            <a:ext cx="9665004" cy="1547797"/>
            <a:chOff x="226633" y="147365"/>
            <a:chExt cx="13830686" cy="2021573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728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Tính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chu vi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tứ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giác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biết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độ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dài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các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cạnh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lần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lượt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là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3 cm, 5 cm, 6 cm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và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9 cm</a:t>
              </a:r>
              <a:endParaRPr kumimoji="0" lang="en-US" altLang="en-US" sz="40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23cm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24cm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25cm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26cm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1487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Tính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chu vi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chữ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nhật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dài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1</a:t>
              </a:r>
              <a:r>
                <a:rPr kumimoji="0" lang="vi-VN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m,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rộng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 </a:t>
              </a:r>
              <a:r>
                <a:rPr lang="vi-VN" altLang="en-US" sz="3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</a:t>
              </a:r>
              <a:r>
                <a:rPr kumimoji="0" lang="en-US" altLang="en-US" sz="34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m.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38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20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10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31905" y="114126"/>
              <a:ext cx="13516922" cy="1728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Tính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chu vi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vuông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biết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độ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dài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1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cạnh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 cm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36 cm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 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36 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27 cm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44CB24-9D9A-CE2A-32CE-0D46A90B966A}"/>
              </a:ext>
            </a:extLst>
          </p:cNvPr>
          <p:cNvGrpSpPr/>
          <p:nvPr/>
        </p:nvGrpSpPr>
        <p:grpSpPr>
          <a:xfrm>
            <a:off x="1477063" y="782773"/>
            <a:ext cx="9430423" cy="4324803"/>
            <a:chOff x="1477063" y="782773"/>
            <a:chExt cx="9430423" cy="432480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21AB7DE-9D46-07F4-78FB-E70F430616E6}"/>
                </a:ext>
              </a:extLst>
            </p:cNvPr>
            <p:cNvSpPr/>
            <p:nvPr/>
          </p:nvSpPr>
          <p:spPr>
            <a:xfrm>
              <a:off x="1477063" y="782773"/>
              <a:ext cx="9430423" cy="4324803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28575">
              <a:solidFill>
                <a:srgbClr val="F379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D411731-56CA-70BD-F7DA-1AD97C57F008}"/>
                </a:ext>
              </a:extLst>
            </p:cNvPr>
            <p:cNvGrpSpPr/>
            <p:nvPr/>
          </p:nvGrpSpPr>
          <p:grpSpPr>
            <a:xfrm>
              <a:off x="1477063" y="1197151"/>
              <a:ext cx="9430423" cy="3785652"/>
              <a:chOff x="3967275" y="39488702"/>
              <a:chExt cx="4862101" cy="6931221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069898-C449-AFF5-EBA6-489A6BB404F7}"/>
                  </a:ext>
                </a:extLst>
              </p:cNvPr>
              <p:cNvSpPr txBox="1"/>
              <p:nvPr/>
            </p:nvSpPr>
            <p:spPr>
              <a:xfrm>
                <a:off x="4066550" y="39488702"/>
                <a:ext cx="4676043" cy="69312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Chúc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mừng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các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em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đã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mua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được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nhiều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đô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chơi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!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912123-1FCD-6433-133D-CE4AD7260243}"/>
                  </a:ext>
                </a:extLst>
              </p:cNvPr>
              <p:cNvSpPr txBox="1"/>
              <p:nvPr/>
            </p:nvSpPr>
            <p:spPr>
              <a:xfrm>
                <a:off x="3967275" y="39488702"/>
                <a:ext cx="4862101" cy="69312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Chúc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mừng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các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em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đã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mua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được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nhiều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đồ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chơi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88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标注 4"/>
          <p:cNvSpPr/>
          <p:nvPr/>
        </p:nvSpPr>
        <p:spPr>
          <a:xfrm flipH="1">
            <a:off x="1492002" y="763700"/>
            <a:ext cx="9163706" cy="4266836"/>
          </a:xfrm>
          <a:prstGeom prst="wedgeRectCallout">
            <a:avLst>
              <a:gd name="adj1" fmla="val -13227"/>
              <a:gd name="adj2" fmla="val 57409"/>
            </a:avLst>
          </a:prstGeom>
          <a:solidFill>
            <a:schemeClr val="bg1"/>
          </a:solidFill>
          <a:ln w="177800">
            <a:solidFill>
              <a:srgbClr val="F09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0925B-D313-6A31-69E4-886EE463523A}"/>
              </a:ext>
            </a:extLst>
          </p:cNvPr>
          <p:cNvGrpSpPr/>
          <p:nvPr/>
        </p:nvGrpSpPr>
        <p:grpSpPr>
          <a:xfrm>
            <a:off x="-540648" y="2954528"/>
            <a:ext cx="4633446" cy="3963850"/>
            <a:chOff x="-540648" y="2954528"/>
            <a:chExt cx="4633446" cy="3963850"/>
          </a:xfrm>
        </p:grpSpPr>
        <p:pic>
          <p:nvPicPr>
            <p:cNvPr id="43" name="图片 42" descr="微信截图_2022051314470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0648" y="2954528"/>
              <a:ext cx="4633446" cy="396385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3C1F57C-9CD0-4A1F-561A-E35ED2DBE078}"/>
                </a:ext>
              </a:extLst>
            </p:cNvPr>
            <p:cNvSpPr/>
            <p:nvPr/>
          </p:nvSpPr>
          <p:spPr>
            <a:xfrm>
              <a:off x="1669002" y="4325488"/>
              <a:ext cx="501146" cy="2021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图片 6" descr="D:\资料\图片2.png图片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3260" y="579276"/>
            <a:ext cx="1486888" cy="14442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1071873">
            <a:off x="10617649" y="2760269"/>
            <a:ext cx="1043916" cy="604159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0558780" y="401955"/>
            <a:ext cx="1254760" cy="736600"/>
            <a:chOff x="16628" y="633"/>
            <a:chExt cx="1976" cy="1160"/>
          </a:xfrm>
          <a:solidFill>
            <a:schemeClr val="tx1"/>
          </a:solidFill>
        </p:grpSpPr>
        <p:grpSp>
          <p:nvGrpSpPr>
            <p:cNvPr id="74" name="组合 73"/>
            <p:cNvGrpSpPr/>
            <p:nvPr/>
          </p:nvGrpSpPr>
          <p:grpSpPr>
            <a:xfrm>
              <a:off x="18004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17316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91" name="椭圆 90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6628" y="633"/>
              <a:ext cx="600" cy="1160"/>
              <a:chOff x="11455400" y="558800"/>
              <a:chExt cx="381000" cy="736600"/>
            </a:xfrm>
            <a:grpFill/>
          </p:grpSpPr>
          <p:sp>
            <p:nvSpPr>
              <p:cNvPr id="107" name="椭圆 106"/>
              <p:cNvSpPr/>
              <p:nvPr/>
            </p:nvSpPr>
            <p:spPr>
              <a:xfrm>
                <a:off x="114554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114554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14554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14554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14554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16078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16078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16078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16078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16078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1760200" y="5588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1760200" y="7239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760200" y="8890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60200" y="10541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1760200" y="1219200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25" name="图片 124" descr="图层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1730" y="4325488"/>
            <a:ext cx="1615440" cy="2067560"/>
          </a:xfrm>
          <a:prstGeom prst="rect">
            <a:avLst/>
          </a:prstGeom>
        </p:spPr>
      </p:pic>
      <p:pic>
        <p:nvPicPr>
          <p:cNvPr id="126" name="图片 125" descr="图层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8686" y="4445933"/>
            <a:ext cx="1343092" cy="9810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0183A7-E1E4-8847-A017-177A231B10DB}"/>
              </a:ext>
            </a:extLst>
          </p:cNvPr>
          <p:cNvGrpSpPr/>
          <p:nvPr/>
        </p:nvGrpSpPr>
        <p:grpSpPr>
          <a:xfrm>
            <a:off x="4964824" y="1026347"/>
            <a:ext cx="2411481" cy="833425"/>
            <a:chOff x="4268720" y="808360"/>
            <a:chExt cx="2411481" cy="83342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75B0408-A34D-C06A-DD2E-F7EAFA9CBA58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21" name="矩形: 圆角 38"/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9" name="矩形: 圆角 38"/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F7C940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4334445" y="875650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dirty="0">
                  <a:solidFill>
                    <a:prstClr val="black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4D044D-65FE-0E0B-5AEB-EB6AC3D8F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430" y="1840579"/>
            <a:ext cx="8535140" cy="27129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7|0.8|0.7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5vaeyvc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1122</Words>
  <Application>Microsoft Office PowerPoint</Application>
  <PresentationFormat>Widescreen</PresentationFormat>
  <Paragraphs>129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VNI-ThienHoang</vt:lpstr>
      <vt:lpstr>Cambria</vt:lpstr>
      <vt:lpstr>思源黑体 CN Medium</vt:lpstr>
      <vt:lpstr>Times New Roman</vt:lpstr>
      <vt:lpstr>Vogue-ExtraBold</vt:lpstr>
      <vt:lpstr>UTM Avo</vt:lpstr>
      <vt:lpstr>HP001 4 hàng</vt:lpstr>
      <vt:lpstr>Calibri</vt:lpstr>
      <vt:lpstr>VNI-Avo</vt:lpstr>
      <vt:lpstr>#9Slide03 Ample</vt:lpstr>
      <vt:lpstr>思源黑体 CN Bold</vt:lpstr>
      <vt:lpstr>#9Slide05 SVNUT Triumph</vt:lpstr>
      <vt:lpstr>Calibri Light</vt:lpstr>
      <vt:lpstr>Arial</vt:lpstr>
      <vt:lpstr>Microsoft YaHei</vt:lpstr>
      <vt:lpstr>思源黑体 CN Light</vt:lpstr>
      <vt:lpstr>Harrington</vt:lpstr>
      <vt:lpstr>office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Đây là biển báo “Bắt đầu đường ưu tiên”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</cp:keywords>
  <cp:lastModifiedBy>Admin</cp:lastModifiedBy>
  <cp:revision>32</cp:revision>
  <dcterms:created xsi:type="dcterms:W3CDTF">2022-12-29T02:45:37Z</dcterms:created>
  <dcterms:modified xsi:type="dcterms:W3CDTF">2023-02-09T16:55:17Z</dcterms:modified>
</cp:coreProperties>
</file>