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media/media3.wav" ContentType="audio/x-wav"/>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62" r:id="rId2"/>
    <p:sldId id="307" r:id="rId3"/>
    <p:sldId id="365" r:id="rId4"/>
    <p:sldId id="366" r:id="rId5"/>
    <p:sldId id="368" r:id="rId6"/>
    <p:sldId id="369" r:id="rId7"/>
    <p:sldId id="262" r:id="rId8"/>
    <p:sldId id="370" r:id="rId9"/>
    <p:sldId id="256" r:id="rId10"/>
    <p:sldId id="259" r:id="rId11"/>
    <p:sldId id="343" r:id="rId12"/>
    <p:sldId id="260" r:id="rId13"/>
    <p:sldId id="363" r:id="rId14"/>
    <p:sldId id="344" r:id="rId15"/>
    <p:sldId id="356" r:id="rId16"/>
    <p:sldId id="345" r:id="rId17"/>
    <p:sldId id="357" r:id="rId18"/>
    <p:sldId id="359" r:id="rId19"/>
    <p:sldId id="342"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78"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6E"/>
    <a:srgbClr val="F55B74"/>
    <a:srgbClr val="F0DCC7"/>
    <a:srgbClr val="FFFFFF"/>
    <a:srgbClr val="454545"/>
    <a:srgbClr val="F5D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87" autoAdjust="0"/>
    <p:restoredTop sz="94660"/>
  </p:normalViewPr>
  <p:slideViewPr>
    <p:cSldViewPr snapToGrid="0" showGuides="1">
      <p:cViewPr varScale="1">
        <p:scale>
          <a:sx n="78" d="100"/>
          <a:sy n="78" d="100"/>
        </p:scale>
        <p:origin x="749" y="62"/>
      </p:cViewPr>
      <p:guideLst>
        <p:guide pos="778"/>
        <p:guide pos="7256"/>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FB538-2F0F-4D49-AF22-A4536DAE2D97}" type="datetimeFigureOut">
              <a:rPr lang="zh-CN" altLang="en-US" smtClean="0"/>
              <a:t>2023/2/9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D2FE8-7D22-4330-A3E9-32FB3270FA6C}" type="slidenum">
              <a:rPr lang="zh-CN" altLang="en-US" smtClean="0"/>
              <a:t>‹#›</a:t>
            </a:fld>
            <a:endParaRPr lang="zh-CN" altLang="en-US"/>
          </a:p>
        </p:txBody>
      </p:sp>
    </p:spTree>
    <p:extLst>
      <p:ext uri="{BB962C8B-B14F-4D97-AF65-F5344CB8AC3E}">
        <p14:creationId xmlns:p14="http://schemas.microsoft.com/office/powerpoint/2010/main" val="31635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https://app.classkick.com/#/public/assignments/AYYvfhukRvyWdapGTm3d-A</a:t>
            </a:r>
          </a:p>
        </p:txBody>
      </p:sp>
      <p:sp>
        <p:nvSpPr>
          <p:cNvPr id="4" name="Slide Number Placeholder 3"/>
          <p:cNvSpPr>
            <a:spLocks noGrp="1"/>
          </p:cNvSpPr>
          <p:nvPr>
            <p:ph type="sldNum" sz="quarter" idx="5"/>
          </p:nvPr>
        </p:nvSpPr>
        <p:spPr/>
        <p:txBody>
          <a:bodyPr/>
          <a:lstStyle/>
          <a:p>
            <a:fld id="{683D2FE8-7D22-4330-A3E9-32FB3270FA6C}" type="slidenum">
              <a:rPr lang="zh-CN" altLang="en-US" smtClean="0"/>
              <a:t>12</a:t>
            </a:fld>
            <a:endParaRPr lang="zh-CN" altLang="en-US"/>
          </a:p>
        </p:txBody>
      </p:sp>
    </p:spTree>
    <p:extLst>
      <p:ext uri="{BB962C8B-B14F-4D97-AF65-F5344CB8AC3E}">
        <p14:creationId xmlns:p14="http://schemas.microsoft.com/office/powerpoint/2010/main" val="50307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14990-910F-46ED-90F4-B8E72881896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A3F466-8EAD-4945-BB54-7A73B1D0F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6195D8D-F70F-4399-A527-516B3CB59DB6}"/>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B4160823-3BF9-40BA-BB79-3E4E3D8421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084CA7-DAB3-48FC-9708-D05920CF2E4A}"/>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692459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B05B75-71D7-4E21-B011-2B085FF262B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0139097-B7E9-4EBD-9F1A-2AB336A210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FF6051-8B6C-4B2F-AD53-1B4B12964FCF}"/>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C6451E2E-F861-4EC5-A7DF-744750DF68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F0677B-3900-46C2-8022-3F6987213F79}"/>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3199617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8375C0-E22F-4E47-A6B9-FDF8A69480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F283050-BE41-45CC-B593-EE6E7E5187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F70A9-0E49-4600-AF65-0DE602C851E7}"/>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BDAF117C-F999-4015-AD3B-CDAC9B324B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F9388A-BB08-4A88-9BBB-2E792757B060}"/>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611829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DA0234-F4A6-4892-86AB-03C2C3DDD6A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E4DEEF9-7F36-469B-86EF-1611D9DBBCE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AB1D58-F6D4-49FD-82F2-0D5BEB4B97F1}"/>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E78CB0EF-3A2B-4818-BE14-2A40C2B91B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580E5E4-ED7E-47D1-920F-A7CFE7461E86}"/>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08283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719599-D8C9-4837-B580-E6F2F40E0CC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F30FC1-5849-4D6B-9D3B-1C628C4C5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4A9100-A094-478B-9506-08D1455DEA03}"/>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EC2F1C19-BAC4-401B-97D8-93FAF1BC82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81E3BB-43F6-47A8-B74E-47FB6236F38C}"/>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39379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56D009-8622-4AEC-9E55-7EF458D7A33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3B410CF-D9C8-4423-A288-BD538B3021F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2C8CEC7-763E-4609-A72C-1BD49E660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BDF9691-9D6A-4EF8-B718-D7E8C051D3E5}"/>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6" name="页脚占位符 5">
            <a:extLst>
              <a:ext uri="{FF2B5EF4-FFF2-40B4-BE49-F238E27FC236}">
                <a16:creationId xmlns:a16="http://schemas.microsoft.com/office/drawing/2014/main" id="{19BB3A3D-F89B-4C30-980E-9F0D6311F0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35307A-7E2A-459E-AA43-607F40AD6412}"/>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2715869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A5F89-6C0D-4276-9C14-05D35600D2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B94E1BB-C1AF-464A-8D53-7C76B633C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AFADFEB-2A65-4A15-A0BA-64732B357F2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45A71B-506E-45E4-AB1C-54684538C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347811-B827-4293-B4B5-EF58A6A6DF3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23CA654-FB9D-4F20-A71E-78406BD1FB23}"/>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8" name="页脚占位符 7">
            <a:extLst>
              <a:ext uri="{FF2B5EF4-FFF2-40B4-BE49-F238E27FC236}">
                <a16:creationId xmlns:a16="http://schemas.microsoft.com/office/drawing/2014/main" id="{9E391816-C3B8-45B4-9BA9-5A477F8E72C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C04CBC-78A4-43A0-B2D9-FFD611B7E01A}"/>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323714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70E7D5-CAC9-4323-865B-7F0645D3C5D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F78194-10E1-4662-9D8F-41CCB96E17BD}"/>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4" name="页脚占位符 3">
            <a:extLst>
              <a:ext uri="{FF2B5EF4-FFF2-40B4-BE49-F238E27FC236}">
                <a16:creationId xmlns:a16="http://schemas.microsoft.com/office/drawing/2014/main" id="{2A505715-AC01-443F-8CE8-0336CFF5BA4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969B39-9474-4546-845F-D0D16DAAF713}"/>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4840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EC81E78-1C0E-43E7-9ED4-8B6B8A14DA43}"/>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3" name="页脚占位符 2">
            <a:extLst>
              <a:ext uri="{FF2B5EF4-FFF2-40B4-BE49-F238E27FC236}">
                <a16:creationId xmlns:a16="http://schemas.microsoft.com/office/drawing/2014/main" id="{47FE19A4-1E5A-4E87-B1DB-CACEA206520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875798-3878-4661-9FA8-71E18064B8E4}"/>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942781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1C665-DDA8-42E0-8685-020860EC95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3F7284-7A7B-4B43-81B1-DEFE88D67C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902876-7895-42F2-B4AC-BEC4A8EF9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2C4670B-1EDC-4492-92C4-50D3DFB69DA8}"/>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6" name="页脚占位符 5">
            <a:extLst>
              <a:ext uri="{FF2B5EF4-FFF2-40B4-BE49-F238E27FC236}">
                <a16:creationId xmlns:a16="http://schemas.microsoft.com/office/drawing/2014/main" id="{041D39B4-C5F8-40A1-8E0A-7A4316BECB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13FAFBD-96B8-4D2F-A810-E191A63BAD00}"/>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40623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042963-59E2-47A0-B6F3-4687CB22294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3363AE4-8A95-4854-B74F-97F15922FD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51662E0-ECB9-4ABC-9FA1-CA872A890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CD35E8-D1E2-4CCD-952D-9CC1D69F0C9F}"/>
              </a:ext>
            </a:extLst>
          </p:cNvPr>
          <p:cNvSpPr>
            <a:spLocks noGrp="1"/>
          </p:cNvSpPr>
          <p:nvPr>
            <p:ph type="dt" sz="half" idx="10"/>
          </p:nvPr>
        </p:nvSpPr>
        <p:spPr/>
        <p:txBody>
          <a:bodyPr/>
          <a:lstStyle/>
          <a:p>
            <a:fld id="{4D3246EA-2C8C-48F2-A25D-D09F2BC42035}" type="datetimeFigureOut">
              <a:rPr lang="zh-CN" altLang="en-US" smtClean="0"/>
              <a:t>2023/2/9</a:t>
            </a:fld>
            <a:endParaRPr lang="zh-CN" altLang="en-US"/>
          </a:p>
        </p:txBody>
      </p:sp>
      <p:sp>
        <p:nvSpPr>
          <p:cNvPr id="6" name="页脚占位符 5">
            <a:extLst>
              <a:ext uri="{FF2B5EF4-FFF2-40B4-BE49-F238E27FC236}">
                <a16:creationId xmlns:a16="http://schemas.microsoft.com/office/drawing/2014/main" id="{83732EFF-F84E-4E61-8E25-A612AD7641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250BC1-0871-4C6C-8717-B27C33EC26B8}"/>
              </a:ext>
            </a:extLst>
          </p:cNvPr>
          <p:cNvSpPr>
            <a:spLocks noGrp="1"/>
          </p:cNvSpPr>
          <p:nvPr>
            <p:ph type="sldNum" sz="quarter" idx="12"/>
          </p:nvPr>
        </p:nvSpPr>
        <p:spPr/>
        <p:txBody>
          <a:body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97978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89DE52-C053-4D25-BEF5-4598BA121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785148F-9F36-4F77-97CD-F847AC8152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FB86A4-0666-4C9A-9F0F-047DB8D3D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3246EA-2C8C-48F2-A25D-D09F2BC42035}" type="datetimeFigureOut">
              <a:rPr lang="zh-CN" altLang="en-US" smtClean="0"/>
              <a:t>2023/2/9</a:t>
            </a:fld>
            <a:endParaRPr lang="zh-CN" altLang="en-US"/>
          </a:p>
        </p:txBody>
      </p:sp>
      <p:sp>
        <p:nvSpPr>
          <p:cNvPr id="5" name="页脚占位符 4">
            <a:extLst>
              <a:ext uri="{FF2B5EF4-FFF2-40B4-BE49-F238E27FC236}">
                <a16:creationId xmlns:a16="http://schemas.microsoft.com/office/drawing/2014/main" id="{1255A158-9408-4F57-8C27-2336444DAC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D110C10-5796-4702-8C2D-42932DCD6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94C01-CDAD-4C52-AD3A-A106192A6CDD}" type="slidenum">
              <a:rPr lang="zh-CN" altLang="en-US" smtClean="0"/>
              <a:t>‹#›</a:t>
            </a:fld>
            <a:endParaRPr lang="zh-CN" altLang="en-US"/>
          </a:p>
        </p:txBody>
      </p:sp>
    </p:spTree>
    <p:extLst>
      <p:ext uri="{BB962C8B-B14F-4D97-AF65-F5344CB8AC3E}">
        <p14:creationId xmlns:p14="http://schemas.microsoft.com/office/powerpoint/2010/main" val="197658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audio" Target="../media/audio1.wav"/><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13.jpeg"/><Relationship Id="rId12" Type="http://schemas.openxmlformats.org/officeDocument/2006/relationships/image" Target="../media/image17.png"/><Relationship Id="rId17" Type="http://schemas.openxmlformats.org/officeDocument/2006/relationships/audio" Target="../media/audio1.wav"/><Relationship Id="rId2" Type="http://schemas.openxmlformats.org/officeDocument/2006/relationships/audio" Target="../media/media3.wav"/><Relationship Id="rId16" Type="http://schemas.openxmlformats.org/officeDocument/2006/relationships/image" Target="../media/image18.png"/><Relationship Id="rId1" Type="http://schemas.microsoft.com/office/2007/relationships/media" Target="../media/media3.wav"/><Relationship Id="rId6" Type="http://schemas.openxmlformats.org/officeDocument/2006/relationships/audio" Target="../media/audio1.wav"/><Relationship Id="rId11" Type="http://schemas.microsoft.com/office/2007/relationships/hdphoto" Target="../media/hdphoto2.wdp"/><Relationship Id="rId5" Type="http://schemas.openxmlformats.org/officeDocument/2006/relationships/slideLayout" Target="../slideLayouts/slideLayout2.xml"/><Relationship Id="rId15" Type="http://schemas.openxmlformats.org/officeDocument/2006/relationships/slide" Target="slide5.xml"/><Relationship Id="rId10" Type="http://schemas.openxmlformats.org/officeDocument/2006/relationships/image" Target="../media/image16.png"/><Relationship Id="rId4" Type="http://schemas.openxmlformats.org/officeDocument/2006/relationships/audio" Target="../media/media4.mp3"/><Relationship Id="rId9" Type="http://schemas.openxmlformats.org/officeDocument/2006/relationships/image" Target="../media/image15.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4.mp3"/><Relationship Id="rId7" Type="http://schemas.openxmlformats.org/officeDocument/2006/relationships/image" Target="../media/image13.jpeg"/><Relationship Id="rId12" Type="http://schemas.openxmlformats.org/officeDocument/2006/relationships/image" Target="../media/image8.png"/><Relationship Id="rId17" Type="http://schemas.openxmlformats.org/officeDocument/2006/relationships/audio" Target="../media/audio1.wav"/><Relationship Id="rId2" Type="http://schemas.openxmlformats.org/officeDocument/2006/relationships/audio" Target="../media/media3.wav"/><Relationship Id="rId16" Type="http://schemas.openxmlformats.org/officeDocument/2006/relationships/image" Target="../media/image18.png"/><Relationship Id="rId1" Type="http://schemas.microsoft.com/office/2007/relationships/media" Target="../media/media3.wav"/><Relationship Id="rId6" Type="http://schemas.openxmlformats.org/officeDocument/2006/relationships/audio" Target="../media/audio1.wav"/><Relationship Id="rId11" Type="http://schemas.microsoft.com/office/2007/relationships/hdphoto" Target="../media/hdphoto3.wdp"/><Relationship Id="rId5" Type="http://schemas.openxmlformats.org/officeDocument/2006/relationships/slideLayout" Target="../slideLayouts/slideLayout2.xml"/><Relationship Id="rId15" Type="http://schemas.openxmlformats.org/officeDocument/2006/relationships/slide" Target="slide7.xml"/><Relationship Id="rId10" Type="http://schemas.openxmlformats.org/officeDocument/2006/relationships/image" Target="../media/image17.png"/><Relationship Id="rId4" Type="http://schemas.openxmlformats.org/officeDocument/2006/relationships/audio" Target="../media/media4.mp3"/><Relationship Id="rId9" Type="http://schemas.openxmlformats.org/officeDocument/2006/relationships/image" Target="../media/image15.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png"/><Relationship Id="rId3" Type="http://schemas.microsoft.com/office/2007/relationships/media" Target="../media/media4.mp3"/><Relationship Id="rId7" Type="http://schemas.openxmlformats.org/officeDocument/2006/relationships/image" Target="../media/image13.jpeg"/><Relationship Id="rId12" Type="http://schemas.microsoft.com/office/2007/relationships/hdphoto" Target="../media/hdphoto3.wdp"/><Relationship Id="rId17" Type="http://schemas.openxmlformats.org/officeDocument/2006/relationships/audio" Target="../media/audio1.wav"/><Relationship Id="rId2" Type="http://schemas.openxmlformats.org/officeDocument/2006/relationships/audio" Target="../media/media3.wav"/><Relationship Id="rId16" Type="http://schemas.openxmlformats.org/officeDocument/2006/relationships/image" Target="../media/image21.png"/><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17.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audio" Target="../media/media4.mp3"/><Relationship Id="rId9" Type="http://schemas.openxmlformats.org/officeDocument/2006/relationships/image" Target="../media/image15.pn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DCC7"/>
        </a:solidFill>
        <a:effectLst/>
      </p:bgPr>
    </p:bg>
    <p:spTree>
      <p:nvGrpSpPr>
        <p:cNvPr id="1" name=""/>
        <p:cNvGrpSpPr/>
        <p:nvPr/>
      </p:nvGrpSpPr>
      <p:grpSpPr>
        <a:xfrm>
          <a:off x="0" y="0"/>
          <a:ext cx="0" cy="0"/>
          <a:chOff x="0" y="0"/>
          <a:chExt cx="0" cy="0"/>
        </a:xfrm>
      </p:grpSpPr>
      <p:pic>
        <p:nvPicPr>
          <p:cNvPr id="3" name="图片 16">
            <a:extLst>
              <a:ext uri="{FF2B5EF4-FFF2-40B4-BE49-F238E27FC236}">
                <a16:creationId xmlns:a16="http://schemas.microsoft.com/office/drawing/2014/main" id="{98F66D87-22B0-577F-BABD-10BBFC671033}"/>
              </a:ext>
            </a:extLst>
          </p:cNvPr>
          <p:cNvPicPr>
            <a:picLocks noChangeAspect="1"/>
          </p:cNvPicPr>
          <p:nvPr/>
        </p:nvPicPr>
        <p:blipFill>
          <a:blip r:embed="rId2"/>
          <a:stretch>
            <a:fillRect/>
          </a:stretch>
        </p:blipFill>
        <p:spPr>
          <a:xfrm>
            <a:off x="484050" y="103614"/>
            <a:ext cx="4626570" cy="1231650"/>
          </a:xfrm>
          <a:prstGeom prst="rect">
            <a:avLst/>
          </a:prstGeom>
          <a:effectLst>
            <a:outerShdw blurRad="25400" algn="ctr" rotWithShape="0">
              <a:prstClr val="black">
                <a:alpha val="70000"/>
              </a:prstClr>
            </a:outerShdw>
          </a:effectLst>
        </p:spPr>
      </p:pic>
      <p:pic>
        <p:nvPicPr>
          <p:cNvPr id="4" name="图片 17">
            <a:extLst>
              <a:ext uri="{FF2B5EF4-FFF2-40B4-BE49-F238E27FC236}">
                <a16:creationId xmlns:a16="http://schemas.microsoft.com/office/drawing/2014/main" id="{CA7AE22A-40FE-590E-4A2E-966A3F3D1C99}"/>
              </a:ext>
            </a:extLst>
          </p:cNvPr>
          <p:cNvPicPr>
            <a:picLocks noChangeAspect="1"/>
          </p:cNvPicPr>
          <p:nvPr/>
        </p:nvPicPr>
        <p:blipFill>
          <a:blip r:embed="rId3"/>
          <a:stretch>
            <a:fillRect/>
          </a:stretch>
        </p:blipFill>
        <p:spPr>
          <a:xfrm>
            <a:off x="7205657" y="4197248"/>
            <a:ext cx="4602029" cy="2779749"/>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F2F2F241-5A5D-FB04-16FC-3473529560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78213" y="5437698"/>
            <a:ext cx="579175" cy="984598"/>
          </a:xfrm>
          <a:prstGeom prst="rect">
            <a:avLst/>
          </a:prstGeom>
        </p:spPr>
      </p:pic>
      <p:sp>
        <p:nvSpPr>
          <p:cNvPr id="6" name="Title 5">
            <a:extLst>
              <a:ext uri="{FF2B5EF4-FFF2-40B4-BE49-F238E27FC236}">
                <a16:creationId xmlns:a16="http://schemas.microsoft.com/office/drawing/2014/main" id="{AB5D3FD3-D570-6C8A-1E84-A90B1ACEDD89}"/>
              </a:ext>
            </a:extLst>
          </p:cNvPr>
          <p:cNvSpPr>
            <a:spLocks noGrp="1"/>
          </p:cNvSpPr>
          <p:nvPr>
            <p:ph type="title"/>
          </p:nvPr>
        </p:nvSpPr>
        <p:spPr>
          <a:xfrm>
            <a:off x="587141" y="2420436"/>
            <a:ext cx="11348185" cy="1325563"/>
          </a:xfrm>
        </p:spPr>
        <p:txBody>
          <a:bodyPr>
            <a:noAutofit/>
          </a:bodyPr>
          <a:lstStyle/>
          <a:p>
            <a:pPr algn="ctr"/>
            <a:r>
              <a:rPr lang="en-US" sz="7200" dirty="0">
                <a:solidFill>
                  <a:srgbClr val="F55B74"/>
                </a:solidFill>
                <a:latin typeface="Barlow Condensed Black" panose="00000A06000000000000" pitchFamily="2" charset="0"/>
              </a:rPr>
              <a:t>CHÀO MỪNG CÁC EM HỌC SINH ĐẾN VỚI TIẾT HỌC </a:t>
            </a:r>
            <a:br>
              <a:rPr lang="en-US" sz="7200" dirty="0">
                <a:solidFill>
                  <a:srgbClr val="F55B74"/>
                </a:solidFill>
                <a:latin typeface="Barlow Condensed Black" panose="00000A06000000000000" pitchFamily="2" charset="0"/>
              </a:rPr>
            </a:br>
            <a:r>
              <a:rPr lang="en-US" sz="7200" dirty="0">
                <a:solidFill>
                  <a:srgbClr val="F55B74"/>
                </a:solidFill>
                <a:latin typeface="Barlow Condensed Black" panose="00000A06000000000000" pitchFamily="2" charset="0"/>
              </a:rPr>
              <a:t>MÔN : TOÁN </a:t>
            </a:r>
          </a:p>
        </p:txBody>
      </p:sp>
    </p:spTree>
    <p:extLst>
      <p:ext uri="{BB962C8B-B14F-4D97-AF65-F5344CB8AC3E}">
        <p14:creationId xmlns:p14="http://schemas.microsoft.com/office/powerpoint/2010/main" val="1042092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6F4C1C2-A3A2-438F-BB30-A639035814A5}"/>
              </a:ext>
            </a:extLst>
          </p:cNvPr>
          <p:cNvPicPr>
            <a:picLocks noChangeAspect="1"/>
          </p:cNvPicPr>
          <p:nvPr/>
        </p:nvPicPr>
        <p:blipFill>
          <a:blip r:embed="rId3"/>
          <a:stretch>
            <a:fillRect/>
          </a:stretch>
        </p:blipFill>
        <p:spPr>
          <a:xfrm>
            <a:off x="26073" y="142797"/>
            <a:ext cx="12191999" cy="6859252"/>
          </a:xfrm>
          <a:prstGeom prst="rect">
            <a:avLst/>
          </a:prstGeom>
          <a:effectLst>
            <a:outerShdw blurRad="25400" algn="ctr" rotWithShape="0">
              <a:prstClr val="black">
                <a:alpha val="70000"/>
              </a:prstClr>
            </a:outerShdw>
          </a:effectLst>
        </p:spPr>
      </p:pic>
      <p:sp>
        <p:nvSpPr>
          <p:cNvPr id="13" name="文本框 12">
            <a:extLst>
              <a:ext uri="{FF2B5EF4-FFF2-40B4-BE49-F238E27FC236}">
                <a16:creationId xmlns:a16="http://schemas.microsoft.com/office/drawing/2014/main" id="{766008F9-194A-4AC7-92FB-5C1E514DC4B3}"/>
              </a:ext>
            </a:extLst>
          </p:cNvPr>
          <p:cNvSpPr txBox="1"/>
          <p:nvPr/>
        </p:nvSpPr>
        <p:spPr>
          <a:xfrm>
            <a:off x="2405124" y="142797"/>
            <a:ext cx="8145837" cy="1200329"/>
          </a:xfrm>
          <a:prstGeom prst="rect">
            <a:avLst/>
          </a:prstGeom>
          <a:noFill/>
        </p:spPr>
        <p:txBody>
          <a:bodyPr wrap="square" rtlCol="0">
            <a:spAutoFit/>
          </a:bodyPr>
          <a:lstStyle/>
          <a:p>
            <a:pPr algn="ctr"/>
            <a:r>
              <a:rPr lang="en-US" altLang="zh-CN" sz="7200" b="1" dirty="0">
                <a:ln>
                  <a:solidFill>
                    <a:sysClr val="windowText" lastClr="000000"/>
                  </a:solidFill>
                </a:ln>
                <a:solidFill>
                  <a:srgbClr val="00B050"/>
                </a:solidFill>
                <a:effectLst>
                  <a:outerShdw blurRad="38100" algn="ctr" rotWithShape="0">
                    <a:prstClr val="black">
                      <a:alpha val="67000"/>
                    </a:prstClr>
                  </a:outerShdw>
                </a:effectLst>
                <a:latin typeface="Bahnschrift SemiBold Condensed" panose="020B0502040204020203" pitchFamily="34" charset="0"/>
                <a:ea typeface="字魂95号-手刻宋" panose="00000500000000000000" pitchFamily="2" charset="-122"/>
              </a:rPr>
              <a:t>YÊU CẦU CẦN ĐẠT</a:t>
            </a:r>
            <a:endParaRPr lang="zh-CN" altLang="en-US" sz="7200" b="1" dirty="0">
              <a:ln>
                <a:solidFill>
                  <a:sysClr val="windowText" lastClr="000000"/>
                </a:solidFill>
              </a:ln>
              <a:solidFill>
                <a:srgbClr val="00B050"/>
              </a:solidFill>
              <a:effectLst>
                <a:outerShdw blurRad="38100" algn="ctr" rotWithShape="0">
                  <a:prstClr val="black">
                    <a:alpha val="67000"/>
                  </a:prstClr>
                </a:outerShdw>
              </a:effectLst>
              <a:latin typeface="Bahnschrift SemiBold Condensed" panose="020B0502040204020203" pitchFamily="34" charset="0"/>
              <a:ea typeface="字魂95号-手刻宋" panose="00000500000000000000" pitchFamily="2" charset="-122"/>
            </a:endParaRPr>
          </a:p>
        </p:txBody>
      </p:sp>
      <p:pic>
        <p:nvPicPr>
          <p:cNvPr id="17" name="图片 16">
            <a:extLst>
              <a:ext uri="{FF2B5EF4-FFF2-40B4-BE49-F238E27FC236}">
                <a16:creationId xmlns:a16="http://schemas.microsoft.com/office/drawing/2014/main" id="{384DFE11-C366-4527-98C1-F98BFCE58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13735" y="4053931"/>
            <a:ext cx="3509520" cy="2540131"/>
          </a:xfrm>
          <a:prstGeom prst="rect">
            <a:avLst/>
          </a:prstGeom>
          <a:effectLst>
            <a:outerShdw blurRad="25400" algn="ctr" rotWithShape="0">
              <a:prstClr val="black">
                <a:alpha val="70000"/>
              </a:prstClr>
            </a:outerShdw>
          </a:effectLst>
        </p:spPr>
      </p:pic>
      <p:sp>
        <p:nvSpPr>
          <p:cNvPr id="3" name="TextBox 2">
            <a:extLst>
              <a:ext uri="{FF2B5EF4-FFF2-40B4-BE49-F238E27FC236}">
                <a16:creationId xmlns:a16="http://schemas.microsoft.com/office/drawing/2014/main" id="{46045962-8E13-7706-1514-D5988B231DCF}"/>
              </a:ext>
            </a:extLst>
          </p:cNvPr>
          <p:cNvSpPr txBox="1"/>
          <p:nvPr/>
        </p:nvSpPr>
        <p:spPr>
          <a:xfrm>
            <a:off x="1087655" y="1919869"/>
            <a:ext cx="10299031" cy="2800767"/>
          </a:xfrm>
          <a:prstGeom prst="rect">
            <a:avLst/>
          </a:prstGeom>
          <a:noFill/>
        </p:spPr>
        <p:txBody>
          <a:bodyPr wrap="square" rtlCol="0">
            <a:spAutoFit/>
          </a:bodyPr>
          <a:lstStyle/>
          <a:p>
            <a:pPr algn="just"/>
            <a:r>
              <a:rPr lang="en-US" sz="4400" dirty="0">
                <a:solidFill>
                  <a:schemeClr val="bg1"/>
                </a:solidFill>
                <a:latin typeface="Bahnschrift SemiBold Condensed" panose="020B0502040204020203" pitchFamily="34" charset="0"/>
              </a:rPr>
              <a:t>- T</a:t>
            </a:r>
            <a:r>
              <a:rPr lang="vi-VN" sz="4400" dirty="0">
                <a:solidFill>
                  <a:schemeClr val="bg1"/>
                </a:solidFill>
                <a:latin typeface="Bahnschrift SemiBold Condensed" panose="020B0502040204020203" pitchFamily="34" charset="0"/>
              </a:rPr>
              <a:t>ính được chu vi hình tam giác, hình tứ giác, hình chữ nhật, hình vuông </a:t>
            </a:r>
          </a:p>
          <a:p>
            <a:pPr algn="just"/>
            <a:r>
              <a:rPr lang="vi-VN" sz="4400" dirty="0">
                <a:solidFill>
                  <a:schemeClr val="bg1"/>
                </a:solidFill>
                <a:latin typeface="Bahnschrift SemiBold Condensed" panose="020B0502040204020203" pitchFamily="34" charset="0"/>
              </a:rPr>
              <a:t>- Giải quyết được một số vấn đề thực tiễn liên quan đến đo lường.</a:t>
            </a:r>
          </a:p>
        </p:txBody>
      </p:sp>
    </p:spTree>
    <p:extLst>
      <p:ext uri="{BB962C8B-B14F-4D97-AF65-F5344CB8AC3E}">
        <p14:creationId xmlns:p14="http://schemas.microsoft.com/office/powerpoint/2010/main" val="2221187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par>
                          <p:cTn id="14" fill="hold">
                            <p:stCondLst>
                              <p:cond delay="500"/>
                            </p:stCondLst>
                            <p:childTnLst>
                              <p:par>
                                <p:cTn id="15" presetID="55"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9DB55E8-065E-4965-8430-85DA343E784C}"/>
              </a:ext>
            </a:extLst>
          </p:cNvPr>
          <p:cNvPicPr>
            <a:picLocks noChangeAspect="1"/>
          </p:cNvPicPr>
          <p:nvPr/>
        </p:nvPicPr>
        <p:blipFill>
          <a:blip r:embed="rId3"/>
          <a:stretch>
            <a:fillRect/>
          </a:stretch>
        </p:blipFill>
        <p:spPr>
          <a:xfrm>
            <a:off x="3217763" y="-289367"/>
            <a:ext cx="8450217" cy="7147367"/>
          </a:xfrm>
          <a:prstGeom prst="rect">
            <a:avLst/>
          </a:prstGeom>
          <a:effectLst>
            <a:outerShdw blurRad="25400" algn="ctr" rotWithShape="0">
              <a:prstClr val="black">
                <a:alpha val="70000"/>
              </a:prstClr>
            </a:outerShdw>
          </a:effectLst>
        </p:spPr>
      </p:pic>
      <p:sp>
        <p:nvSpPr>
          <p:cNvPr id="27" name="矩形 26">
            <a:extLst>
              <a:ext uri="{FF2B5EF4-FFF2-40B4-BE49-F238E27FC236}">
                <a16:creationId xmlns:a16="http://schemas.microsoft.com/office/drawing/2014/main" id="{A0D049E5-5102-4429-8842-3E262D9C3B60}"/>
              </a:ext>
            </a:extLst>
          </p:cNvPr>
          <p:cNvSpPr/>
          <p:nvPr/>
        </p:nvSpPr>
        <p:spPr>
          <a:xfrm>
            <a:off x="2960048" y="2858779"/>
            <a:ext cx="9589979" cy="1631216"/>
          </a:xfrm>
          <a:prstGeom prst="rect">
            <a:avLst/>
          </a:prstGeom>
          <a:noFill/>
          <a:ln>
            <a:noFill/>
          </a:ln>
        </p:spPr>
        <p:txBody>
          <a:bodyPr wrap="square" rtlCol="0" anchor="t">
            <a:spAutoFit/>
          </a:bodyPr>
          <a:lstStyle/>
          <a:p>
            <a:pPr lvl="0" algn="ctr"/>
            <a:r>
              <a:rPr lang="en-US" altLang="zh-CN" sz="10000" spc="300" dirty="0">
                <a:ln w="28575">
                  <a:solidFill>
                    <a:srgbClr val="454545"/>
                  </a:solidFill>
                </a:ln>
                <a:solidFill>
                  <a:schemeClr val="accent1">
                    <a:lumMod val="60000"/>
                    <a:lumOff val="40000"/>
                  </a:schemeClr>
                </a:solidFill>
                <a:effectLst>
                  <a:outerShdw blurRad="38100" algn="ctr" rotWithShape="0">
                    <a:prstClr val="black">
                      <a:alpha val="68000"/>
                    </a:prstClr>
                  </a:outerShdw>
                </a:effectLst>
                <a:latin typeface="#9Slide07 IcielCrocante" panose="02000000000000000000" pitchFamily="2" charset="0"/>
                <a:ea typeface="字魂5号-无外润黑体" panose="00000500000000000000" pitchFamily="2" charset="-122"/>
                <a:sym typeface=""/>
              </a:rPr>
              <a:t>LUYỆN TẬP</a:t>
            </a:r>
            <a:endParaRPr lang="zh-CN" altLang="en-US" sz="10000" spc="300" dirty="0">
              <a:ln w="28575">
                <a:solidFill>
                  <a:srgbClr val="454545"/>
                </a:solidFill>
              </a:ln>
              <a:solidFill>
                <a:schemeClr val="accent1">
                  <a:lumMod val="60000"/>
                  <a:lumOff val="40000"/>
                </a:schemeClr>
              </a:solidFill>
              <a:effectLst>
                <a:outerShdw blurRad="38100" algn="ctr" rotWithShape="0">
                  <a:prstClr val="black">
                    <a:alpha val="68000"/>
                  </a:prstClr>
                </a:outerShdw>
              </a:effectLst>
              <a:latin typeface="#9Slide07 IcielCrocante" panose="02000000000000000000" pitchFamily="2" charset="0"/>
              <a:ea typeface="字魂5号-无外润黑体" panose="00000500000000000000" pitchFamily="2" charset="-122"/>
              <a:sym typeface=""/>
            </a:endParaRPr>
          </a:p>
        </p:txBody>
      </p:sp>
      <p:sp>
        <p:nvSpPr>
          <p:cNvPr id="28" name="文本框 27">
            <a:extLst>
              <a:ext uri="{FF2B5EF4-FFF2-40B4-BE49-F238E27FC236}">
                <a16:creationId xmlns:a16="http://schemas.microsoft.com/office/drawing/2014/main" id="{51D999A4-F275-4F3C-8FEE-00A9E84A4745}"/>
              </a:ext>
            </a:extLst>
          </p:cNvPr>
          <p:cNvSpPr txBox="1"/>
          <p:nvPr/>
        </p:nvSpPr>
        <p:spPr>
          <a:xfrm>
            <a:off x="5404346" y="730342"/>
            <a:ext cx="3699164" cy="2215991"/>
          </a:xfrm>
          <a:prstGeom prst="rect">
            <a:avLst/>
          </a:prstGeom>
          <a:noFill/>
        </p:spPr>
        <p:txBody>
          <a:bodyPr wrap="square" rtlCol="0">
            <a:spAutoFit/>
          </a:bodyPr>
          <a:lstStyle/>
          <a:p>
            <a:pPr algn="ctr"/>
            <a:r>
              <a:rPr lang="en-US" altLang="zh-CN" sz="13800" b="1" dirty="0">
                <a:ln w="28575">
                  <a:solidFill>
                    <a:srgbClr val="454545"/>
                  </a:solidFill>
                </a:ln>
                <a:solidFill>
                  <a:schemeClr val="accent4">
                    <a:lumMod val="60000"/>
                    <a:lumOff val="40000"/>
                  </a:schemeClr>
                </a:solidFill>
                <a:effectLst>
                  <a:outerShdw blurRad="38100" algn="ctr" rotWithShape="0">
                    <a:prstClr val="black">
                      <a:alpha val="67000"/>
                    </a:prstClr>
                  </a:outerShdw>
                </a:effectLst>
                <a:latin typeface="#9Slide07 IcielCrocante" panose="02000000000000000000" pitchFamily="2" charset="0"/>
                <a:ea typeface="字魂95号-手刻宋" panose="00000500000000000000" pitchFamily="2" charset="-122"/>
              </a:rPr>
              <a:t>02</a:t>
            </a:r>
            <a:endParaRPr lang="zh-CN" altLang="en-US" sz="13800" b="1" dirty="0">
              <a:ln w="28575">
                <a:solidFill>
                  <a:srgbClr val="454545"/>
                </a:solidFill>
              </a:ln>
              <a:solidFill>
                <a:schemeClr val="accent4">
                  <a:lumMod val="60000"/>
                  <a:lumOff val="40000"/>
                </a:schemeClr>
              </a:solidFill>
              <a:effectLst>
                <a:outerShdw blurRad="38100" algn="ctr" rotWithShape="0">
                  <a:prstClr val="black">
                    <a:alpha val="67000"/>
                  </a:prstClr>
                </a:outerShdw>
              </a:effectLst>
              <a:latin typeface="#9Slide07 IcielCrocante" panose="02000000000000000000" pitchFamily="2" charset="0"/>
              <a:ea typeface="字魂95号-手刻宋" panose="00000500000000000000" pitchFamily="2" charset="-122"/>
            </a:endParaRPr>
          </a:p>
        </p:txBody>
      </p:sp>
      <p:pic>
        <p:nvPicPr>
          <p:cNvPr id="31" name="图片 30">
            <a:extLst>
              <a:ext uri="{FF2B5EF4-FFF2-40B4-BE49-F238E27FC236}">
                <a16:creationId xmlns:a16="http://schemas.microsoft.com/office/drawing/2014/main" id="{BDF5E7E6-5B90-46A6-9995-5086BE32757A}"/>
              </a:ext>
            </a:extLst>
          </p:cNvPr>
          <p:cNvPicPr>
            <a:picLocks noChangeAspect="1"/>
          </p:cNvPicPr>
          <p:nvPr/>
        </p:nvPicPr>
        <p:blipFill>
          <a:blip r:embed="rId4"/>
          <a:stretch>
            <a:fillRect/>
          </a:stretch>
        </p:blipFill>
        <p:spPr>
          <a:xfrm>
            <a:off x="-318654" y="897520"/>
            <a:ext cx="5347176" cy="6817294"/>
          </a:xfrm>
          <a:prstGeom prst="rect">
            <a:avLst/>
          </a:prstGeom>
          <a:effectLst>
            <a:outerShdw blurRad="25400" dist="25400" dir="16200000"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934" y="4144115"/>
            <a:ext cx="8681013" cy="2689812"/>
          </a:xfrm>
          <a:prstGeom prst="rect">
            <a:avLst/>
          </a:prstGeom>
        </p:spPr>
      </p:pic>
    </p:spTree>
    <p:extLst>
      <p:ext uri="{BB962C8B-B14F-4D97-AF65-F5344CB8AC3E}">
        <p14:creationId xmlns:p14="http://schemas.microsoft.com/office/powerpoint/2010/main" val="2180516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sp>
        <p:nvSpPr>
          <p:cNvPr id="6" name="Rectangle 5"/>
          <p:cNvSpPr/>
          <p:nvPr/>
        </p:nvSpPr>
        <p:spPr>
          <a:xfrm>
            <a:off x="462988" y="520861"/>
            <a:ext cx="11331616" cy="6111433"/>
          </a:xfrm>
          <a:prstGeom prst="rect">
            <a:avLst/>
          </a:prstGeom>
          <a:solidFill>
            <a:schemeClr val="bg1"/>
          </a:solidFill>
          <a:ln w="76200">
            <a:solidFill>
              <a:schemeClr val="bg1">
                <a:lumMod val="8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736203" y="1192192"/>
            <a:ext cx="8530541" cy="5190847"/>
          </a:xfrm>
          <a:prstGeom prst="rect">
            <a:avLst/>
          </a:prstGeom>
        </p:spPr>
      </p:pic>
      <p:sp>
        <p:nvSpPr>
          <p:cNvPr id="9" name="文本框 8">
            <a:extLst>
              <a:ext uri="{FF2B5EF4-FFF2-40B4-BE49-F238E27FC236}">
                <a16:creationId xmlns:a16="http://schemas.microsoft.com/office/drawing/2014/main" id="{1DDAB7DE-8F23-4E2A-B47A-A23F91BE699F}"/>
              </a:ext>
            </a:extLst>
          </p:cNvPr>
          <p:cNvSpPr txBox="1"/>
          <p:nvPr/>
        </p:nvSpPr>
        <p:spPr>
          <a:xfrm>
            <a:off x="578864" y="606302"/>
            <a:ext cx="7181273" cy="923330"/>
          </a:xfrm>
          <a:prstGeom prst="rect">
            <a:avLst/>
          </a:prstGeom>
          <a:noFill/>
        </p:spPr>
        <p:txBody>
          <a:bodyPr wrap="square" rtlCol="0">
            <a:spAutoFit/>
          </a:bodyPr>
          <a:lstStyle/>
          <a:p>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Bài</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1 :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Chọn</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chu vi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mỗi</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hình</a:t>
            </a:r>
            <a:endParaRPr lang="zh-CN" altLang="en-US" sz="5400" dirty="0">
              <a:solidFill>
                <a:srgbClr val="002060"/>
              </a:solidFill>
              <a:latin typeface="Bahnschrift SemiBold Condensed" panose="020B0502040204020203" pitchFamily="34" charset="0"/>
              <a:ea typeface="字魂95号-手刻宋" panose="00000500000000000000" pitchFamily="2" charset="-122"/>
              <a:sym typeface=""/>
            </a:endParaRPr>
          </a:p>
        </p:txBody>
      </p:sp>
    </p:spTree>
    <p:extLst>
      <p:ext uri="{BB962C8B-B14F-4D97-AF65-F5344CB8AC3E}">
        <p14:creationId xmlns:p14="http://schemas.microsoft.com/office/powerpoint/2010/main" val="1207528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158362-08B9-E857-6647-80FD1F09AC7F}"/>
              </a:ext>
            </a:extLst>
          </p:cNvPr>
          <p:cNvSpPr/>
          <p:nvPr/>
        </p:nvSpPr>
        <p:spPr>
          <a:xfrm>
            <a:off x="462988" y="520861"/>
            <a:ext cx="11331616" cy="6111433"/>
          </a:xfrm>
          <a:prstGeom prst="rect">
            <a:avLst/>
          </a:prstGeom>
          <a:solidFill>
            <a:schemeClr val="bg1"/>
          </a:solidFill>
          <a:ln w="76200">
            <a:solidFill>
              <a:schemeClr val="bg1">
                <a:lumMod val="8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10245E5-7F74-D490-7909-EBD6AE7312F0}"/>
              </a:ext>
            </a:extLst>
          </p:cNvPr>
          <p:cNvPicPr>
            <a:picLocks noChangeAspect="1"/>
          </p:cNvPicPr>
          <p:nvPr/>
        </p:nvPicPr>
        <p:blipFill>
          <a:blip r:embed="rId2"/>
          <a:stretch>
            <a:fillRect/>
          </a:stretch>
        </p:blipFill>
        <p:spPr>
          <a:xfrm>
            <a:off x="1736203" y="1192192"/>
            <a:ext cx="8530541" cy="5190847"/>
          </a:xfrm>
          <a:prstGeom prst="rect">
            <a:avLst/>
          </a:prstGeom>
        </p:spPr>
      </p:pic>
      <p:sp>
        <p:nvSpPr>
          <p:cNvPr id="4" name="文本框 8">
            <a:extLst>
              <a:ext uri="{FF2B5EF4-FFF2-40B4-BE49-F238E27FC236}">
                <a16:creationId xmlns:a16="http://schemas.microsoft.com/office/drawing/2014/main" id="{326E85F7-21EF-8B2F-F8C4-B41C13F27737}"/>
              </a:ext>
            </a:extLst>
          </p:cNvPr>
          <p:cNvSpPr txBox="1"/>
          <p:nvPr/>
        </p:nvSpPr>
        <p:spPr>
          <a:xfrm>
            <a:off x="703992" y="520861"/>
            <a:ext cx="10461313" cy="923330"/>
          </a:xfrm>
          <a:prstGeom prst="rect">
            <a:avLst/>
          </a:prstGeom>
          <a:noFill/>
        </p:spPr>
        <p:txBody>
          <a:bodyPr wrap="square" rtlCol="0">
            <a:spAutoFit/>
          </a:bodyPr>
          <a:lstStyle/>
          <a:p>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Bài</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1 :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Chọn</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chu vi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mỗi</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hình</a:t>
            </a:r>
            <a:endParaRPr lang="zh-CN" altLang="en-US" sz="5400" dirty="0">
              <a:solidFill>
                <a:srgbClr val="002060"/>
              </a:solidFill>
              <a:latin typeface="Bahnschrift SemiBold Condensed" panose="020B0502040204020203" pitchFamily="34" charset="0"/>
              <a:ea typeface="字魂95号-手刻宋" panose="00000500000000000000" pitchFamily="2" charset="-122"/>
              <a:sym typeface=""/>
            </a:endParaRPr>
          </a:p>
        </p:txBody>
      </p:sp>
      <p:cxnSp>
        <p:nvCxnSpPr>
          <p:cNvPr id="12" name="Straight Connector 11">
            <a:extLst>
              <a:ext uri="{FF2B5EF4-FFF2-40B4-BE49-F238E27FC236}">
                <a16:creationId xmlns:a16="http://schemas.microsoft.com/office/drawing/2014/main" id="{636DB09E-4F60-78DE-46B4-AEF5A13B5214}"/>
              </a:ext>
            </a:extLst>
          </p:cNvPr>
          <p:cNvCxnSpPr/>
          <p:nvPr/>
        </p:nvCxnSpPr>
        <p:spPr>
          <a:xfrm>
            <a:off x="4051139" y="4009772"/>
            <a:ext cx="1678329" cy="89789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AD3597-699A-BE4C-4942-3DB84D9CD2E4}"/>
              </a:ext>
            </a:extLst>
          </p:cNvPr>
          <p:cNvCxnSpPr/>
          <p:nvPr/>
        </p:nvCxnSpPr>
        <p:spPr>
          <a:xfrm>
            <a:off x="6821278" y="4076995"/>
            <a:ext cx="1678329" cy="89789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7A0C8C-9A0E-7F3E-8041-4CFC93B6E198}"/>
              </a:ext>
            </a:extLst>
          </p:cNvPr>
          <p:cNvCxnSpPr/>
          <p:nvPr/>
        </p:nvCxnSpPr>
        <p:spPr>
          <a:xfrm flipV="1">
            <a:off x="3657600" y="4394586"/>
            <a:ext cx="4704005" cy="5130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332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5B74"/>
        </a:solidFill>
        <a:effectLst/>
      </p:bgPr>
    </p:bg>
    <p:spTree>
      <p:nvGrpSpPr>
        <p:cNvPr id="1" name=""/>
        <p:cNvGrpSpPr/>
        <p:nvPr/>
      </p:nvGrpSpPr>
      <p:grpSpPr>
        <a:xfrm>
          <a:off x="0" y="0"/>
          <a:ext cx="0" cy="0"/>
          <a:chOff x="0" y="0"/>
          <a:chExt cx="0" cy="0"/>
        </a:xfrm>
      </p:grpSpPr>
      <p:sp>
        <p:nvSpPr>
          <p:cNvPr id="6" name="Rectangle 5"/>
          <p:cNvSpPr/>
          <p:nvPr/>
        </p:nvSpPr>
        <p:spPr>
          <a:xfrm>
            <a:off x="462988" y="574698"/>
            <a:ext cx="11331616" cy="5779804"/>
          </a:xfrm>
          <a:prstGeom prst="rect">
            <a:avLst/>
          </a:prstGeom>
          <a:solidFill>
            <a:schemeClr val="bg1"/>
          </a:solidFill>
          <a:ln w="7620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1DDAB7DE-8F23-4E2A-B47A-A23F91BE699F}"/>
              </a:ext>
            </a:extLst>
          </p:cNvPr>
          <p:cNvSpPr txBox="1"/>
          <p:nvPr/>
        </p:nvSpPr>
        <p:spPr>
          <a:xfrm>
            <a:off x="692642" y="603569"/>
            <a:ext cx="11223434" cy="923330"/>
          </a:xfrm>
          <a:prstGeom prst="rect">
            <a:avLst/>
          </a:prstGeom>
          <a:noFill/>
        </p:spPr>
        <p:txBody>
          <a:bodyPr wrap="square" rtlCol="0">
            <a:spAutoFit/>
          </a:bodyPr>
          <a:lstStyle/>
          <a:p>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Bài</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2 : Theo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em</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Việt</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đúng</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 hay </a:t>
            </a:r>
            <a:r>
              <a:rPr lang="en-US" altLang="zh-CN" sz="5400" dirty="0" err="1">
                <a:solidFill>
                  <a:srgbClr val="002060"/>
                </a:solidFill>
                <a:latin typeface="Bahnschrift SemiBold Condensed" panose="020B0502040204020203" pitchFamily="34" charset="0"/>
                <a:ea typeface="字魂95号-手刻宋" panose="00000500000000000000" pitchFamily="2" charset="-122"/>
                <a:sym typeface=""/>
              </a:rPr>
              <a:t>sai</a:t>
            </a:r>
            <a:r>
              <a:rPr lang="en-US" altLang="zh-CN" sz="5400" dirty="0">
                <a:solidFill>
                  <a:srgbClr val="002060"/>
                </a:solidFill>
                <a:latin typeface="Bahnschrift SemiBold Condensed" panose="020B0502040204020203" pitchFamily="34" charset="0"/>
                <a:ea typeface="字魂95号-手刻宋" panose="00000500000000000000" pitchFamily="2" charset="-122"/>
                <a:sym typeface=""/>
              </a:rPr>
              <a:t>?</a:t>
            </a:r>
            <a:endParaRPr lang="zh-CN" altLang="en-US" sz="5400" dirty="0">
              <a:solidFill>
                <a:srgbClr val="002060"/>
              </a:solidFill>
              <a:latin typeface="Bahnschrift SemiBold Condensed" panose="020B0502040204020203" pitchFamily="34" charset="0"/>
              <a:ea typeface="字魂95号-手刻宋" panose="00000500000000000000" pitchFamily="2" charset="-122"/>
              <a:sym typeface=""/>
            </a:endParaRPr>
          </a:p>
        </p:txBody>
      </p:sp>
      <p:pic>
        <p:nvPicPr>
          <p:cNvPr id="2" name="Picture 1"/>
          <p:cNvPicPr>
            <a:picLocks noChangeAspect="1"/>
          </p:cNvPicPr>
          <p:nvPr/>
        </p:nvPicPr>
        <p:blipFill>
          <a:blip r:embed="rId3"/>
          <a:stretch>
            <a:fillRect/>
          </a:stretch>
        </p:blipFill>
        <p:spPr>
          <a:xfrm>
            <a:off x="1281681" y="1748275"/>
            <a:ext cx="6803540" cy="3948484"/>
          </a:xfrm>
          <a:prstGeom prst="rect">
            <a:avLst/>
          </a:prstGeom>
        </p:spPr>
      </p:pic>
      <p:sp>
        <p:nvSpPr>
          <p:cNvPr id="11" name="Rectangle 10"/>
          <p:cNvSpPr/>
          <p:nvPr/>
        </p:nvSpPr>
        <p:spPr>
          <a:xfrm>
            <a:off x="6750365" y="4628808"/>
            <a:ext cx="1148901" cy="574901"/>
          </a:xfrm>
          <a:prstGeom prst="rect">
            <a:avLst/>
          </a:prstGeom>
        </p:spPr>
        <p:txBody>
          <a:bodyPr wrap="square">
            <a:spAutoFit/>
          </a:bodyPr>
          <a:lstStyle/>
          <a:p>
            <a:pPr algn="just">
              <a:lnSpc>
                <a:spcPct val="120000"/>
              </a:lnSpc>
              <a:spcAft>
                <a:spcPts val="0"/>
              </a:spcAft>
            </a:pPr>
            <a:r>
              <a:rPr lang="nl-NL" sz="2800" b="1" dirty="0">
                <a:solidFill>
                  <a:srgbClr val="C00000"/>
                </a:solidFill>
                <a:latin typeface="Calibri" panose="020F0502020204030204" pitchFamily="34" charset="0"/>
                <a:cs typeface="Calibri" panose="020F0502020204030204" pitchFamily="34" charset="0"/>
              </a:rPr>
              <a:t>40cm</a:t>
            </a:r>
            <a:endParaRPr lang="en-US" sz="40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9F540205-DC8F-F364-657C-7E361FDED57C}"/>
              </a:ext>
            </a:extLst>
          </p:cNvPr>
          <p:cNvSpPr/>
          <p:nvPr/>
        </p:nvSpPr>
        <p:spPr>
          <a:xfrm>
            <a:off x="4558288" y="4810286"/>
            <a:ext cx="1148901" cy="574901"/>
          </a:xfrm>
          <a:prstGeom prst="rect">
            <a:avLst/>
          </a:prstGeom>
        </p:spPr>
        <p:txBody>
          <a:bodyPr wrap="square">
            <a:spAutoFit/>
          </a:bodyPr>
          <a:lstStyle/>
          <a:p>
            <a:pPr algn="just">
              <a:lnSpc>
                <a:spcPct val="120000"/>
              </a:lnSpc>
              <a:spcAft>
                <a:spcPts val="0"/>
              </a:spcAft>
            </a:pPr>
            <a:r>
              <a:rPr lang="nl-NL" sz="2800" b="1" dirty="0">
                <a:solidFill>
                  <a:srgbClr val="C00000"/>
                </a:solidFill>
                <a:latin typeface="Calibri" panose="020F0502020204030204" pitchFamily="34" charset="0"/>
                <a:cs typeface="Calibri" panose="020F0502020204030204" pitchFamily="34" charset="0"/>
              </a:rPr>
              <a:t>1m</a:t>
            </a:r>
            <a:endParaRPr lang="en-US" sz="40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13930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5B74"/>
        </a:solidFill>
        <a:effectLst/>
      </p:bgPr>
    </p:bg>
    <p:spTree>
      <p:nvGrpSpPr>
        <p:cNvPr id="1" name=""/>
        <p:cNvGrpSpPr/>
        <p:nvPr/>
      </p:nvGrpSpPr>
      <p:grpSpPr>
        <a:xfrm>
          <a:off x="0" y="0"/>
          <a:ext cx="0" cy="0"/>
          <a:chOff x="0" y="0"/>
          <a:chExt cx="0" cy="0"/>
        </a:xfrm>
      </p:grpSpPr>
      <p:sp>
        <p:nvSpPr>
          <p:cNvPr id="6" name="Rectangle 5"/>
          <p:cNvSpPr/>
          <p:nvPr/>
        </p:nvSpPr>
        <p:spPr>
          <a:xfrm>
            <a:off x="462988" y="574698"/>
            <a:ext cx="11331616" cy="5963262"/>
          </a:xfrm>
          <a:prstGeom prst="rect">
            <a:avLst/>
          </a:prstGeom>
          <a:solidFill>
            <a:schemeClr val="bg1"/>
          </a:solidFill>
          <a:ln w="7620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8">
            <a:extLst>
              <a:ext uri="{FF2B5EF4-FFF2-40B4-BE49-F238E27FC236}">
                <a16:creationId xmlns:a16="http://schemas.microsoft.com/office/drawing/2014/main" id="{1DDAB7DE-8F23-4E2A-B47A-A23F91BE699F}"/>
              </a:ext>
            </a:extLst>
          </p:cNvPr>
          <p:cNvSpPr txBox="1"/>
          <p:nvPr/>
        </p:nvSpPr>
        <p:spPr>
          <a:xfrm>
            <a:off x="760397" y="716279"/>
            <a:ext cx="9500584" cy="830997"/>
          </a:xfrm>
          <a:prstGeom prst="rect">
            <a:avLst/>
          </a:prstGeom>
          <a:noFill/>
        </p:spPr>
        <p:txBody>
          <a:bodyPr wrap="square" rtlCol="0">
            <a:spAutoFit/>
          </a:bodyPr>
          <a:lstStyle/>
          <a:p>
            <a:r>
              <a:rPr lang="en-US" altLang="zh-CN" sz="4800" dirty="0" err="1">
                <a:solidFill>
                  <a:srgbClr val="00256E"/>
                </a:solidFill>
                <a:latin typeface="Bahnschrift SemiBold Condensed" panose="020B0502040204020203" pitchFamily="34" charset="0"/>
                <a:ea typeface="字魂95号-手刻宋" panose="00000500000000000000" pitchFamily="2" charset="-122"/>
                <a:sym typeface=""/>
              </a:rPr>
              <a:t>Bài</a:t>
            </a:r>
            <a:r>
              <a:rPr lang="en-US" altLang="zh-CN" sz="4800" dirty="0">
                <a:solidFill>
                  <a:srgbClr val="00256E"/>
                </a:solidFill>
                <a:latin typeface="Bahnschrift SemiBold Condensed" panose="020B0502040204020203" pitchFamily="34" charset="0"/>
                <a:ea typeface="字魂95号-手刻宋" panose="00000500000000000000" pitchFamily="2" charset="-122"/>
                <a:sym typeface=""/>
              </a:rPr>
              <a:t> 2 : Theo </a:t>
            </a:r>
            <a:r>
              <a:rPr lang="en-US" altLang="zh-CN" sz="4800" dirty="0" err="1">
                <a:solidFill>
                  <a:srgbClr val="00256E"/>
                </a:solidFill>
                <a:latin typeface="Bahnschrift SemiBold Condensed" panose="020B0502040204020203" pitchFamily="34" charset="0"/>
                <a:ea typeface="字魂95号-手刻宋" panose="00000500000000000000" pitchFamily="2" charset="-122"/>
                <a:sym typeface=""/>
              </a:rPr>
              <a:t>em</a:t>
            </a:r>
            <a:r>
              <a:rPr lang="en-US" altLang="zh-CN" sz="4800" dirty="0">
                <a:solidFill>
                  <a:srgbClr val="00256E"/>
                </a:solidFill>
                <a:latin typeface="Bahnschrift SemiBold Condensed" panose="020B0502040204020203" pitchFamily="34" charset="0"/>
                <a:ea typeface="字魂95号-手刻宋" panose="00000500000000000000" pitchFamily="2" charset="-122"/>
                <a:sym typeface=""/>
              </a:rPr>
              <a:t>, </a:t>
            </a:r>
            <a:r>
              <a:rPr lang="en-US" altLang="zh-CN" sz="4800" dirty="0" err="1">
                <a:solidFill>
                  <a:srgbClr val="00256E"/>
                </a:solidFill>
                <a:latin typeface="Bahnschrift SemiBold Condensed" panose="020B0502040204020203" pitchFamily="34" charset="0"/>
                <a:ea typeface="字魂95号-手刻宋" panose="00000500000000000000" pitchFamily="2" charset="-122"/>
                <a:sym typeface=""/>
              </a:rPr>
              <a:t>Việt</a:t>
            </a:r>
            <a:r>
              <a:rPr lang="en-US" altLang="zh-CN" sz="4800" dirty="0">
                <a:solidFill>
                  <a:srgbClr val="00256E"/>
                </a:solidFill>
                <a:latin typeface="Bahnschrift SemiBold Condensed" panose="020B0502040204020203" pitchFamily="34" charset="0"/>
                <a:ea typeface="字魂95号-手刻宋" panose="00000500000000000000" pitchFamily="2" charset="-122"/>
                <a:sym typeface=""/>
              </a:rPr>
              <a:t> </a:t>
            </a:r>
            <a:r>
              <a:rPr lang="en-US" altLang="zh-CN" sz="4800" dirty="0" err="1">
                <a:solidFill>
                  <a:srgbClr val="00256E"/>
                </a:solidFill>
                <a:latin typeface="Bahnschrift SemiBold Condensed" panose="020B0502040204020203" pitchFamily="34" charset="0"/>
                <a:ea typeface="字魂95号-手刻宋" panose="00000500000000000000" pitchFamily="2" charset="-122"/>
                <a:sym typeface=""/>
              </a:rPr>
              <a:t>đúng</a:t>
            </a:r>
            <a:r>
              <a:rPr lang="en-US" altLang="zh-CN" sz="4800" dirty="0">
                <a:solidFill>
                  <a:srgbClr val="00256E"/>
                </a:solidFill>
                <a:latin typeface="Bahnschrift SemiBold Condensed" panose="020B0502040204020203" pitchFamily="34" charset="0"/>
                <a:ea typeface="字魂95号-手刻宋" panose="00000500000000000000" pitchFamily="2" charset="-122"/>
                <a:sym typeface=""/>
              </a:rPr>
              <a:t> hay </a:t>
            </a:r>
            <a:r>
              <a:rPr lang="en-US" altLang="zh-CN" sz="4800" dirty="0" err="1">
                <a:solidFill>
                  <a:srgbClr val="00256E"/>
                </a:solidFill>
                <a:latin typeface="Bahnschrift SemiBold Condensed" panose="020B0502040204020203" pitchFamily="34" charset="0"/>
                <a:ea typeface="字魂95号-手刻宋" panose="00000500000000000000" pitchFamily="2" charset="-122"/>
                <a:sym typeface=""/>
              </a:rPr>
              <a:t>sai</a:t>
            </a:r>
            <a:r>
              <a:rPr lang="en-US" altLang="zh-CN" sz="4800" dirty="0">
                <a:solidFill>
                  <a:srgbClr val="00256E"/>
                </a:solidFill>
                <a:latin typeface="Bahnschrift SemiBold Condensed" panose="020B0502040204020203" pitchFamily="34" charset="0"/>
                <a:ea typeface="字魂95号-手刻宋" panose="00000500000000000000" pitchFamily="2" charset="-122"/>
                <a:sym typeface=""/>
              </a:rPr>
              <a:t>?</a:t>
            </a:r>
            <a:endParaRPr lang="zh-CN" altLang="en-US" sz="4800" dirty="0">
              <a:solidFill>
                <a:srgbClr val="00256E"/>
              </a:solidFill>
              <a:latin typeface="Bahnschrift SemiBold Condensed" panose="020B0502040204020203" pitchFamily="34" charset="0"/>
              <a:ea typeface="字魂95号-手刻宋" panose="00000500000000000000" pitchFamily="2" charset="-122"/>
              <a:sym typeface=""/>
            </a:endParaRPr>
          </a:p>
        </p:txBody>
      </p:sp>
      <p:pic>
        <p:nvPicPr>
          <p:cNvPr id="2" name="Picture 1"/>
          <p:cNvPicPr>
            <a:picLocks noChangeAspect="1"/>
          </p:cNvPicPr>
          <p:nvPr/>
        </p:nvPicPr>
        <p:blipFill>
          <a:blip r:embed="rId3"/>
          <a:stretch>
            <a:fillRect/>
          </a:stretch>
        </p:blipFill>
        <p:spPr>
          <a:xfrm>
            <a:off x="643806" y="1873523"/>
            <a:ext cx="5304173" cy="3956501"/>
          </a:xfrm>
          <a:prstGeom prst="rect">
            <a:avLst/>
          </a:prstGeom>
        </p:spPr>
      </p:pic>
      <p:sp>
        <p:nvSpPr>
          <p:cNvPr id="4" name="Rectangle 3"/>
          <p:cNvSpPr/>
          <p:nvPr/>
        </p:nvSpPr>
        <p:spPr>
          <a:xfrm>
            <a:off x="5947979" y="2266723"/>
            <a:ext cx="5745803" cy="3170099"/>
          </a:xfrm>
          <a:prstGeom prst="rect">
            <a:avLst/>
          </a:prstGeom>
        </p:spPr>
        <p:txBody>
          <a:bodyPr wrap="square">
            <a:spAutoFit/>
          </a:bodyPr>
          <a:lstStyle/>
          <a:p>
            <a:pPr algn="ctr"/>
            <a:r>
              <a:rPr lang="nl-NL" sz="4000" b="1" i="1" u="sng" dirty="0">
                <a:solidFill>
                  <a:srgbClr val="C00000"/>
                </a:solidFill>
                <a:latin typeface="Bahnschrift SemiBold Condensed" panose="020B0502040204020203" pitchFamily="34" charset="0"/>
                <a:cs typeface="Calibri" panose="020F0502020204030204" pitchFamily="34" charset="0"/>
              </a:rPr>
              <a:t>Sửa lại:</a:t>
            </a:r>
          </a:p>
          <a:p>
            <a:pPr algn="ctr"/>
            <a:r>
              <a:rPr lang="nl-NL" sz="4000" b="1" dirty="0">
                <a:solidFill>
                  <a:srgbClr val="00B050"/>
                </a:solidFill>
                <a:latin typeface="Bahnschrift SemiBold Condensed" panose="020B0502040204020203" pitchFamily="34" charset="0"/>
                <a:cs typeface="Calibri" panose="020F0502020204030204" pitchFamily="34" charset="0"/>
              </a:rPr>
              <a:t>Đổi 1m = 100 cm</a:t>
            </a:r>
          </a:p>
          <a:p>
            <a:pPr algn="ctr"/>
            <a:r>
              <a:rPr lang="nl-NL" sz="4000" dirty="0">
                <a:latin typeface="Bahnschrift SemiBold Condensed" panose="020B0502040204020203" pitchFamily="34" charset="0"/>
                <a:cs typeface="Calibri" panose="020F0502020204030204" pitchFamily="34" charset="0"/>
              </a:rPr>
              <a:t>Chu vi mặt bàn là:</a:t>
            </a:r>
            <a:endParaRPr lang="en-US" sz="4000" dirty="0">
              <a:latin typeface="Bahnschrift SemiBold Condensed" panose="020B0502040204020203" pitchFamily="34" charset="0"/>
              <a:cs typeface="Calibri" panose="020F0502020204030204" pitchFamily="34" charset="0"/>
            </a:endParaRPr>
          </a:p>
          <a:p>
            <a:pPr lvl="0" algn="ctr"/>
            <a:r>
              <a:rPr lang="nl-NL" sz="4000" dirty="0">
                <a:latin typeface="Bahnschrift SemiBold Condensed" panose="020B0502040204020203" pitchFamily="34" charset="0"/>
                <a:cs typeface="Calibri" panose="020F0502020204030204" pitchFamily="34" charset="0"/>
              </a:rPr>
              <a:t>(100 + 40) x 2 = 280 (cm)</a:t>
            </a:r>
          </a:p>
          <a:p>
            <a:pPr lvl="0" algn="ctr"/>
            <a:r>
              <a:rPr lang="nl-NL" sz="4000" i="1" u="sng" dirty="0">
                <a:latin typeface="Bahnschrift SemiBold Condensed" panose="020B0502040204020203" pitchFamily="34" charset="0"/>
                <a:cs typeface="Calibri" panose="020F0502020204030204" pitchFamily="34" charset="0"/>
              </a:rPr>
              <a:t>Đáp số: </a:t>
            </a:r>
            <a:r>
              <a:rPr lang="nl-NL" sz="4000" dirty="0">
                <a:latin typeface="Bahnschrift SemiBold Condensed" panose="020B0502040204020203" pitchFamily="34" charset="0"/>
                <a:cs typeface="Calibri" panose="020F0502020204030204" pitchFamily="34" charset="0"/>
              </a:rPr>
              <a:t>280 cm</a:t>
            </a:r>
            <a:endParaRPr lang="en-US" sz="4000" dirty="0">
              <a:latin typeface="Bahnschrift SemiBold Condensed" panose="020B0502040204020203" pitchFamily="34" charset="0"/>
              <a:cs typeface="Calibri" panose="020F0502020204030204" pitchFamily="34" charset="0"/>
            </a:endParaRPr>
          </a:p>
        </p:txBody>
      </p:sp>
    </p:spTree>
    <p:extLst>
      <p:ext uri="{BB962C8B-B14F-4D97-AF65-F5344CB8AC3E}">
        <p14:creationId xmlns:p14="http://schemas.microsoft.com/office/powerpoint/2010/main" val="1332516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6" name="Rectangle 5"/>
          <p:cNvSpPr/>
          <p:nvPr/>
        </p:nvSpPr>
        <p:spPr>
          <a:xfrm>
            <a:off x="462988" y="564759"/>
            <a:ext cx="11331616" cy="5779804"/>
          </a:xfrm>
          <a:prstGeom prst="rect">
            <a:avLst/>
          </a:prstGeom>
          <a:solidFill>
            <a:schemeClr val="bg1"/>
          </a:solidFill>
          <a:ln w="7620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56879" y="2788605"/>
            <a:ext cx="8713808" cy="3416320"/>
          </a:xfrm>
          <a:prstGeom prst="rect">
            <a:avLst/>
          </a:prstGeom>
        </p:spPr>
        <p:txBody>
          <a:bodyPr wrap="square">
            <a:spAutoFit/>
          </a:bodyPr>
          <a:lstStyle/>
          <a:p>
            <a:pPr algn="ctr"/>
            <a:r>
              <a:rPr lang="en-US" sz="3600" b="1" dirty="0" err="1">
                <a:solidFill>
                  <a:srgbClr val="FF0000"/>
                </a:solidFill>
                <a:latin typeface="Bahnschrift SemiBold Condensed" panose="020B0502040204020203" pitchFamily="34" charset="0"/>
                <a:cs typeface="Calibri" panose="020F0502020204030204" pitchFamily="34" charset="0"/>
              </a:rPr>
              <a:t>Bài</a:t>
            </a:r>
            <a:r>
              <a:rPr lang="vi-VN" sz="3600" b="1" dirty="0">
                <a:solidFill>
                  <a:srgbClr val="FF0000"/>
                </a:solidFill>
                <a:latin typeface="Bahnschrift SemiBold Condensed" panose="020B0502040204020203" pitchFamily="34" charset="0"/>
                <a:cs typeface="Calibri" panose="020F0502020204030204" pitchFamily="34" charset="0"/>
              </a:rPr>
              <a:t> giải:</a:t>
            </a:r>
          </a:p>
          <a:p>
            <a:pPr algn="ctr"/>
            <a:r>
              <a:rPr lang="vi-VN" sz="3600" b="1" dirty="0">
                <a:solidFill>
                  <a:srgbClr val="00256E"/>
                </a:solidFill>
                <a:latin typeface="Bahnschrift SemiBold Condensed" panose="020B0502040204020203" pitchFamily="34" charset="0"/>
                <a:cs typeface="Calibri" panose="020F0502020204030204" pitchFamily="34" charset="0"/>
              </a:rPr>
              <a:t>Chu vi vườn rau hình chữ nhật là:</a:t>
            </a:r>
          </a:p>
          <a:p>
            <a:pPr algn="ctr"/>
            <a:r>
              <a:rPr lang="vi-VN" sz="3600" b="1" dirty="0">
                <a:solidFill>
                  <a:srgbClr val="00256E"/>
                </a:solidFill>
                <a:latin typeface="Bahnschrift SemiBold Condensed" panose="020B0502040204020203" pitchFamily="34" charset="0"/>
                <a:cs typeface="Calibri" panose="020F0502020204030204" pitchFamily="34" charset="0"/>
              </a:rPr>
              <a:t>(9 + 5) x 2 = 28 (m)</a:t>
            </a:r>
          </a:p>
          <a:p>
            <a:pPr algn="ctr"/>
            <a:r>
              <a:rPr lang="en-US" sz="3600" b="1" dirty="0" err="1">
                <a:solidFill>
                  <a:srgbClr val="00256E"/>
                </a:solidFill>
                <a:latin typeface="Bahnschrift SemiBold Condensed" panose="020B0502040204020203" pitchFamily="34" charset="0"/>
                <a:cs typeface="Calibri" panose="020F0502020204030204" pitchFamily="34" charset="0"/>
              </a:rPr>
              <a:t>Chiều</a:t>
            </a:r>
            <a:r>
              <a:rPr lang="vi-VN" sz="3600" b="1" dirty="0">
                <a:solidFill>
                  <a:srgbClr val="00256E"/>
                </a:solidFill>
                <a:latin typeface="Bahnschrift SemiBold Condensed" panose="020B0502040204020203" pitchFamily="34" charset="0"/>
                <a:cs typeface="Calibri" panose="020F0502020204030204" pitchFamily="34" charset="0"/>
              </a:rPr>
              <a:t> dài của hàng rào là:</a:t>
            </a:r>
          </a:p>
          <a:p>
            <a:pPr algn="ctr"/>
            <a:r>
              <a:rPr lang="vi-VN" sz="3600" b="1" dirty="0">
                <a:solidFill>
                  <a:srgbClr val="00256E"/>
                </a:solidFill>
                <a:latin typeface="Bahnschrift SemiBold Condensed" panose="020B0502040204020203" pitchFamily="34" charset="0"/>
                <a:cs typeface="Calibri" panose="020F0502020204030204" pitchFamily="34" charset="0"/>
              </a:rPr>
              <a:t>28 – 2 = 26 (m)</a:t>
            </a:r>
          </a:p>
          <a:p>
            <a:pPr algn="ctr"/>
            <a:r>
              <a:rPr lang="en-US" sz="3600" b="1" dirty="0">
                <a:solidFill>
                  <a:srgbClr val="00256E"/>
                </a:solidFill>
                <a:latin typeface="Bahnschrift SemiBold Condensed" panose="020B0502040204020203" pitchFamily="34" charset="0"/>
                <a:cs typeface="Calibri" panose="020F0502020204030204" pitchFamily="34" charset="0"/>
              </a:rPr>
              <a:t>                    </a:t>
            </a:r>
            <a:r>
              <a:rPr lang="vi-VN" sz="3600" b="1" dirty="0">
                <a:solidFill>
                  <a:srgbClr val="00256E"/>
                </a:solidFill>
                <a:latin typeface="Bahnschrift SemiBold Condensed" panose="020B0502040204020203" pitchFamily="34" charset="0"/>
                <a:cs typeface="Calibri" panose="020F0502020204030204" pitchFamily="34" charset="0"/>
              </a:rPr>
              <a:t>Đáp số: 26</a:t>
            </a:r>
            <a:r>
              <a:rPr lang="en-US" sz="3600" b="1" dirty="0">
                <a:solidFill>
                  <a:srgbClr val="00256E"/>
                </a:solidFill>
                <a:latin typeface="Bahnschrift SemiBold Condensed" panose="020B0502040204020203" pitchFamily="34" charset="0"/>
                <a:cs typeface="Calibri" panose="020F0502020204030204" pitchFamily="34" charset="0"/>
              </a:rPr>
              <a:t> </a:t>
            </a:r>
            <a:r>
              <a:rPr lang="vi-VN" sz="3600" b="1" dirty="0">
                <a:solidFill>
                  <a:srgbClr val="00256E"/>
                </a:solidFill>
                <a:latin typeface="Bahnschrift SemiBold Condensed" panose="020B0502040204020203" pitchFamily="34" charset="0"/>
                <a:cs typeface="Calibri" panose="020F0502020204030204" pitchFamily="34" charset="0"/>
              </a:rPr>
              <a:t>m</a:t>
            </a:r>
            <a:endParaRPr lang="vi-VN" sz="3600" b="1" dirty="0">
              <a:solidFill>
                <a:srgbClr val="00256E"/>
              </a:solidFill>
              <a:effectLst/>
              <a:latin typeface="Bahnschrift SemiBold Condensed" panose="020B0502040204020203" pitchFamily="34" charset="0"/>
              <a:cs typeface="Calibri" panose="020F0502020204030204" pitchFamily="34" charset="0"/>
            </a:endParaRPr>
          </a:p>
        </p:txBody>
      </p:sp>
      <p:sp>
        <p:nvSpPr>
          <p:cNvPr id="9" name="文本框 8">
            <a:extLst>
              <a:ext uri="{FF2B5EF4-FFF2-40B4-BE49-F238E27FC236}">
                <a16:creationId xmlns:a16="http://schemas.microsoft.com/office/drawing/2014/main" id="{1DDAB7DE-8F23-4E2A-B47A-A23F91BE699F}"/>
              </a:ext>
            </a:extLst>
          </p:cNvPr>
          <p:cNvSpPr txBox="1"/>
          <p:nvPr/>
        </p:nvSpPr>
        <p:spPr>
          <a:xfrm>
            <a:off x="462988" y="716279"/>
            <a:ext cx="11266024" cy="1938992"/>
          </a:xfrm>
          <a:prstGeom prst="rect">
            <a:avLst/>
          </a:prstGeom>
          <a:noFill/>
        </p:spPr>
        <p:txBody>
          <a:bodyPr wrap="square" rtlCol="0">
            <a:spAutoFit/>
          </a:bodyPr>
          <a:lstStyle/>
          <a:p>
            <a:pPr algn="just"/>
            <a:r>
              <a:rPr lang="en-US" sz="4000" b="1" dirty="0" err="1">
                <a:solidFill>
                  <a:schemeClr val="accent2">
                    <a:lumMod val="50000"/>
                  </a:schemeClr>
                </a:solidFill>
                <a:latin typeface="Bahnschrift Condensed" panose="020B0502040204020203" pitchFamily="34" charset="0"/>
              </a:rPr>
              <a:t>Bài</a:t>
            </a:r>
            <a:r>
              <a:rPr lang="en-US" sz="4000" b="1" dirty="0">
                <a:solidFill>
                  <a:schemeClr val="accent2">
                    <a:lumMod val="50000"/>
                  </a:schemeClr>
                </a:solidFill>
                <a:latin typeface="Bahnschrift Condensed" panose="020B0502040204020203" pitchFamily="34" charset="0"/>
              </a:rPr>
              <a:t> 3 : </a:t>
            </a:r>
            <a:r>
              <a:rPr lang="vi-VN" sz="4000" b="1" dirty="0">
                <a:solidFill>
                  <a:schemeClr val="accent2">
                    <a:lumMod val="50000"/>
                  </a:schemeClr>
                </a:solidFill>
                <a:latin typeface="Bahnschrift Condensed" panose="020B0502040204020203" pitchFamily="34" charset="0"/>
              </a:rPr>
              <a:t>Bác nông dân làm hàng rào quanh một vườn rau có dạng hình chữ nhật với chiều dài 9m, chiều rộng 5m. Bác có để cổng vào 2m. Hỏi hàng rào dài bao nhiêu mét?</a:t>
            </a:r>
            <a:endParaRPr lang="zh-CN" altLang="en-US" sz="4000" b="1" dirty="0">
              <a:solidFill>
                <a:schemeClr val="accent2">
                  <a:lumMod val="50000"/>
                </a:schemeClr>
              </a:solidFill>
              <a:latin typeface="Bahnschrift Condensed" panose="020B0502040204020203" pitchFamily="34" charset="0"/>
              <a:ea typeface="字魂95号-手刻宋" panose="00000500000000000000" pitchFamily="2" charset="-122"/>
              <a:sym typeface=""/>
            </a:endParaRPr>
          </a:p>
        </p:txBody>
      </p:sp>
      <p:cxnSp>
        <p:nvCxnSpPr>
          <p:cNvPr id="16" name="Straight Connector 15">
            <a:extLst>
              <a:ext uri="{FF2B5EF4-FFF2-40B4-BE49-F238E27FC236}">
                <a16:creationId xmlns:a16="http://schemas.microsoft.com/office/drawing/2014/main" id="{4DEB8F48-E5A2-828F-C8DC-5E53CB5CBD05}"/>
              </a:ext>
            </a:extLst>
          </p:cNvPr>
          <p:cNvCxnSpPr/>
          <p:nvPr/>
        </p:nvCxnSpPr>
        <p:spPr>
          <a:xfrm>
            <a:off x="685800" y="1928191"/>
            <a:ext cx="2206487"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7AF245E2-C872-9C01-0B6C-8521BAB89117}"/>
              </a:ext>
            </a:extLst>
          </p:cNvPr>
          <p:cNvCxnSpPr/>
          <p:nvPr/>
        </p:nvCxnSpPr>
        <p:spPr>
          <a:xfrm>
            <a:off x="3856879" y="1938130"/>
            <a:ext cx="2206487"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8" name="Straight Connector 17">
            <a:extLst>
              <a:ext uri="{FF2B5EF4-FFF2-40B4-BE49-F238E27FC236}">
                <a16:creationId xmlns:a16="http://schemas.microsoft.com/office/drawing/2014/main" id="{EA532B6B-78EC-DEEC-4892-EA53F749CEAB}"/>
              </a:ext>
            </a:extLst>
          </p:cNvPr>
          <p:cNvCxnSpPr/>
          <p:nvPr/>
        </p:nvCxnSpPr>
        <p:spPr>
          <a:xfrm>
            <a:off x="6443869" y="1941443"/>
            <a:ext cx="2206487"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19" name="Straight Connector 18">
            <a:extLst>
              <a:ext uri="{FF2B5EF4-FFF2-40B4-BE49-F238E27FC236}">
                <a16:creationId xmlns:a16="http://schemas.microsoft.com/office/drawing/2014/main" id="{8C115DB3-515A-D863-60BC-71B95F47CE60}"/>
              </a:ext>
            </a:extLst>
          </p:cNvPr>
          <p:cNvCxnSpPr>
            <a:cxnSpLocks/>
          </p:cNvCxnSpPr>
          <p:nvPr/>
        </p:nvCxnSpPr>
        <p:spPr>
          <a:xfrm>
            <a:off x="10336695" y="1967948"/>
            <a:ext cx="1262269"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4FDD70AB-62C2-21B3-8178-FD49E913E592}"/>
              </a:ext>
            </a:extLst>
          </p:cNvPr>
          <p:cNvCxnSpPr>
            <a:cxnSpLocks/>
          </p:cNvCxnSpPr>
          <p:nvPr/>
        </p:nvCxnSpPr>
        <p:spPr>
          <a:xfrm>
            <a:off x="553853" y="2557669"/>
            <a:ext cx="1262269" cy="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CA9AD0D3-A316-2834-EF84-4E7AA2EE5A86}"/>
              </a:ext>
            </a:extLst>
          </p:cNvPr>
          <p:cNvCxnSpPr>
            <a:cxnSpLocks/>
          </p:cNvCxnSpPr>
          <p:nvPr/>
        </p:nvCxnSpPr>
        <p:spPr>
          <a:xfrm>
            <a:off x="2667000" y="2567608"/>
            <a:ext cx="4499113" cy="0"/>
          </a:xfrm>
          <a:prstGeom prst="line">
            <a:avLst/>
          </a:prstGeom>
          <a:ln w="57150"/>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F053B2F2-6083-979C-8A43-B453A4043A83}"/>
              </a:ext>
            </a:extLst>
          </p:cNvPr>
          <p:cNvPicPr>
            <a:picLocks noChangeAspect="1"/>
          </p:cNvPicPr>
          <p:nvPr/>
        </p:nvPicPr>
        <p:blipFill>
          <a:blip r:embed="rId3"/>
          <a:stretch>
            <a:fillRect/>
          </a:stretch>
        </p:blipFill>
        <p:spPr>
          <a:xfrm>
            <a:off x="685800" y="2739768"/>
            <a:ext cx="3597965" cy="2059627"/>
          </a:xfrm>
          <a:prstGeom prst="rect">
            <a:avLst/>
          </a:prstGeom>
        </p:spPr>
      </p:pic>
      <p:sp>
        <p:nvSpPr>
          <p:cNvPr id="26" name="Rectangle: Rounded Corners 25">
            <a:extLst>
              <a:ext uri="{FF2B5EF4-FFF2-40B4-BE49-F238E27FC236}">
                <a16:creationId xmlns:a16="http://schemas.microsoft.com/office/drawing/2014/main" id="{7ABB6593-CAF2-A6C6-C15A-60672AF646D2}"/>
              </a:ext>
            </a:extLst>
          </p:cNvPr>
          <p:cNvSpPr/>
          <p:nvPr/>
        </p:nvSpPr>
        <p:spPr>
          <a:xfrm>
            <a:off x="775252" y="5104649"/>
            <a:ext cx="4701316" cy="93466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latin typeface="Bahnschrift Condensed" panose="020B0502040204020203" pitchFamily="34" charset="0"/>
              </a:rPr>
              <a:t>Gợi</a:t>
            </a:r>
            <a:r>
              <a:rPr lang="en-US" sz="2200" dirty="0">
                <a:latin typeface="Bahnschrift Condensed" panose="020B0502040204020203" pitchFamily="34" charset="0"/>
              </a:rPr>
              <a:t> ý : </a:t>
            </a:r>
          </a:p>
          <a:p>
            <a:pPr marL="285750" indent="-285750">
              <a:buFontTx/>
              <a:buChar char="-"/>
            </a:pPr>
            <a:r>
              <a:rPr lang="en-US" sz="2200" dirty="0" err="1">
                <a:latin typeface="Bahnschrift Condensed" panose="020B0502040204020203" pitchFamily="34" charset="0"/>
              </a:rPr>
              <a:t>Tính</a:t>
            </a:r>
            <a:r>
              <a:rPr lang="en-US" sz="2200" dirty="0">
                <a:latin typeface="Bahnschrift Condensed" panose="020B0502040204020203" pitchFamily="34" charset="0"/>
              </a:rPr>
              <a:t> chu vi </a:t>
            </a:r>
            <a:r>
              <a:rPr lang="en-US" sz="2200" dirty="0" err="1">
                <a:latin typeface="Bahnschrift Condensed" panose="020B0502040204020203" pitchFamily="34" charset="0"/>
              </a:rPr>
              <a:t>vườn</a:t>
            </a:r>
            <a:r>
              <a:rPr lang="en-US" sz="2200" dirty="0">
                <a:latin typeface="Bahnschrift Condensed" panose="020B0502040204020203" pitchFamily="34" charset="0"/>
              </a:rPr>
              <a:t> </a:t>
            </a:r>
            <a:r>
              <a:rPr lang="en-US" sz="2200" dirty="0" err="1">
                <a:latin typeface="Bahnschrift Condensed" panose="020B0502040204020203" pitchFamily="34" charset="0"/>
              </a:rPr>
              <a:t>rau</a:t>
            </a:r>
            <a:r>
              <a:rPr lang="en-US" sz="2200" dirty="0">
                <a:latin typeface="Bahnschrift Condensed" panose="020B0502040204020203" pitchFamily="34" charset="0"/>
              </a:rPr>
              <a:t> </a:t>
            </a:r>
            <a:r>
              <a:rPr lang="en-US" sz="2200" dirty="0" err="1">
                <a:latin typeface="Bahnschrift Condensed" panose="020B0502040204020203" pitchFamily="34" charset="0"/>
              </a:rPr>
              <a:t>hình</a:t>
            </a:r>
            <a:r>
              <a:rPr lang="en-US" sz="2200" dirty="0">
                <a:latin typeface="Bahnschrift Condensed" panose="020B0502040204020203" pitchFamily="34" charset="0"/>
              </a:rPr>
              <a:t> </a:t>
            </a:r>
            <a:r>
              <a:rPr lang="en-US" sz="2200" dirty="0" err="1">
                <a:latin typeface="Bahnschrift Condensed" panose="020B0502040204020203" pitchFamily="34" charset="0"/>
              </a:rPr>
              <a:t>chữ</a:t>
            </a:r>
            <a:r>
              <a:rPr lang="en-US" sz="2200" dirty="0">
                <a:latin typeface="Bahnschrift Condensed" panose="020B0502040204020203" pitchFamily="34" charset="0"/>
              </a:rPr>
              <a:t> </a:t>
            </a:r>
            <a:r>
              <a:rPr lang="en-US" sz="2200" dirty="0" err="1">
                <a:latin typeface="Bahnschrift Condensed" panose="020B0502040204020203" pitchFamily="34" charset="0"/>
              </a:rPr>
              <a:t>nhật</a:t>
            </a:r>
            <a:r>
              <a:rPr lang="en-US" sz="2200" dirty="0">
                <a:latin typeface="Bahnschrift Condensed" panose="020B0502040204020203" pitchFamily="34" charset="0"/>
              </a:rPr>
              <a:t> </a:t>
            </a:r>
          </a:p>
          <a:p>
            <a:pPr marL="285750" indent="-285750">
              <a:buFontTx/>
              <a:buChar char="-"/>
            </a:pPr>
            <a:r>
              <a:rPr lang="en-US" sz="2200" dirty="0" err="1">
                <a:latin typeface="Bahnschrift Condensed" panose="020B0502040204020203" pitchFamily="34" charset="0"/>
              </a:rPr>
              <a:t>Tính</a:t>
            </a:r>
            <a:r>
              <a:rPr lang="en-US" sz="2200" dirty="0">
                <a:latin typeface="Bahnschrift Condensed" panose="020B0502040204020203" pitchFamily="34" charset="0"/>
              </a:rPr>
              <a:t> </a:t>
            </a:r>
            <a:r>
              <a:rPr lang="en-US" sz="2200" dirty="0" err="1">
                <a:latin typeface="Bahnschrift Condensed" panose="020B0502040204020203" pitchFamily="34" charset="0"/>
              </a:rPr>
              <a:t>chiều</a:t>
            </a:r>
            <a:r>
              <a:rPr lang="en-US" sz="2200" dirty="0">
                <a:latin typeface="Bahnschrift Condensed" panose="020B0502040204020203" pitchFamily="34" charset="0"/>
              </a:rPr>
              <a:t> </a:t>
            </a:r>
            <a:r>
              <a:rPr lang="en-US" sz="2200" dirty="0" err="1">
                <a:latin typeface="Bahnschrift Condensed" panose="020B0502040204020203" pitchFamily="34" charset="0"/>
              </a:rPr>
              <a:t>dài</a:t>
            </a:r>
            <a:r>
              <a:rPr lang="en-US" sz="2200" dirty="0">
                <a:latin typeface="Bahnschrift Condensed" panose="020B0502040204020203" pitchFamily="34" charset="0"/>
              </a:rPr>
              <a:t> </a:t>
            </a:r>
            <a:r>
              <a:rPr lang="en-US" sz="2200" dirty="0" err="1">
                <a:latin typeface="Bahnschrift Condensed" panose="020B0502040204020203" pitchFamily="34" charset="0"/>
              </a:rPr>
              <a:t>của</a:t>
            </a:r>
            <a:r>
              <a:rPr lang="en-US" sz="2200" dirty="0">
                <a:latin typeface="Bahnschrift Condensed" panose="020B0502040204020203" pitchFamily="34" charset="0"/>
              </a:rPr>
              <a:t> </a:t>
            </a:r>
            <a:r>
              <a:rPr lang="en-US" sz="2200" dirty="0" err="1">
                <a:latin typeface="Bahnschrift Condensed" panose="020B0502040204020203" pitchFamily="34" charset="0"/>
              </a:rPr>
              <a:t>hàng</a:t>
            </a:r>
            <a:r>
              <a:rPr lang="en-US" sz="2200" dirty="0">
                <a:latin typeface="Bahnschrift Condensed" panose="020B0502040204020203" pitchFamily="34" charset="0"/>
              </a:rPr>
              <a:t> </a:t>
            </a:r>
            <a:r>
              <a:rPr lang="en-US" sz="2200" dirty="0" err="1">
                <a:latin typeface="Bahnschrift Condensed" panose="020B0502040204020203" pitchFamily="34" charset="0"/>
              </a:rPr>
              <a:t>rào</a:t>
            </a:r>
            <a:endParaRPr lang="en-US" sz="2200" dirty="0">
              <a:latin typeface="Bahnschrift Condensed" panose="020B0502040204020203" pitchFamily="34" charset="0"/>
            </a:endParaRPr>
          </a:p>
        </p:txBody>
      </p:sp>
    </p:spTree>
    <p:extLst>
      <p:ext uri="{BB962C8B-B14F-4D97-AF65-F5344CB8AC3E}">
        <p14:creationId xmlns:p14="http://schemas.microsoft.com/office/powerpoint/2010/main" val="3593118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p:cTn id="4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0" end="0"/>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 calcmode="lin" valueType="num">
                                      <p:cBhvr>
                                        <p:cTn id="5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1" end="1"/>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 calcmode="lin" valueType="num">
                                      <p:cBhvr>
                                        <p:cTn id="5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 calcmode="lin" valueType="num">
                                      <p:cBhvr>
                                        <p:cTn id="6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3" end="3"/>
                                            </p:txEl>
                                          </p:spTgt>
                                        </p:tgtEl>
                                      </p:cBhvr>
                                    </p:animEffect>
                                  </p:childTnLst>
                                </p:cTn>
                              </p:par>
                              <p:par>
                                <p:cTn id="69" presetID="31"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 calcmode="lin" valueType="num">
                                      <p:cBhvr>
                                        <p:cTn id="7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4" end="4"/>
                                            </p:txEl>
                                          </p:spTgt>
                                        </p:tgtEl>
                                      </p:cBhvr>
                                    </p:animEffect>
                                  </p:childTnLst>
                                </p:cTn>
                              </p:par>
                              <p:par>
                                <p:cTn id="75" presetID="31" presetClass="entr" presetSubtype="0" fill="hold" nodeType="with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 calcmode="lin" valueType="num">
                                      <p:cBhvr>
                                        <p:cTn id="7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7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8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9DB55E8-065E-4965-8430-85DA343E784C}"/>
              </a:ext>
            </a:extLst>
          </p:cNvPr>
          <p:cNvPicPr>
            <a:picLocks noChangeAspect="1"/>
          </p:cNvPicPr>
          <p:nvPr/>
        </p:nvPicPr>
        <p:blipFill>
          <a:blip r:embed="rId3"/>
          <a:stretch>
            <a:fillRect/>
          </a:stretch>
        </p:blipFill>
        <p:spPr>
          <a:xfrm>
            <a:off x="3217763" y="-289367"/>
            <a:ext cx="8450217" cy="7147367"/>
          </a:xfrm>
          <a:prstGeom prst="rect">
            <a:avLst/>
          </a:prstGeom>
          <a:effectLst>
            <a:outerShdw blurRad="25400" algn="ctr" rotWithShape="0">
              <a:prstClr val="black">
                <a:alpha val="70000"/>
              </a:prstClr>
            </a:outerShdw>
          </a:effectLst>
        </p:spPr>
      </p:pic>
      <p:sp>
        <p:nvSpPr>
          <p:cNvPr id="27" name="矩形 26">
            <a:extLst>
              <a:ext uri="{FF2B5EF4-FFF2-40B4-BE49-F238E27FC236}">
                <a16:creationId xmlns:a16="http://schemas.microsoft.com/office/drawing/2014/main" id="{A0D049E5-5102-4429-8842-3E262D9C3B60}"/>
              </a:ext>
            </a:extLst>
          </p:cNvPr>
          <p:cNvSpPr/>
          <p:nvPr/>
        </p:nvSpPr>
        <p:spPr>
          <a:xfrm>
            <a:off x="2960048" y="1082669"/>
            <a:ext cx="9589979" cy="1323439"/>
          </a:xfrm>
          <a:prstGeom prst="rect">
            <a:avLst/>
          </a:prstGeom>
          <a:noFill/>
          <a:ln>
            <a:noFill/>
          </a:ln>
        </p:spPr>
        <p:txBody>
          <a:bodyPr wrap="square" rtlCol="0" anchor="t">
            <a:spAutoFit/>
          </a:bodyPr>
          <a:lstStyle/>
          <a:p>
            <a:pPr lvl="0" algn="ctr"/>
            <a:r>
              <a:rPr lang="en-US" altLang="zh-CN" sz="8000" spc="300" dirty="0">
                <a:ln w="28575">
                  <a:solidFill>
                    <a:srgbClr val="454545"/>
                  </a:solidFill>
                </a:ln>
                <a:solidFill>
                  <a:srgbClr val="00B0F0"/>
                </a:solidFill>
                <a:effectLst>
                  <a:outerShdw blurRad="38100" algn="ctr" rotWithShape="0">
                    <a:prstClr val="black">
                      <a:alpha val="68000"/>
                    </a:prstClr>
                  </a:outerShdw>
                </a:effectLst>
                <a:latin typeface="Bahnschrift SemiBold Condensed" panose="020B0502040204020203" pitchFamily="34" charset="0"/>
                <a:ea typeface="字魂5号-无外润黑体" panose="00000500000000000000" pitchFamily="2" charset="-122"/>
                <a:sym typeface=""/>
              </a:rPr>
              <a:t>VẬN DỤNG</a:t>
            </a:r>
            <a:endParaRPr lang="zh-CN" altLang="en-US" sz="8000" spc="300" dirty="0">
              <a:ln w="28575">
                <a:solidFill>
                  <a:srgbClr val="454545"/>
                </a:solidFill>
              </a:ln>
              <a:solidFill>
                <a:srgbClr val="00B0F0"/>
              </a:solidFill>
              <a:effectLst>
                <a:outerShdw blurRad="38100" algn="ctr" rotWithShape="0">
                  <a:prstClr val="black">
                    <a:alpha val="68000"/>
                  </a:prstClr>
                </a:outerShdw>
              </a:effectLst>
              <a:latin typeface="Bahnschrift SemiBold Condensed" panose="020B0502040204020203" pitchFamily="34" charset="0"/>
              <a:ea typeface="字魂5号-无外润黑体" panose="00000500000000000000" pitchFamily="2" charset="-122"/>
              <a:sym typeface=""/>
            </a:endParaRPr>
          </a:p>
        </p:txBody>
      </p:sp>
      <p:pic>
        <p:nvPicPr>
          <p:cNvPr id="31" name="图片 30">
            <a:extLst>
              <a:ext uri="{FF2B5EF4-FFF2-40B4-BE49-F238E27FC236}">
                <a16:creationId xmlns:a16="http://schemas.microsoft.com/office/drawing/2014/main" id="{BDF5E7E6-5B90-46A6-9995-5086BE32757A}"/>
              </a:ext>
            </a:extLst>
          </p:cNvPr>
          <p:cNvPicPr>
            <a:picLocks noChangeAspect="1"/>
          </p:cNvPicPr>
          <p:nvPr/>
        </p:nvPicPr>
        <p:blipFill>
          <a:blip r:embed="rId4"/>
          <a:stretch>
            <a:fillRect/>
          </a:stretch>
        </p:blipFill>
        <p:spPr>
          <a:xfrm>
            <a:off x="-318654" y="897520"/>
            <a:ext cx="5347176" cy="6817294"/>
          </a:xfrm>
          <a:prstGeom prst="rect">
            <a:avLst/>
          </a:prstGeom>
          <a:effectLst>
            <a:outerShdw blurRad="25400" dist="25400" dir="16200000"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934" y="4144115"/>
            <a:ext cx="8681013" cy="2689812"/>
          </a:xfrm>
          <a:prstGeom prst="rect">
            <a:avLst/>
          </a:prstGeom>
        </p:spPr>
      </p:pic>
      <p:sp>
        <p:nvSpPr>
          <p:cNvPr id="3" name="TextBox 2">
            <a:extLst>
              <a:ext uri="{FF2B5EF4-FFF2-40B4-BE49-F238E27FC236}">
                <a16:creationId xmlns:a16="http://schemas.microsoft.com/office/drawing/2014/main" id="{69BB4BDB-8DA4-CF73-322F-0F0DEF6679E9}"/>
              </a:ext>
            </a:extLst>
          </p:cNvPr>
          <p:cNvSpPr txBox="1"/>
          <p:nvPr/>
        </p:nvSpPr>
        <p:spPr>
          <a:xfrm>
            <a:off x="3981327" y="2823554"/>
            <a:ext cx="7203229" cy="1754326"/>
          </a:xfrm>
          <a:prstGeom prst="rect">
            <a:avLst/>
          </a:prstGeom>
          <a:noFill/>
        </p:spPr>
        <p:txBody>
          <a:bodyPr wrap="square" rtlCol="0">
            <a:spAutoFit/>
          </a:bodyPr>
          <a:lstStyle/>
          <a:p>
            <a:pPr algn="ctr"/>
            <a:r>
              <a:rPr lang="en-US" sz="5400" b="1" dirty="0" err="1">
                <a:solidFill>
                  <a:schemeClr val="bg1"/>
                </a:solidFill>
                <a:latin typeface="Bahnschrift SemiBold Condensed" panose="020B0502040204020203" pitchFamily="34" charset="0"/>
                <a:ea typeface="Cambria" panose="02040503050406030204" pitchFamily="18" charset="0"/>
              </a:rPr>
              <a:t>Đo</a:t>
            </a:r>
            <a:r>
              <a:rPr lang="en-US" sz="5400" b="1" dirty="0">
                <a:solidFill>
                  <a:schemeClr val="bg1"/>
                </a:solidFill>
                <a:latin typeface="Bahnschrift SemiBold Condensed" panose="020B0502040204020203" pitchFamily="34" charset="0"/>
                <a:ea typeface="Cambria" panose="02040503050406030204" pitchFamily="18" charset="0"/>
              </a:rPr>
              <a:t> </a:t>
            </a:r>
            <a:r>
              <a:rPr lang="en-US" sz="5400" b="1" dirty="0" err="1">
                <a:solidFill>
                  <a:schemeClr val="bg1"/>
                </a:solidFill>
                <a:latin typeface="Bahnschrift SemiBold Condensed" panose="020B0502040204020203" pitchFamily="34" charset="0"/>
                <a:ea typeface="Cambria" panose="02040503050406030204" pitchFamily="18" charset="0"/>
              </a:rPr>
              <a:t>và</a:t>
            </a:r>
            <a:r>
              <a:rPr lang="en-US" sz="5400" b="1" dirty="0">
                <a:solidFill>
                  <a:schemeClr val="bg1"/>
                </a:solidFill>
                <a:latin typeface="Bahnschrift SemiBold Condensed" panose="020B0502040204020203" pitchFamily="34" charset="0"/>
                <a:ea typeface="Cambria" panose="02040503050406030204" pitchFamily="18" charset="0"/>
              </a:rPr>
              <a:t> </a:t>
            </a:r>
            <a:r>
              <a:rPr lang="en-US" sz="5400" b="1" dirty="0" err="1">
                <a:solidFill>
                  <a:schemeClr val="bg1"/>
                </a:solidFill>
                <a:latin typeface="Bahnschrift SemiBold Condensed" panose="020B0502040204020203" pitchFamily="34" charset="0"/>
                <a:ea typeface="Cambria" panose="02040503050406030204" pitchFamily="18" charset="0"/>
              </a:rPr>
              <a:t>tính</a:t>
            </a:r>
            <a:r>
              <a:rPr lang="en-US" sz="5400" b="1" dirty="0">
                <a:solidFill>
                  <a:schemeClr val="bg1"/>
                </a:solidFill>
                <a:latin typeface="Bahnschrift SemiBold Condensed" panose="020B0502040204020203" pitchFamily="34" charset="0"/>
                <a:ea typeface="Cambria" panose="02040503050406030204" pitchFamily="18" charset="0"/>
              </a:rPr>
              <a:t> chu vi </a:t>
            </a:r>
            <a:r>
              <a:rPr lang="en-US" sz="5400" b="1" dirty="0" err="1">
                <a:solidFill>
                  <a:schemeClr val="bg1"/>
                </a:solidFill>
                <a:latin typeface="Bahnschrift SemiBold Condensed" panose="020B0502040204020203" pitchFamily="34" charset="0"/>
                <a:ea typeface="Cambria" panose="02040503050406030204" pitchFamily="18" charset="0"/>
              </a:rPr>
              <a:t>mặt</a:t>
            </a:r>
            <a:r>
              <a:rPr lang="en-US" sz="5400" b="1" dirty="0">
                <a:solidFill>
                  <a:schemeClr val="bg1"/>
                </a:solidFill>
                <a:latin typeface="Bahnschrift SemiBold Condensed" panose="020B0502040204020203" pitchFamily="34" charset="0"/>
                <a:ea typeface="Cambria" panose="02040503050406030204" pitchFamily="18" charset="0"/>
              </a:rPr>
              <a:t> </a:t>
            </a:r>
            <a:r>
              <a:rPr lang="en-US" sz="5400" b="1" dirty="0" err="1">
                <a:solidFill>
                  <a:schemeClr val="bg1"/>
                </a:solidFill>
                <a:latin typeface="Bahnschrift SemiBold Condensed" panose="020B0502040204020203" pitchFamily="34" charset="0"/>
                <a:ea typeface="Cambria" panose="02040503050406030204" pitchFamily="18" charset="0"/>
              </a:rPr>
              <a:t>bàn</a:t>
            </a:r>
            <a:r>
              <a:rPr lang="en-US" sz="5400" b="1" dirty="0">
                <a:solidFill>
                  <a:schemeClr val="bg1"/>
                </a:solidFill>
                <a:latin typeface="Bahnschrift SemiBold Condensed" panose="020B0502040204020203" pitchFamily="34" charset="0"/>
                <a:ea typeface="Cambria" panose="02040503050406030204" pitchFamily="18" charset="0"/>
              </a:rPr>
              <a:t> </a:t>
            </a:r>
            <a:r>
              <a:rPr lang="en-US" sz="5400" b="1" dirty="0" err="1">
                <a:solidFill>
                  <a:schemeClr val="bg1"/>
                </a:solidFill>
                <a:latin typeface="Bahnschrift SemiBold Condensed" panose="020B0502040204020203" pitchFamily="34" charset="0"/>
                <a:ea typeface="Cambria" panose="02040503050406030204" pitchFamily="18" charset="0"/>
              </a:rPr>
              <a:t>học</a:t>
            </a:r>
            <a:r>
              <a:rPr lang="en-US" sz="5400" b="1" dirty="0">
                <a:solidFill>
                  <a:schemeClr val="bg1"/>
                </a:solidFill>
                <a:latin typeface="Bahnschrift SemiBold Condensed" panose="020B0502040204020203" pitchFamily="34" charset="0"/>
                <a:ea typeface="Cambria" panose="02040503050406030204" pitchFamily="18" charset="0"/>
              </a:rPr>
              <a:t> </a:t>
            </a:r>
            <a:r>
              <a:rPr lang="en-US" sz="5400" b="1" dirty="0" err="1">
                <a:solidFill>
                  <a:schemeClr val="bg1"/>
                </a:solidFill>
                <a:latin typeface="Bahnschrift SemiBold Condensed" panose="020B0502040204020203" pitchFamily="34" charset="0"/>
                <a:ea typeface="Cambria" panose="02040503050406030204" pitchFamily="18" charset="0"/>
              </a:rPr>
              <a:t>của</a:t>
            </a:r>
            <a:r>
              <a:rPr lang="en-US" sz="5400" b="1" dirty="0">
                <a:solidFill>
                  <a:schemeClr val="bg1"/>
                </a:solidFill>
                <a:latin typeface="Bahnschrift SemiBold Condensed" panose="020B0502040204020203" pitchFamily="34" charset="0"/>
                <a:ea typeface="Cambria" panose="02040503050406030204" pitchFamily="18" charset="0"/>
              </a:rPr>
              <a:t> </a:t>
            </a:r>
            <a:r>
              <a:rPr lang="en-US" sz="5400" b="1" dirty="0" err="1">
                <a:solidFill>
                  <a:schemeClr val="bg1"/>
                </a:solidFill>
                <a:latin typeface="Bahnschrift SemiBold Condensed" panose="020B0502040204020203" pitchFamily="34" charset="0"/>
                <a:ea typeface="Cambria" panose="02040503050406030204" pitchFamily="18" charset="0"/>
              </a:rPr>
              <a:t>em</a:t>
            </a:r>
            <a:endParaRPr lang="en-US" sz="5400" b="1" dirty="0">
              <a:solidFill>
                <a:schemeClr val="bg1"/>
              </a:solidFill>
              <a:latin typeface="Bahnschrift SemiBold Condensed" panose="020B0502040204020203" pitchFamily="34" charset="0"/>
              <a:ea typeface="Cambria" panose="02040503050406030204" pitchFamily="18" charset="0"/>
            </a:endParaRPr>
          </a:p>
        </p:txBody>
      </p:sp>
    </p:spTree>
    <p:extLst>
      <p:ext uri="{BB962C8B-B14F-4D97-AF65-F5344CB8AC3E}">
        <p14:creationId xmlns:p14="http://schemas.microsoft.com/office/powerpoint/2010/main" val="3745046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6F4C1C2-A3A2-438F-BB30-A639035814A5}"/>
              </a:ext>
            </a:extLst>
          </p:cNvPr>
          <p:cNvPicPr>
            <a:picLocks noChangeAspect="1"/>
          </p:cNvPicPr>
          <p:nvPr/>
        </p:nvPicPr>
        <p:blipFill>
          <a:blip r:embed="rId3"/>
          <a:stretch>
            <a:fillRect/>
          </a:stretch>
        </p:blipFill>
        <p:spPr>
          <a:xfrm>
            <a:off x="26073" y="142797"/>
            <a:ext cx="12191999" cy="6859252"/>
          </a:xfrm>
          <a:prstGeom prst="rect">
            <a:avLst/>
          </a:prstGeom>
          <a:effectLst>
            <a:outerShdw blurRad="25400" algn="ctr" rotWithShape="0">
              <a:prstClr val="black">
                <a:alpha val="70000"/>
              </a:prstClr>
            </a:outerShdw>
          </a:effectLst>
        </p:spPr>
      </p:pic>
      <p:sp>
        <p:nvSpPr>
          <p:cNvPr id="13" name="文本框 12">
            <a:extLst>
              <a:ext uri="{FF2B5EF4-FFF2-40B4-BE49-F238E27FC236}">
                <a16:creationId xmlns:a16="http://schemas.microsoft.com/office/drawing/2014/main" id="{766008F9-194A-4AC7-92FB-5C1E514DC4B3}"/>
              </a:ext>
            </a:extLst>
          </p:cNvPr>
          <p:cNvSpPr txBox="1"/>
          <p:nvPr/>
        </p:nvSpPr>
        <p:spPr>
          <a:xfrm>
            <a:off x="2405124" y="142797"/>
            <a:ext cx="81458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ysClr val="windowText" lastClr="000000"/>
                  </a:solidFill>
                </a:ln>
                <a:solidFill>
                  <a:srgbClr val="00B050"/>
                </a:solidFill>
                <a:effectLst>
                  <a:outerShdw blurRad="38100" algn="ctr" rotWithShape="0">
                    <a:prstClr val="black">
                      <a:alpha val="67000"/>
                    </a:prstClr>
                  </a:outerShdw>
                </a:effectLst>
                <a:uLnTx/>
                <a:uFillTx/>
                <a:latin typeface="#9Slide07 IcielCrocante" panose="02000000000000000000" pitchFamily="2" charset="0"/>
                <a:ea typeface="字魂95号-手刻宋" panose="00000500000000000000" pitchFamily="2" charset="-122"/>
                <a:cs typeface="+mn-cs"/>
              </a:rPr>
              <a:t>YÊU CẦU CẦN ĐẠT</a:t>
            </a:r>
            <a:endParaRPr kumimoji="0" lang="zh-CN" altLang="en-US" sz="7200" b="1" i="0" u="none" strike="noStrike" kern="1200" cap="none" spc="0" normalizeH="0" baseline="0" noProof="0" dirty="0">
              <a:ln>
                <a:solidFill>
                  <a:sysClr val="windowText" lastClr="000000"/>
                </a:solidFill>
              </a:ln>
              <a:solidFill>
                <a:srgbClr val="00B050"/>
              </a:solidFill>
              <a:effectLst>
                <a:outerShdw blurRad="38100" algn="ctr" rotWithShape="0">
                  <a:prstClr val="black">
                    <a:alpha val="67000"/>
                  </a:prstClr>
                </a:outerShdw>
              </a:effectLst>
              <a:uLnTx/>
              <a:uFillTx/>
              <a:latin typeface="#9Slide07 IcielCrocante" panose="02000000000000000000" pitchFamily="2" charset="0"/>
              <a:ea typeface="字魂95号-手刻宋" panose="00000500000000000000" pitchFamily="2" charset="-122"/>
              <a:cs typeface="+mn-cs"/>
            </a:endParaRPr>
          </a:p>
        </p:txBody>
      </p:sp>
      <p:pic>
        <p:nvPicPr>
          <p:cNvPr id="17" name="图片 16">
            <a:extLst>
              <a:ext uri="{FF2B5EF4-FFF2-40B4-BE49-F238E27FC236}">
                <a16:creationId xmlns:a16="http://schemas.microsoft.com/office/drawing/2014/main" id="{384DFE11-C366-4527-98C1-F98BFCE58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13735" y="4053931"/>
            <a:ext cx="3509520" cy="2540131"/>
          </a:xfrm>
          <a:prstGeom prst="rect">
            <a:avLst/>
          </a:prstGeom>
          <a:effectLst>
            <a:outerShdw blurRad="25400" algn="ctr" rotWithShape="0">
              <a:prstClr val="black">
                <a:alpha val="70000"/>
              </a:prstClr>
            </a:outerShdw>
          </a:effectLst>
        </p:spPr>
      </p:pic>
      <p:sp>
        <p:nvSpPr>
          <p:cNvPr id="3" name="TextBox 2">
            <a:extLst>
              <a:ext uri="{FF2B5EF4-FFF2-40B4-BE49-F238E27FC236}">
                <a16:creationId xmlns:a16="http://schemas.microsoft.com/office/drawing/2014/main" id="{46045962-8E13-7706-1514-D5988B231DCF}"/>
              </a:ext>
            </a:extLst>
          </p:cNvPr>
          <p:cNvSpPr txBox="1"/>
          <p:nvPr/>
        </p:nvSpPr>
        <p:spPr>
          <a:xfrm>
            <a:off x="1318726" y="1919869"/>
            <a:ext cx="9554547"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ahnschrift Condensed" panose="020B0502040204020203" pitchFamily="34" charset="0"/>
              </a:rPr>
              <a:t>- T</a:t>
            </a:r>
            <a:r>
              <a:rPr kumimoji="0" lang="vi-VN" sz="4400" b="0" i="0" u="none" strike="noStrike" kern="1200" cap="none" spc="0" normalizeH="0" baseline="0" noProof="0" dirty="0">
                <a:ln>
                  <a:noFill/>
                </a:ln>
                <a:solidFill>
                  <a:prstClr val="white"/>
                </a:solidFill>
                <a:effectLst/>
                <a:uLnTx/>
                <a:uFillTx/>
                <a:latin typeface="Bahnschrift Condensed" panose="020B0502040204020203" pitchFamily="34" charset="0"/>
              </a:rPr>
              <a:t>ính được chu vi hình tam giác, hình tứ giác, hình chữ nhật, hình vuông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Bahnschrift Condensed" panose="020B0502040204020203" pitchFamily="34" charset="0"/>
              </a:rPr>
              <a:t>- Giải quyết được một số vấn đề thực tiễn liên quan đến đo lường.</a:t>
            </a:r>
          </a:p>
        </p:txBody>
      </p:sp>
    </p:spTree>
    <p:extLst>
      <p:ext uri="{BB962C8B-B14F-4D97-AF65-F5344CB8AC3E}">
        <p14:creationId xmlns:p14="http://schemas.microsoft.com/office/powerpoint/2010/main" val="416169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par>
                          <p:cTn id="14" fill="hold">
                            <p:stCondLst>
                              <p:cond delay="500"/>
                            </p:stCondLst>
                            <p:childTnLst>
                              <p:par>
                                <p:cTn id="15" presetID="55"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D6FA3A-FCAE-4B5F-BA6F-7BFFA219F434}"/>
              </a:ext>
            </a:extLst>
          </p:cNvPr>
          <p:cNvPicPr>
            <a:picLocks noChangeAspect="1"/>
          </p:cNvPicPr>
          <p:nvPr/>
        </p:nvPicPr>
        <p:blipFill>
          <a:blip r:embed="rId2"/>
          <a:stretch>
            <a:fillRect/>
          </a:stretch>
        </p:blipFill>
        <p:spPr>
          <a:xfrm>
            <a:off x="1" y="350728"/>
            <a:ext cx="12191999" cy="6651321"/>
          </a:xfrm>
          <a:prstGeom prst="rect">
            <a:avLst/>
          </a:prstGeom>
          <a:effectLst>
            <a:outerShdw blurRad="25400" algn="ctr" rotWithShape="0">
              <a:prstClr val="black">
                <a:alpha val="70000"/>
              </a:prstClr>
            </a:outerShdw>
          </a:effectLst>
        </p:spPr>
      </p:pic>
      <p:sp>
        <p:nvSpPr>
          <p:cNvPr id="9" name="文本框 8">
            <a:extLst>
              <a:ext uri="{FF2B5EF4-FFF2-40B4-BE49-F238E27FC236}">
                <a16:creationId xmlns:a16="http://schemas.microsoft.com/office/drawing/2014/main" id="{CF7F22D8-DD26-4A61-9B9E-6F005B5BB0D5}"/>
              </a:ext>
            </a:extLst>
          </p:cNvPr>
          <p:cNvSpPr txBox="1"/>
          <p:nvPr/>
        </p:nvSpPr>
        <p:spPr>
          <a:xfrm>
            <a:off x="1494503" y="2505670"/>
            <a:ext cx="9026178" cy="1754326"/>
          </a:xfrm>
          <a:prstGeom prst="rect">
            <a:avLst/>
          </a:prstGeom>
          <a:noFill/>
        </p:spPr>
        <p:txBody>
          <a:bodyPr wrap="square" rtlCol="0">
            <a:spAutoFit/>
          </a:bodyPr>
          <a:lstStyle/>
          <a:p>
            <a:pPr marL="685800" indent="-685800" algn="ctr">
              <a:buFont typeface="Arial" panose="020B0604020202020204" pitchFamily="34" charset="0"/>
              <a:buChar char="•"/>
            </a:pP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Chuẩn</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bị</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bài</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Diện</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tích</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của</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một</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hình</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Xăng</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ti</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mét</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r>
              <a:rPr lang="en-US" altLang="zh-CN" sz="5400" dirty="0" err="1">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vuông</a:t>
            </a:r>
            <a:r>
              <a:rPr lang="en-US" altLang="zh-CN" sz="5400" dirty="0">
                <a:ln w="38100">
                  <a:solidFill>
                    <a:schemeClr val="tx1">
                      <a:lumMod val="85000"/>
                      <a:lumOff val="15000"/>
                    </a:schemeClr>
                  </a:solidFill>
                </a:ln>
                <a:solidFill>
                  <a:schemeClr val="accent4">
                    <a:lumMod val="20000"/>
                    <a:lumOff val="80000"/>
                  </a:schemeClr>
                </a:solidFill>
                <a:effectLst>
                  <a:outerShdw blurRad="25400" algn="ctr" rotWithShape="0">
                    <a:prstClr val="black">
                      <a:alpha val="70000"/>
                    </a:prstClr>
                  </a:outerShdw>
                </a:effectLst>
                <a:latin typeface="Bahnschrift SemiBold Condensed" panose="020B0502040204020203" pitchFamily="34" charset="0"/>
                <a:ea typeface="字魂5号-无外润黑体" panose="00000500000000000000" pitchFamily="2" charset="-122"/>
              </a:rPr>
              <a:t>. </a:t>
            </a:r>
          </a:p>
        </p:txBody>
      </p:sp>
      <p:pic>
        <p:nvPicPr>
          <p:cNvPr id="17" name="图片 16">
            <a:extLst>
              <a:ext uri="{FF2B5EF4-FFF2-40B4-BE49-F238E27FC236}">
                <a16:creationId xmlns:a16="http://schemas.microsoft.com/office/drawing/2014/main" id="{7A15B39D-9083-4050-AA8B-9B3E4F3EAB39}"/>
              </a:ext>
            </a:extLst>
          </p:cNvPr>
          <p:cNvPicPr>
            <a:picLocks noChangeAspect="1"/>
          </p:cNvPicPr>
          <p:nvPr/>
        </p:nvPicPr>
        <p:blipFill>
          <a:blip r:embed="rId3"/>
          <a:stretch>
            <a:fillRect/>
          </a:stretch>
        </p:blipFill>
        <p:spPr>
          <a:xfrm>
            <a:off x="484050" y="103614"/>
            <a:ext cx="4626570" cy="1231650"/>
          </a:xfrm>
          <a:prstGeom prst="rect">
            <a:avLst/>
          </a:prstGeom>
          <a:effectLst>
            <a:outerShdw blurRad="25400" algn="ctr" rotWithShape="0">
              <a:prstClr val="black">
                <a:alpha val="70000"/>
              </a:prstClr>
            </a:outerShdw>
          </a:effectLst>
        </p:spPr>
      </p:pic>
      <p:pic>
        <p:nvPicPr>
          <p:cNvPr id="18" name="图片 17">
            <a:extLst>
              <a:ext uri="{FF2B5EF4-FFF2-40B4-BE49-F238E27FC236}">
                <a16:creationId xmlns:a16="http://schemas.microsoft.com/office/drawing/2014/main" id="{06A8E9F1-A156-4CC7-B3E1-7E47FDA5B2C9}"/>
              </a:ext>
            </a:extLst>
          </p:cNvPr>
          <p:cNvPicPr>
            <a:picLocks noChangeAspect="1"/>
          </p:cNvPicPr>
          <p:nvPr/>
        </p:nvPicPr>
        <p:blipFill>
          <a:blip r:embed="rId4"/>
          <a:stretch>
            <a:fillRect/>
          </a:stretch>
        </p:blipFill>
        <p:spPr>
          <a:xfrm>
            <a:off x="7205657" y="4197248"/>
            <a:ext cx="4602029" cy="2779749"/>
          </a:xfrm>
          <a:prstGeom prst="rect">
            <a:avLst/>
          </a:prstGeom>
          <a:effectLst>
            <a:outerShdw blurRad="25400" algn="ctr" rotWithShape="0">
              <a:prstClr val="black">
                <a:alpha val="70000"/>
              </a:prstClr>
            </a:outerShdw>
          </a:effectLst>
        </p:spPr>
      </p:pic>
    </p:spTree>
    <p:extLst>
      <p:ext uri="{BB962C8B-B14F-4D97-AF65-F5344CB8AC3E}">
        <p14:creationId xmlns:p14="http://schemas.microsoft.com/office/powerpoint/2010/main" val="484184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9DB55E8-065E-4965-8430-85DA343E784C}"/>
              </a:ext>
            </a:extLst>
          </p:cNvPr>
          <p:cNvPicPr>
            <a:picLocks noChangeAspect="1"/>
          </p:cNvPicPr>
          <p:nvPr/>
        </p:nvPicPr>
        <p:blipFill>
          <a:blip r:embed="rId3"/>
          <a:stretch>
            <a:fillRect/>
          </a:stretch>
        </p:blipFill>
        <p:spPr>
          <a:xfrm>
            <a:off x="3217763" y="-289367"/>
            <a:ext cx="8450217" cy="7147367"/>
          </a:xfrm>
          <a:prstGeom prst="rect">
            <a:avLst/>
          </a:prstGeom>
          <a:effectLst>
            <a:outerShdw blurRad="25400" algn="ctr" rotWithShape="0">
              <a:prstClr val="black">
                <a:alpha val="70000"/>
              </a:prstClr>
            </a:outerShdw>
          </a:effectLst>
        </p:spPr>
      </p:pic>
      <p:sp>
        <p:nvSpPr>
          <p:cNvPr id="27" name="矩形 26">
            <a:extLst>
              <a:ext uri="{FF2B5EF4-FFF2-40B4-BE49-F238E27FC236}">
                <a16:creationId xmlns:a16="http://schemas.microsoft.com/office/drawing/2014/main" id="{A0D049E5-5102-4429-8842-3E262D9C3B60}"/>
              </a:ext>
            </a:extLst>
          </p:cNvPr>
          <p:cNvSpPr/>
          <p:nvPr/>
        </p:nvSpPr>
        <p:spPr>
          <a:xfrm>
            <a:off x="2960048" y="2858779"/>
            <a:ext cx="9589979" cy="1631216"/>
          </a:xfrm>
          <a:prstGeom prst="rect">
            <a:avLst/>
          </a:prstGeom>
          <a:noFill/>
          <a:ln>
            <a:noFill/>
          </a:ln>
        </p:spPr>
        <p:txBody>
          <a:bodyPr wrap="square" rtlCol="0" anchor="t">
            <a:spAutoFit/>
          </a:bodyPr>
          <a:lstStyle/>
          <a:p>
            <a:pPr lvl="0" algn="ctr"/>
            <a:r>
              <a:rPr lang="en-US" altLang="zh-CN" sz="10000" spc="300" dirty="0">
                <a:ln w="28575">
                  <a:solidFill>
                    <a:srgbClr val="454545"/>
                  </a:solidFill>
                </a:ln>
                <a:solidFill>
                  <a:schemeClr val="accent4">
                    <a:lumMod val="60000"/>
                    <a:lumOff val="40000"/>
                  </a:schemeClr>
                </a:solidFill>
                <a:effectLst>
                  <a:outerShdw blurRad="38100" algn="ctr" rotWithShape="0">
                    <a:prstClr val="black">
                      <a:alpha val="68000"/>
                    </a:prstClr>
                  </a:outerShdw>
                </a:effectLst>
                <a:latin typeface="#9Slide07 IcielCrocante" panose="02000000000000000000" pitchFamily="2" charset="0"/>
                <a:ea typeface="字魂5号-无外润黑体" panose="00000500000000000000" pitchFamily="2" charset="-122"/>
                <a:sym typeface=""/>
              </a:rPr>
              <a:t>KHỞI ĐỘNG</a:t>
            </a:r>
            <a:endParaRPr lang="zh-CN" altLang="en-US" sz="10000" spc="300" dirty="0">
              <a:ln w="28575">
                <a:solidFill>
                  <a:srgbClr val="454545"/>
                </a:solidFill>
              </a:ln>
              <a:solidFill>
                <a:schemeClr val="accent4">
                  <a:lumMod val="60000"/>
                  <a:lumOff val="40000"/>
                </a:schemeClr>
              </a:solidFill>
              <a:effectLst>
                <a:outerShdw blurRad="38100" algn="ctr" rotWithShape="0">
                  <a:prstClr val="black">
                    <a:alpha val="68000"/>
                  </a:prstClr>
                </a:outerShdw>
              </a:effectLst>
              <a:latin typeface="#9Slide07 IcielCrocante" panose="02000000000000000000" pitchFamily="2" charset="0"/>
              <a:ea typeface="字魂5号-无外润黑体" panose="00000500000000000000" pitchFamily="2" charset="-122"/>
              <a:sym typeface=""/>
            </a:endParaRPr>
          </a:p>
        </p:txBody>
      </p:sp>
      <p:sp>
        <p:nvSpPr>
          <p:cNvPr id="28" name="文本框 27">
            <a:extLst>
              <a:ext uri="{FF2B5EF4-FFF2-40B4-BE49-F238E27FC236}">
                <a16:creationId xmlns:a16="http://schemas.microsoft.com/office/drawing/2014/main" id="{51D999A4-F275-4F3C-8FEE-00A9E84A4745}"/>
              </a:ext>
            </a:extLst>
          </p:cNvPr>
          <p:cNvSpPr txBox="1"/>
          <p:nvPr/>
        </p:nvSpPr>
        <p:spPr>
          <a:xfrm>
            <a:off x="5404346" y="730342"/>
            <a:ext cx="3699164" cy="2215991"/>
          </a:xfrm>
          <a:prstGeom prst="rect">
            <a:avLst/>
          </a:prstGeom>
          <a:noFill/>
        </p:spPr>
        <p:txBody>
          <a:bodyPr wrap="square" rtlCol="0">
            <a:spAutoFit/>
          </a:bodyPr>
          <a:lstStyle/>
          <a:p>
            <a:pPr algn="ctr"/>
            <a:r>
              <a:rPr lang="en-US" altLang="zh-CN" sz="13800" b="1" dirty="0">
                <a:ln w="28575">
                  <a:solidFill>
                    <a:srgbClr val="454545"/>
                  </a:solidFill>
                </a:ln>
                <a:solidFill>
                  <a:schemeClr val="accent2">
                    <a:lumMod val="20000"/>
                    <a:lumOff val="80000"/>
                  </a:schemeClr>
                </a:solidFill>
                <a:effectLst>
                  <a:outerShdw blurRad="38100" algn="ctr" rotWithShape="0">
                    <a:prstClr val="black">
                      <a:alpha val="67000"/>
                    </a:prstClr>
                  </a:outerShdw>
                </a:effectLst>
                <a:latin typeface="#9Slide07 IcielCrocante" panose="02000000000000000000" pitchFamily="2" charset="0"/>
                <a:ea typeface="字魂95号-手刻宋" panose="00000500000000000000" pitchFamily="2" charset="-122"/>
              </a:rPr>
              <a:t>01</a:t>
            </a:r>
            <a:endParaRPr lang="zh-CN" altLang="en-US" sz="13800" b="1" dirty="0">
              <a:ln w="28575">
                <a:solidFill>
                  <a:srgbClr val="454545"/>
                </a:solidFill>
              </a:ln>
              <a:solidFill>
                <a:schemeClr val="accent2">
                  <a:lumMod val="20000"/>
                  <a:lumOff val="80000"/>
                </a:schemeClr>
              </a:solidFill>
              <a:effectLst>
                <a:outerShdw blurRad="38100" algn="ctr" rotWithShape="0">
                  <a:prstClr val="black">
                    <a:alpha val="67000"/>
                  </a:prstClr>
                </a:outerShdw>
              </a:effectLst>
              <a:latin typeface="#9Slide07 IcielCrocante" panose="02000000000000000000" pitchFamily="2" charset="0"/>
              <a:ea typeface="字魂95号-手刻宋" panose="00000500000000000000" pitchFamily="2" charset="-122"/>
            </a:endParaRPr>
          </a:p>
        </p:txBody>
      </p:sp>
      <p:pic>
        <p:nvPicPr>
          <p:cNvPr id="31" name="图片 30">
            <a:extLst>
              <a:ext uri="{FF2B5EF4-FFF2-40B4-BE49-F238E27FC236}">
                <a16:creationId xmlns:a16="http://schemas.microsoft.com/office/drawing/2014/main" id="{BDF5E7E6-5B90-46A6-9995-5086BE32757A}"/>
              </a:ext>
            </a:extLst>
          </p:cNvPr>
          <p:cNvPicPr>
            <a:picLocks noChangeAspect="1"/>
          </p:cNvPicPr>
          <p:nvPr/>
        </p:nvPicPr>
        <p:blipFill>
          <a:blip r:embed="rId4"/>
          <a:stretch>
            <a:fillRect/>
          </a:stretch>
        </p:blipFill>
        <p:spPr>
          <a:xfrm>
            <a:off x="-318654" y="897520"/>
            <a:ext cx="5347176" cy="6817294"/>
          </a:xfrm>
          <a:prstGeom prst="rect">
            <a:avLst/>
          </a:prstGeom>
          <a:effectLst>
            <a:outerShdw blurRad="25400" dist="25400" dir="16200000"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934" y="4144115"/>
            <a:ext cx="8681013" cy="2689812"/>
          </a:xfrm>
          <a:prstGeom prst="rect">
            <a:avLst/>
          </a:prstGeom>
        </p:spPr>
      </p:pic>
    </p:spTree>
    <p:extLst>
      <p:ext uri="{BB962C8B-B14F-4D97-AF65-F5344CB8AC3E}">
        <p14:creationId xmlns:p14="http://schemas.microsoft.com/office/powerpoint/2010/main" val="2480186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hề đáng yêu và ngây thơ, Pokemon có những câu chuyện ma quái ám ảnh  biết bao thế hệ game thủ">
            <a:extLst>
              <a:ext uri="{FF2B5EF4-FFF2-40B4-BE49-F238E27FC236}">
                <a16:creationId xmlns:a16="http://schemas.microsoft.com/office/drawing/2014/main" id="{12FD38CC-5873-4D06-B0B9-7F7518D29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808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MezasePokemonMasterOstPokemon-Rica_42fc9">
            <a:hlinkClick r:id="" action="ppaction://media"/>
            <a:extLst>
              <a:ext uri="{FF2B5EF4-FFF2-40B4-BE49-F238E27FC236}">
                <a16:creationId xmlns:a16="http://schemas.microsoft.com/office/drawing/2014/main" id="{A538152B-0A0D-42A0-9986-073296F57F7D}"/>
              </a:ext>
            </a:extLst>
          </p:cNvPr>
          <p:cNvPicPr>
            <a:picLocks noChangeAspect="1"/>
          </p:cNvPicPr>
          <p:nvPr>
            <a:audioFile r:link="rId1"/>
            <p:extLst>
              <p:ext uri="{DAA4B4D4-6D71-4841-9C94-3DE7FCFB9230}">
                <p14:media xmlns:p14="http://schemas.microsoft.com/office/powerpoint/2010/main" r:embed="rId2">
                  <p14:trim end="248162.5"/>
                </p14:media>
              </p:ext>
            </p:extLst>
          </p:nvPr>
        </p:nvPicPr>
        <p:blipFill>
          <a:blip r:embed="rId5"/>
          <a:stretch>
            <a:fillRect/>
          </a:stretch>
        </p:blipFill>
        <p:spPr>
          <a:xfrm>
            <a:off x="-923925" y="5597525"/>
            <a:ext cx="406400" cy="406400"/>
          </a:xfrm>
          <a:prstGeom prst="rect">
            <a:avLst/>
          </a:prstGeom>
        </p:spPr>
      </p:pic>
    </p:spTree>
    <p:extLst>
      <p:ext uri="{BB962C8B-B14F-4D97-AF65-F5344CB8AC3E}">
        <p14:creationId xmlns:p14="http://schemas.microsoft.com/office/powerpoint/2010/main" val="397702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kémon GO! &amp;quot;chất lừ&amp;quot; cho điện thoại và máy tính">
            <a:extLst>
              <a:ext uri="{FF2B5EF4-FFF2-40B4-BE49-F238E27FC236}">
                <a16:creationId xmlns:a16="http://schemas.microsoft.com/office/drawing/2014/main" id="{24D42CC0-3A14-4947-B493-60E6D66C5D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26953">
                        <a14:foregroundMark x1="5078" y1="4583" x2="12812" y2="18750"/>
                        <a14:foregroundMark x1="10313" y1="23194" x2="13516" y2="29028"/>
                        <a14:foregroundMark x1="7422" y1="49583" x2="9063" y2="55972"/>
                        <a14:foregroundMark x1="20547" y1="49028" x2="22891" y2="52361"/>
                        <a14:foregroundMark x1="12266" y1="7917" x2="17266" y2="21528"/>
                        <a14:foregroundMark x1="4922" y1="73194" x2="10469" y2="99306"/>
                        <a14:foregroundMark x1="7344" y1="53889" x2="8359" y2="56250"/>
                        <a14:foregroundMark x1="10703" y1="84306" x2="15703" y2="9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nền Pokémon GO! &amp;quot;chất lừ&amp;quot; cho điện thoại và máy tính">
            <a:extLst>
              <a:ext uri="{FF2B5EF4-FFF2-40B4-BE49-F238E27FC236}">
                <a16:creationId xmlns:a16="http://schemas.microsoft.com/office/drawing/2014/main" id="{A67F67F3-0427-4138-8EEC-EEF4058F9009}"/>
              </a:ext>
            </a:extLst>
          </p:cNvPr>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100000" l="71797" r="100000">
                        <a14:foregroundMark x1="83359" y1="833" x2="84688" y2="6250"/>
                        <a14:foregroundMark x1="85938" y1="73889" x2="90469" y2="85417"/>
                        <a14:foregroundMark x1="85000" y1="88333" x2="91094" y2="98333"/>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nền Pokémon GO! &amp;quot;chất lừ&amp;quot; cho điện thoại và máy tính">
            <a:extLst>
              <a:ext uri="{FF2B5EF4-FFF2-40B4-BE49-F238E27FC236}">
                <a16:creationId xmlns:a16="http://schemas.microsoft.com/office/drawing/2014/main" id="{30431725-268C-4001-9001-5EA9AC2593D4}"/>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0" b="43194" l="17422" r="81563">
                        <a14:backgroundMark x1="23438" y1="2361" x2="32109" y2="2778"/>
                        <a14:backgroundMark x1="32813" y1="2500" x2="46250" y2="1806"/>
                        <a14:backgroundMark x1="55937" y1="3056" x2="74688" y2="1528"/>
                      </a14:backgroundRemoval>
                    </a14:imgEffect>
                  </a14:imgLayer>
                </a14:imgProps>
              </a:ext>
              <a:ext uri="{28A0092B-C50C-407E-A947-70E740481C1C}">
                <a14:useLocalDpi xmlns:a14="http://schemas.microsoft.com/office/drawing/2010/main" val="0"/>
              </a:ext>
            </a:extLst>
          </a:blip>
          <a:srcRect l="18285" r="15811" b="57368"/>
          <a:stretch/>
        </p:blipFill>
        <p:spPr bwMode="auto">
          <a:xfrm>
            <a:off x="2809580" y="2498837"/>
            <a:ext cx="7307092" cy="26588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D589CAD-749F-4C58-98A0-6439102C7194}"/>
              </a:ext>
            </a:extLst>
          </p:cNvPr>
          <p:cNvSpPr/>
          <p:nvPr/>
        </p:nvSpPr>
        <p:spPr>
          <a:xfrm>
            <a:off x="2321560" y="780716"/>
            <a:ext cx="7548880" cy="2161215"/>
          </a:xfrm>
          <a:prstGeom prst="rect">
            <a:avLst/>
          </a:prstGeom>
          <a:noFill/>
        </p:spPr>
        <p:txBody>
          <a:bodyPr wrap="none" lIns="91440" tIns="45720" rIns="91440" bIns="45720">
            <a:prstTxWarp prst="textPlain">
              <a:avLst/>
            </a:prstTxWarp>
            <a:spAutoFit/>
            <a:scene3d>
              <a:camera prst="obliqueTopRight"/>
              <a:lightRig rig="threePt" dir="t"/>
            </a:scene3d>
            <a:sp3d extrusionH="57150">
              <a:bevelT w="38100" h="38100"/>
            </a:sp3d>
          </a:bodyPr>
          <a:lstStyle/>
          <a:p>
            <a:pPr algn="ctr"/>
            <a:r>
              <a:rPr lang="en-US" sz="16600" b="1" cap="none" spc="0">
                <a:ln w="190500">
                  <a:solidFill>
                    <a:schemeClr val="tx1"/>
                  </a:solidFill>
                  <a:prstDash val="solid"/>
                </a:ln>
                <a:solidFill>
                  <a:srgbClr val="FF0000"/>
                </a:solidFill>
                <a:latin typeface="iCiel Soup of Justice" pitchFamily="2" charset="0"/>
              </a:rPr>
              <a:t>THU PHỤC</a:t>
            </a:r>
          </a:p>
        </p:txBody>
      </p:sp>
      <p:pic>
        <p:nvPicPr>
          <p:cNvPr id="8" name="Picture 7">
            <a:hlinkClick r:id="rId9" action="ppaction://hlinksldjump"/>
            <a:extLst>
              <a:ext uri="{FF2B5EF4-FFF2-40B4-BE49-F238E27FC236}">
                <a16:creationId xmlns:a16="http://schemas.microsoft.com/office/drawing/2014/main" id="{A9179054-7584-4D24-BBD6-79E3D33EEB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5596" y="5264642"/>
            <a:ext cx="1960807" cy="743187"/>
          </a:xfrm>
          <a:prstGeom prst="rect">
            <a:avLst/>
          </a:prstGeom>
        </p:spPr>
      </p:pic>
      <p:pic>
        <p:nvPicPr>
          <p:cNvPr id="9" name="tiếng trò chơi xuất hiện">
            <a:hlinkClick r:id="" action="ppaction://media"/>
            <a:extLst>
              <a:ext uri="{FF2B5EF4-FFF2-40B4-BE49-F238E27FC236}">
                <a16:creationId xmlns:a16="http://schemas.microsoft.com/office/drawing/2014/main" id="{B8A4F21C-89CA-48CC-A356-6BD571AA017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6002081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4" name="suction.wav"/>
          </p:stSnd>
        </p:sndAc>
      </p:transition>
    </mc:Choice>
    <mc:Fallback xmlns="">
      <p:transition spd="slow">
        <p:split orient="vert"/>
        <p:sndAc>
          <p:stSnd>
            <p:snd r:embed="rId12"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32" presetClass="emph" presetSubtype="0" repeatCount="indefinite" fill="hold" nodeType="after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grpId="1"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34" dur="1000" fill="hold"/>
                                        <p:tgtEl>
                                          <p:spTgt spid="8"/>
                                        </p:tgtEl>
                                        <p:attrNameLst>
                                          <p:attrName>ppt_x</p:attrName>
                                          <p:attrName>ppt_y</p:attrName>
                                        </p:attrNameLst>
                                      </p:cBhvr>
                                      <p:rCtr x="0" y="1412"/>
                                    </p:animMotion>
                                  </p:childTnLst>
                                </p:cTn>
                              </p:par>
                              <p:par>
                                <p:cTn id="35" presetID="1" presetClass="mediacall" presetSubtype="0" fill="hold" nodeType="withEffect">
                                  <p:stCondLst>
                                    <p:cond delay="0"/>
                                  </p:stCondLst>
                                  <p:childTnLst>
                                    <p:cmd type="call" cmd="playFrom(0.0)">
                                      <p:cBhvr>
                                        <p:cTn id="36" dur="74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rafting is Fun | Yogini">
            <a:extLst>
              <a:ext uri="{FF2B5EF4-FFF2-40B4-BE49-F238E27FC236}">
                <a16:creationId xmlns:a16="http://schemas.microsoft.com/office/drawing/2014/main" id="{50D43323-6CC8-4C87-AB26-8C42DCBC2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0" y="0"/>
            <a:ext cx="12191999" cy="695294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2066">
            <a:extLst>
              <a:ext uri="{FF2B5EF4-FFF2-40B4-BE49-F238E27FC236}">
                <a16:creationId xmlns:a16="http://schemas.microsoft.com/office/drawing/2014/main" id="{294781D4-890B-467D-93D7-6C3BF70554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087" y="2990887"/>
            <a:ext cx="5212532" cy="1536325"/>
          </a:xfrm>
          <a:prstGeom prst="rect">
            <a:avLst/>
          </a:prstGeom>
        </p:spPr>
      </p:pic>
      <p:pic>
        <p:nvPicPr>
          <p:cNvPr id="2069" name="Picture 2068">
            <a:extLst>
              <a:ext uri="{FF2B5EF4-FFF2-40B4-BE49-F238E27FC236}">
                <a16:creationId xmlns:a16="http://schemas.microsoft.com/office/drawing/2014/main" id="{808C80E2-0E3E-474A-A544-2BEF32E8C0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0706" y="3020623"/>
            <a:ext cx="5206435" cy="1536325"/>
          </a:xfrm>
          <a:prstGeom prst="rect">
            <a:avLst/>
          </a:prstGeom>
        </p:spPr>
      </p:pic>
      <p:sp>
        <p:nvSpPr>
          <p:cNvPr id="5" name="Rectangle: Rounded Corners 4">
            <a:extLst>
              <a:ext uri="{FF2B5EF4-FFF2-40B4-BE49-F238E27FC236}">
                <a16:creationId xmlns:a16="http://schemas.microsoft.com/office/drawing/2014/main" id="{C6908061-09E3-41C4-AA93-9E4CCED805DC}"/>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0C878A-D67D-4A4B-908C-09DDAFEAF8EE}"/>
              </a:ext>
            </a:extLst>
          </p:cNvPr>
          <p:cNvSpPr txBox="1"/>
          <p:nvPr/>
        </p:nvSpPr>
        <p:spPr>
          <a:xfrm>
            <a:off x="614087" y="299956"/>
            <a:ext cx="9572650" cy="2492990"/>
          </a:xfrm>
          <a:prstGeom prst="rect">
            <a:avLst/>
          </a:prstGeom>
          <a:noFill/>
          <a:ln>
            <a:noFill/>
          </a:ln>
        </p:spPr>
        <p:txBody>
          <a:bodyPr wrap="square" lIns="0" tIns="0" rIns="0" bIns="0" rtlCol="0">
            <a:spAutoFit/>
          </a:bodyPr>
          <a:lstStyle/>
          <a:p>
            <a:pPr algn="ctr"/>
            <a:r>
              <a:rPr lang="en-US" sz="5400" b="1" dirty="0" err="1">
                <a:solidFill>
                  <a:srgbClr val="002060"/>
                </a:solidFill>
                <a:latin typeface="Bahnschrift Condensed" panose="020B0502040204020203" pitchFamily="34" charset="0"/>
              </a:rPr>
              <a:t>Muốn</a:t>
            </a:r>
            <a:r>
              <a:rPr lang="en-US" sz="5400" b="1" dirty="0">
                <a:solidFill>
                  <a:srgbClr val="002060"/>
                </a:solidFill>
                <a:latin typeface="Bahnschrift Condensed" panose="020B0502040204020203" pitchFamily="34" charset="0"/>
              </a:rPr>
              <a:t> </a:t>
            </a:r>
            <a:r>
              <a:rPr lang="en-US" sz="5400" b="1" dirty="0" err="1">
                <a:solidFill>
                  <a:srgbClr val="002060"/>
                </a:solidFill>
                <a:latin typeface="Bahnschrift Condensed" panose="020B0502040204020203" pitchFamily="34" charset="0"/>
              </a:rPr>
              <a:t>tính</a:t>
            </a:r>
            <a:r>
              <a:rPr lang="en-US" sz="5400" b="1" dirty="0">
                <a:solidFill>
                  <a:srgbClr val="002060"/>
                </a:solidFill>
                <a:latin typeface="Bahnschrift Condensed" panose="020B0502040204020203" pitchFamily="34" charset="0"/>
              </a:rPr>
              <a:t> chu vi </a:t>
            </a:r>
            <a:r>
              <a:rPr lang="en-US" sz="5400" b="1" dirty="0" err="1">
                <a:solidFill>
                  <a:srgbClr val="002060"/>
                </a:solidFill>
                <a:latin typeface="Bahnschrift Condensed" panose="020B0502040204020203" pitchFamily="34" charset="0"/>
              </a:rPr>
              <a:t>hình</a:t>
            </a:r>
            <a:r>
              <a:rPr lang="en-US" sz="5400" b="1" dirty="0">
                <a:solidFill>
                  <a:srgbClr val="002060"/>
                </a:solidFill>
                <a:latin typeface="Bahnschrift Condensed" panose="020B0502040204020203" pitchFamily="34" charset="0"/>
              </a:rPr>
              <a:t> </a:t>
            </a:r>
            <a:r>
              <a:rPr lang="en-US" sz="5400" b="1" dirty="0" err="1">
                <a:solidFill>
                  <a:srgbClr val="002060"/>
                </a:solidFill>
                <a:latin typeface="Bahnschrift Condensed" panose="020B0502040204020203" pitchFamily="34" charset="0"/>
              </a:rPr>
              <a:t>chữ</a:t>
            </a:r>
            <a:r>
              <a:rPr lang="en-US" sz="5400" b="1" dirty="0">
                <a:solidFill>
                  <a:srgbClr val="002060"/>
                </a:solidFill>
                <a:latin typeface="Bahnschrift Condensed" panose="020B0502040204020203" pitchFamily="34" charset="0"/>
              </a:rPr>
              <a:t> </a:t>
            </a:r>
            <a:r>
              <a:rPr lang="en-US" sz="5400" b="1" dirty="0" err="1">
                <a:solidFill>
                  <a:srgbClr val="002060"/>
                </a:solidFill>
                <a:latin typeface="Bahnschrift Condensed" panose="020B0502040204020203" pitchFamily="34" charset="0"/>
              </a:rPr>
              <a:t>nhật</a:t>
            </a:r>
            <a:r>
              <a:rPr lang="en-US" sz="5400" b="1" dirty="0">
                <a:solidFill>
                  <a:srgbClr val="002060"/>
                </a:solidFill>
                <a:latin typeface="Bahnschrift Condensed" panose="020B0502040204020203" pitchFamily="34" charset="0"/>
              </a:rPr>
              <a:t> ta </a:t>
            </a:r>
            <a:r>
              <a:rPr lang="en-US" sz="5400" b="1" dirty="0" err="1">
                <a:solidFill>
                  <a:srgbClr val="002060"/>
                </a:solidFill>
                <a:latin typeface="Bahnschrift Condensed" panose="020B0502040204020203" pitchFamily="34" charset="0"/>
              </a:rPr>
              <a:t>lấy</a:t>
            </a:r>
            <a:r>
              <a:rPr lang="en-US" sz="5400" b="1" dirty="0">
                <a:solidFill>
                  <a:srgbClr val="002060"/>
                </a:solidFill>
                <a:latin typeface="Bahnschrift Condensed" panose="020B0502040204020203" pitchFamily="34" charset="0"/>
              </a:rPr>
              <a:t> </a:t>
            </a:r>
            <a:r>
              <a:rPr lang="en-US" sz="5400" b="1" dirty="0" err="1">
                <a:solidFill>
                  <a:srgbClr val="002060"/>
                </a:solidFill>
                <a:latin typeface="Bahnschrift Condensed" panose="020B0502040204020203" pitchFamily="34" charset="0"/>
              </a:rPr>
              <a:t>chiều</a:t>
            </a:r>
            <a:r>
              <a:rPr lang="en-US" sz="5400" b="1" dirty="0">
                <a:solidFill>
                  <a:srgbClr val="002060"/>
                </a:solidFill>
                <a:latin typeface="Bahnschrift Condensed" panose="020B0502040204020203" pitchFamily="34" charset="0"/>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dài</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cộng</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với</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chiều</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rộng</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cùng</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đơn</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vị</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đo</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rồi</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nhân</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a:t>
            </a:r>
            <a:r>
              <a:rPr lang="en-US" altLang="zh-CN" sz="5400" b="1" dirty="0" err="1">
                <a:solidFill>
                  <a:srgbClr val="002060"/>
                </a:solidFill>
                <a:latin typeface="Bahnschrift Condensed" panose="020B0502040204020203" pitchFamily="34" charset="0"/>
                <a:ea typeface="Cambria" panose="02040503050406030204" pitchFamily="18" charset="0"/>
                <a:cs typeface="微软雅黑" panose="020B0503020204020204" charset="-122"/>
              </a:rPr>
              <a:t>với</a:t>
            </a:r>
            <a:r>
              <a:rPr lang="en-US" altLang="zh-CN" sz="5400" b="1" dirty="0">
                <a:solidFill>
                  <a:srgbClr val="002060"/>
                </a:solidFill>
                <a:latin typeface="Bahnschrift Condensed" panose="020B0502040204020203" pitchFamily="34" charset="0"/>
                <a:ea typeface="Cambria" panose="02040503050406030204" pitchFamily="18" charset="0"/>
                <a:cs typeface="微软雅黑" panose="020B0503020204020204" charset="-122"/>
              </a:rPr>
              <a:t> 2</a:t>
            </a:r>
            <a:endParaRPr lang="en-US" sz="5400" b="1" dirty="0">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endParaRPr>
          </a:p>
        </p:txBody>
      </p:sp>
      <p:pic>
        <p:nvPicPr>
          <p:cNvPr id="2052" name="Picture 4" descr="pikachu transparent - Online Discount Shop for Electronics, Apparel, Toys,  Books, Games, Computers, Shoes, Jewelry, Watches, Baby Products, Sports &amp;amp;  Outdoors, Office Products, Bed &amp;amp; Bath, Furniture, Tools, Hardware,  Automotive Parts, Accessories">
            <a:extLst>
              <a:ext uri="{FF2B5EF4-FFF2-40B4-BE49-F238E27FC236}">
                <a16:creationId xmlns:a16="http://schemas.microsoft.com/office/drawing/2014/main" id="{F6328136-33D9-44F3-A79A-0959B1F867C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3333" r="89881"/>
                    </a14:imgEffect>
                  </a14:imgLayer>
                </a14:imgProps>
              </a:ext>
              <a:ext uri="{28A0092B-C50C-407E-A947-70E740481C1C}">
                <a14:useLocalDpi xmlns:a14="http://schemas.microsoft.com/office/drawing/2010/main" val="0"/>
              </a:ext>
            </a:extLst>
          </a:blip>
          <a:srcRect/>
          <a:stretch>
            <a:fillRect/>
          </a:stretch>
        </p:blipFill>
        <p:spPr bwMode="auto">
          <a:xfrm>
            <a:off x="9845619" y="163069"/>
            <a:ext cx="2728967" cy="2790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kemon Ball Transparent Background - Transparent Background Pokeball Png,  Png Download , Transparent Png Image - PNGitem">
            <a:extLst>
              <a:ext uri="{FF2B5EF4-FFF2-40B4-BE49-F238E27FC236}">
                <a16:creationId xmlns:a16="http://schemas.microsoft.com/office/drawing/2014/main" id="{E18D988A-F33E-4CFF-ACE4-0815344DC77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4834872" y="3599702"/>
            <a:ext cx="1261128" cy="13462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Pokemon Ball Transparent Background - Transparent Background Pokeball Png,  Png Download , Transparent Png Image - PNGitem">
            <a:extLst>
              <a:ext uri="{FF2B5EF4-FFF2-40B4-BE49-F238E27FC236}">
                <a16:creationId xmlns:a16="http://schemas.microsoft.com/office/drawing/2014/main" id="{5EDBBDD7-7759-464F-A606-1E992C6EA56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10768946" y="3599702"/>
            <a:ext cx="1261128" cy="13462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E615E08-3E9B-4FCB-A4D6-54A49F8FC463}"/>
              </a:ext>
            </a:extLst>
          </p:cNvPr>
          <p:cNvSpPr txBox="1"/>
          <p:nvPr/>
        </p:nvSpPr>
        <p:spPr>
          <a:xfrm>
            <a:off x="2685190" y="3390622"/>
            <a:ext cx="1186222" cy="615553"/>
          </a:xfrm>
          <a:prstGeom prst="rect">
            <a:avLst/>
          </a:prstGeom>
          <a:noFill/>
          <a:ln>
            <a:noFill/>
          </a:ln>
        </p:spPr>
        <p:txBody>
          <a:bodyPr wrap="none" lIns="0" tIns="0" rIns="0" bIns="0" rtlCol="0">
            <a:spAutoFit/>
          </a:bodyPr>
          <a:lstStyle/>
          <a:p>
            <a:pPr algn="ctr"/>
            <a:r>
              <a:rPr lang="en-US" sz="4000" b="1" dirty="0" err="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Đúng</a:t>
            </a:r>
            <a:endPar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endParaRPr>
          </a:p>
        </p:txBody>
      </p:sp>
      <p:sp>
        <p:nvSpPr>
          <p:cNvPr id="54" name="TextBox 53">
            <a:extLst>
              <a:ext uri="{FF2B5EF4-FFF2-40B4-BE49-F238E27FC236}">
                <a16:creationId xmlns:a16="http://schemas.microsoft.com/office/drawing/2014/main" id="{5C67574B-BE8B-4CEC-9B9D-93054EB81F80}"/>
              </a:ext>
            </a:extLst>
          </p:cNvPr>
          <p:cNvSpPr txBox="1"/>
          <p:nvPr/>
        </p:nvSpPr>
        <p:spPr>
          <a:xfrm>
            <a:off x="8813143" y="3406622"/>
            <a:ext cx="695704" cy="615553"/>
          </a:xfrm>
          <a:prstGeom prst="rect">
            <a:avLst/>
          </a:prstGeom>
          <a:noFill/>
          <a:ln>
            <a:noFill/>
          </a:ln>
        </p:spPr>
        <p:txBody>
          <a:bodyPr wrap="none" lIns="0" tIns="0" rIns="0" bIns="0" rtlCol="0">
            <a:spAutoFit/>
          </a:bodyPr>
          <a:lstStyle/>
          <a:p>
            <a:pPr algn="ctr"/>
            <a:r>
              <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Sai</a:t>
            </a:r>
          </a:p>
        </p:txBody>
      </p:sp>
      <p:pic>
        <p:nvPicPr>
          <p:cNvPr id="56" name="AmthanhThua">
            <a:hlinkClick r:id="" action="ppaction://media"/>
            <a:extLst>
              <a:ext uri="{FF2B5EF4-FFF2-40B4-BE49-F238E27FC236}">
                <a16:creationId xmlns:a16="http://schemas.microsoft.com/office/drawing/2014/main" id="{716468E9-4F4E-47F3-8A0E-38541C3EDB7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3"/>
            <a:ext cx="487363" cy="487363"/>
          </a:xfrm>
          <a:prstGeom prst="rect">
            <a:avLst/>
          </a:prstGeom>
        </p:spPr>
      </p:pic>
      <p:sp>
        <p:nvSpPr>
          <p:cNvPr id="57" name="TextBox 56">
            <a:extLst>
              <a:ext uri="{FF2B5EF4-FFF2-40B4-BE49-F238E27FC236}">
                <a16:creationId xmlns:a16="http://schemas.microsoft.com/office/drawing/2014/main" id="{75D8BF2D-90A8-4BFE-9D24-B742A9AC3C1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58" name="TextBox 57">
            <a:extLst>
              <a:ext uri="{FF2B5EF4-FFF2-40B4-BE49-F238E27FC236}">
                <a16:creationId xmlns:a16="http://schemas.microsoft.com/office/drawing/2014/main" id="{60B2DAE4-DE3E-4836-A738-423EF0D5DB52}"/>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59" name="59c3c5f047238">
            <a:hlinkClick r:id="" action="ppaction://media"/>
            <a:extLst>
              <a:ext uri="{FF2B5EF4-FFF2-40B4-BE49-F238E27FC236}">
                <a16:creationId xmlns:a16="http://schemas.microsoft.com/office/drawing/2014/main" id="{D3440027-6225-4166-BE6B-8146858C583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5012" y="1348650"/>
            <a:ext cx="487363" cy="487363"/>
          </a:xfrm>
          <a:prstGeom prst="rect">
            <a:avLst/>
          </a:prstGeom>
        </p:spPr>
      </p:pic>
      <p:pic>
        <p:nvPicPr>
          <p:cNvPr id="74" name="Picture 73">
            <a:hlinkClick r:id="rId15" action="ppaction://hlinksldjump"/>
            <a:extLst>
              <a:ext uri="{FF2B5EF4-FFF2-40B4-BE49-F238E27FC236}">
                <a16:creationId xmlns:a16="http://schemas.microsoft.com/office/drawing/2014/main" id="{13AB261A-F211-4335-9B11-9958F5B7B17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spTree>
    <p:extLst>
      <p:ext uri="{BB962C8B-B14F-4D97-AF65-F5344CB8AC3E}">
        <p14:creationId xmlns:p14="http://schemas.microsoft.com/office/powerpoint/2010/main" val="93495717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suction.wav"/>
          </p:stSnd>
        </p:sndAc>
      </p:transition>
    </mc:Choice>
    <mc:Fallback xmlns="">
      <p:transition spd="slow">
        <p:split orient="vert"/>
        <p:sndAc>
          <p:stSnd>
            <p:snd r:embed="rId17"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052"/>
                                        </p:tgtEl>
                                        <p:attrNameLst>
                                          <p:attrName>r</p:attrName>
                                        </p:attrNameLst>
                                      </p:cBhvr>
                                    </p:animRot>
                                    <p:animRot by="-240000">
                                      <p:cBhvr>
                                        <p:cTn id="16" dur="200" fill="hold">
                                          <p:stCondLst>
                                            <p:cond delay="200"/>
                                          </p:stCondLst>
                                        </p:cTn>
                                        <p:tgtEl>
                                          <p:spTgt spid="2052"/>
                                        </p:tgtEl>
                                        <p:attrNameLst>
                                          <p:attrName>r</p:attrName>
                                        </p:attrNameLst>
                                      </p:cBhvr>
                                    </p:animRot>
                                    <p:animRot by="240000">
                                      <p:cBhvr>
                                        <p:cTn id="17" dur="200" fill="hold">
                                          <p:stCondLst>
                                            <p:cond delay="400"/>
                                          </p:stCondLst>
                                        </p:cTn>
                                        <p:tgtEl>
                                          <p:spTgt spid="2052"/>
                                        </p:tgtEl>
                                        <p:attrNameLst>
                                          <p:attrName>r</p:attrName>
                                        </p:attrNameLst>
                                      </p:cBhvr>
                                    </p:animRot>
                                    <p:animRot by="-240000">
                                      <p:cBhvr>
                                        <p:cTn id="18" dur="200" fill="hold">
                                          <p:stCondLst>
                                            <p:cond delay="600"/>
                                          </p:stCondLst>
                                        </p:cTn>
                                        <p:tgtEl>
                                          <p:spTgt spid="2052"/>
                                        </p:tgtEl>
                                        <p:attrNameLst>
                                          <p:attrName>r</p:attrName>
                                        </p:attrNameLst>
                                      </p:cBhvr>
                                    </p:animRot>
                                    <p:animRot by="120000">
                                      <p:cBhvr>
                                        <p:cTn id="19" dur="200" fill="hold">
                                          <p:stCondLst>
                                            <p:cond delay="800"/>
                                          </p:stCondLst>
                                        </p:cTn>
                                        <p:tgtEl>
                                          <p:spTgt spid="205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randombar(horizontal)">
                                      <p:cBhvr>
                                        <p:cTn id="24" dur="500"/>
                                        <p:tgtEl>
                                          <p:spTgt spid="2054"/>
                                        </p:tgtEl>
                                      </p:cBhvr>
                                    </p:animEffect>
                                  </p:childTnLst>
                                </p:cTn>
                              </p:par>
                              <p:par>
                                <p:cTn id="25" presetID="14" presetClass="entr" presetSubtype="10" fill="hold" nodeType="withEffect">
                                  <p:stCondLst>
                                    <p:cond delay="0"/>
                                  </p:stCondLst>
                                  <p:childTnLst>
                                    <p:set>
                                      <p:cBhvr>
                                        <p:cTn id="26" dur="1" fill="hold">
                                          <p:stCondLst>
                                            <p:cond delay="0"/>
                                          </p:stCondLst>
                                        </p:cTn>
                                        <p:tgtEl>
                                          <p:spTgt spid="2067"/>
                                        </p:tgtEl>
                                        <p:attrNameLst>
                                          <p:attrName>style.visibility</p:attrName>
                                        </p:attrNameLst>
                                      </p:cBhvr>
                                      <p:to>
                                        <p:strVal val="visible"/>
                                      </p:to>
                                    </p:set>
                                    <p:animEffect transition="in" filter="randombar(horizontal)">
                                      <p:cBhvr>
                                        <p:cTn id="27" dur="500"/>
                                        <p:tgtEl>
                                          <p:spTgt spid="206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randombar(horizontal)">
                                      <p:cBhvr>
                                        <p:cTn id="30" dur="500"/>
                                        <p:tgtEl>
                                          <p:spTgt spid="39"/>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2054"/>
                                        </p:tgtEl>
                                        <p:attrNameLst>
                                          <p:attrName>r</p:attrName>
                                        </p:attrNameLst>
                                      </p:cBhvr>
                                    </p:animRot>
                                    <p:animRot by="-240000">
                                      <p:cBhvr>
                                        <p:cTn id="33" dur="200" fill="hold">
                                          <p:stCondLst>
                                            <p:cond delay="200"/>
                                          </p:stCondLst>
                                        </p:cTn>
                                        <p:tgtEl>
                                          <p:spTgt spid="2054"/>
                                        </p:tgtEl>
                                        <p:attrNameLst>
                                          <p:attrName>r</p:attrName>
                                        </p:attrNameLst>
                                      </p:cBhvr>
                                    </p:animRot>
                                    <p:animRot by="240000">
                                      <p:cBhvr>
                                        <p:cTn id="34" dur="200" fill="hold">
                                          <p:stCondLst>
                                            <p:cond delay="400"/>
                                          </p:stCondLst>
                                        </p:cTn>
                                        <p:tgtEl>
                                          <p:spTgt spid="2054"/>
                                        </p:tgtEl>
                                        <p:attrNameLst>
                                          <p:attrName>r</p:attrName>
                                        </p:attrNameLst>
                                      </p:cBhvr>
                                    </p:animRot>
                                    <p:animRot by="-240000">
                                      <p:cBhvr>
                                        <p:cTn id="35" dur="200" fill="hold">
                                          <p:stCondLst>
                                            <p:cond delay="600"/>
                                          </p:stCondLst>
                                        </p:cTn>
                                        <p:tgtEl>
                                          <p:spTgt spid="2054"/>
                                        </p:tgtEl>
                                        <p:attrNameLst>
                                          <p:attrName>r</p:attrName>
                                        </p:attrNameLst>
                                      </p:cBhvr>
                                    </p:animRot>
                                    <p:animRot by="120000">
                                      <p:cBhvr>
                                        <p:cTn id="36" dur="200" fill="hold">
                                          <p:stCondLst>
                                            <p:cond delay="800"/>
                                          </p:stCondLst>
                                        </p:cTn>
                                        <p:tgtEl>
                                          <p:spTgt spid="205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par>
                                <p:cTn id="42" presetID="14" presetClass="entr" presetSubtype="10" fill="hold" nodeType="withEffect">
                                  <p:stCondLst>
                                    <p:cond delay="0"/>
                                  </p:stCondLst>
                                  <p:childTnLst>
                                    <p:set>
                                      <p:cBhvr>
                                        <p:cTn id="43" dur="1" fill="hold">
                                          <p:stCondLst>
                                            <p:cond delay="0"/>
                                          </p:stCondLst>
                                        </p:cTn>
                                        <p:tgtEl>
                                          <p:spTgt spid="2069"/>
                                        </p:tgtEl>
                                        <p:attrNameLst>
                                          <p:attrName>style.visibility</p:attrName>
                                        </p:attrNameLst>
                                      </p:cBhvr>
                                      <p:to>
                                        <p:strVal val="visible"/>
                                      </p:to>
                                    </p:set>
                                    <p:animEffect transition="in" filter="randombar(horizontal)">
                                      <p:cBhvr>
                                        <p:cTn id="44" dur="500"/>
                                        <p:tgtEl>
                                          <p:spTgt spid="20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randombar(horizontal)">
                                      <p:cBhvr>
                                        <p:cTn id="47" dur="500"/>
                                        <p:tgtEl>
                                          <p:spTgt spid="54"/>
                                        </p:tgtEl>
                                      </p:cBhvr>
                                    </p:animEffec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4"/>
                                        </p:tgtEl>
                                        <p:attrNameLst>
                                          <p:attrName>r</p:attrName>
                                        </p:attrNameLst>
                                      </p:cBhvr>
                                    </p:animRot>
                                    <p:animRot by="-240000">
                                      <p:cBhvr>
                                        <p:cTn id="50" dur="200" fill="hold">
                                          <p:stCondLst>
                                            <p:cond delay="200"/>
                                          </p:stCondLst>
                                        </p:cTn>
                                        <p:tgtEl>
                                          <p:spTgt spid="34"/>
                                        </p:tgtEl>
                                        <p:attrNameLst>
                                          <p:attrName>r</p:attrName>
                                        </p:attrNameLst>
                                      </p:cBhvr>
                                    </p:animRot>
                                    <p:animRot by="240000">
                                      <p:cBhvr>
                                        <p:cTn id="51" dur="200" fill="hold">
                                          <p:stCondLst>
                                            <p:cond delay="400"/>
                                          </p:stCondLst>
                                        </p:cTn>
                                        <p:tgtEl>
                                          <p:spTgt spid="34"/>
                                        </p:tgtEl>
                                        <p:attrNameLst>
                                          <p:attrName>r</p:attrName>
                                        </p:attrNameLst>
                                      </p:cBhvr>
                                    </p:animRot>
                                    <p:animRot by="-240000">
                                      <p:cBhvr>
                                        <p:cTn id="52" dur="200" fill="hold">
                                          <p:stCondLst>
                                            <p:cond delay="600"/>
                                          </p:stCondLst>
                                        </p:cTn>
                                        <p:tgtEl>
                                          <p:spTgt spid="34"/>
                                        </p:tgtEl>
                                        <p:attrNameLst>
                                          <p:attrName>r</p:attrName>
                                        </p:attrNameLst>
                                      </p:cBhvr>
                                    </p:animRot>
                                    <p:animRot by="120000">
                                      <p:cBhvr>
                                        <p:cTn id="53"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6"/>
                </p:tgtEl>
              </p:cMediaNode>
            </p:audio>
            <p:audio>
              <p:cMediaNode vol="80000">
                <p:cTn id="55" fill="hold" display="0">
                  <p:stCondLst>
                    <p:cond delay="indefinite"/>
                  </p:stCondLst>
                  <p:endCondLst>
                    <p:cond evt="onStopAudio" delay="0">
                      <p:tgtEl>
                        <p:sldTgt/>
                      </p:tgtEl>
                    </p:cond>
                  </p:endCondLst>
                </p:cTn>
                <p:tgtEl>
                  <p:spTgt spid="59"/>
                </p:tgtEl>
              </p:cMediaNode>
            </p:audio>
            <p:seq concurrent="1" nextAc="seek">
              <p:cTn id="56" restart="whenNotActive" fill="hold" evtFilter="cancelBubble" nodeType="interactiveSeq">
                <p:stCondLst>
                  <p:cond evt="onClick" delay="0">
                    <p:tgtEl>
                      <p:spTgt spid="206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576" fill="hold"/>
                                        <p:tgtEl>
                                          <p:spTgt spid="59"/>
                                        </p:tgtEl>
                                      </p:cBhvr>
                                    </p:cmd>
                                  </p:childTnLst>
                                </p:cTn>
                              </p:par>
                            </p:childTnLst>
                          </p:cTn>
                        </p:par>
                      </p:childTnLst>
                    </p:cTn>
                  </p:par>
                </p:childTnLst>
              </p:cTn>
              <p:nextCondLst>
                <p:cond evt="onClick" delay="0">
                  <p:tgtEl>
                    <p:spTgt spid="2067"/>
                  </p:tgtEl>
                </p:cond>
              </p:nextCondLst>
            </p:seq>
            <p:seq concurrent="1" nextAc="seek">
              <p:cTn id="61" restart="whenNotActive" fill="hold" evtFilter="cancelBubble" nodeType="interactiveSeq">
                <p:stCondLst>
                  <p:cond evt="onClick" delay="0">
                    <p:tgtEl>
                      <p:spTgt spid="2069"/>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56"/>
                                        </p:tgtEl>
                                      </p:cBhvr>
                                    </p:cmd>
                                  </p:childTnLst>
                                </p:cTn>
                              </p:par>
                            </p:childTnLst>
                          </p:cTn>
                        </p:par>
                      </p:childTnLst>
                    </p:cTn>
                  </p:par>
                </p:childTnLst>
              </p:cTn>
              <p:nextCondLst>
                <p:cond evt="onClick" delay="0">
                  <p:tgtEl>
                    <p:spTgt spid="2069"/>
                  </p:tgtEl>
                </p:cond>
              </p:nextCondLst>
            </p:seq>
          </p:childTnLst>
        </p:cTn>
      </p:par>
    </p:tnLst>
    <p:bldLst>
      <p:bldP spid="5" grpId="0" animBg="1"/>
      <p:bldP spid="12" grpId="0"/>
      <p:bldP spid="39" grpId="0"/>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rafting is Fun | Yogini">
            <a:extLst>
              <a:ext uri="{FF2B5EF4-FFF2-40B4-BE49-F238E27FC236}">
                <a16:creationId xmlns:a16="http://schemas.microsoft.com/office/drawing/2014/main" id="{50D43323-6CC8-4C87-AB26-8C42DCBC2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0" y="0"/>
            <a:ext cx="12191999" cy="695294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2066">
            <a:extLst>
              <a:ext uri="{FF2B5EF4-FFF2-40B4-BE49-F238E27FC236}">
                <a16:creationId xmlns:a16="http://schemas.microsoft.com/office/drawing/2014/main" id="{294781D4-890B-467D-93D7-6C3BF70554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087" y="2990887"/>
            <a:ext cx="5212532" cy="1536325"/>
          </a:xfrm>
          <a:prstGeom prst="rect">
            <a:avLst/>
          </a:prstGeom>
        </p:spPr>
      </p:pic>
      <p:pic>
        <p:nvPicPr>
          <p:cNvPr id="2069" name="Picture 2068">
            <a:extLst>
              <a:ext uri="{FF2B5EF4-FFF2-40B4-BE49-F238E27FC236}">
                <a16:creationId xmlns:a16="http://schemas.microsoft.com/office/drawing/2014/main" id="{808C80E2-0E3E-474A-A544-2BEF32E8C0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0706" y="3020623"/>
            <a:ext cx="5206435" cy="1536325"/>
          </a:xfrm>
          <a:prstGeom prst="rect">
            <a:avLst/>
          </a:prstGeom>
        </p:spPr>
      </p:pic>
      <p:sp>
        <p:nvSpPr>
          <p:cNvPr id="5" name="Rectangle: Rounded Corners 4">
            <a:extLst>
              <a:ext uri="{FF2B5EF4-FFF2-40B4-BE49-F238E27FC236}">
                <a16:creationId xmlns:a16="http://schemas.microsoft.com/office/drawing/2014/main" id="{C6908061-09E3-41C4-AA93-9E4CCED805DC}"/>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0C878A-D67D-4A4B-908C-09DDAFEAF8EE}"/>
              </a:ext>
            </a:extLst>
          </p:cNvPr>
          <p:cNvSpPr txBox="1"/>
          <p:nvPr/>
        </p:nvSpPr>
        <p:spPr>
          <a:xfrm>
            <a:off x="2562998" y="415299"/>
            <a:ext cx="9081193" cy="2492990"/>
          </a:xfrm>
          <a:prstGeom prst="rect">
            <a:avLst/>
          </a:prstGeom>
          <a:noFill/>
          <a:ln>
            <a:noFill/>
          </a:ln>
        </p:spPr>
        <p:txBody>
          <a:bodyPr wrap="square" lIns="0" tIns="0" rIns="0" bIns="0" rtlCol="0">
            <a:spAutoFit/>
          </a:bodyPr>
          <a:lstStyle/>
          <a:p>
            <a:pPr algn="ctr"/>
            <a:r>
              <a:rPr lang="en-US" sz="5200" b="1" dirty="0" err="1">
                <a:solidFill>
                  <a:srgbClr val="002060"/>
                </a:solidFill>
                <a:latin typeface="Bahnschrift SemiBold Condensed" panose="020B0502040204020203" pitchFamily="34" charset="0"/>
              </a:rPr>
              <a:t>Viên</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gạch</a:t>
            </a:r>
            <a:r>
              <a:rPr lang="en-US" sz="5200" b="1" dirty="0">
                <a:solidFill>
                  <a:srgbClr val="002060"/>
                </a:solidFill>
                <a:latin typeface="Bahnschrift SemiBold Condensed" panose="020B0502040204020203" pitchFamily="34" charset="0"/>
              </a:rPr>
              <a:t> men </a:t>
            </a:r>
            <a:r>
              <a:rPr lang="en-US" sz="5200" b="1" dirty="0" err="1">
                <a:solidFill>
                  <a:srgbClr val="002060"/>
                </a:solidFill>
                <a:latin typeface="Bahnschrift SemiBold Condensed" panose="020B0502040204020203" pitchFamily="34" charset="0"/>
              </a:rPr>
              <a:t>hình</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vuông</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có</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độ</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dài</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một</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cạnh</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là</a:t>
            </a:r>
            <a:r>
              <a:rPr lang="en-US" sz="5200" b="1" dirty="0">
                <a:solidFill>
                  <a:srgbClr val="002060"/>
                </a:solidFill>
                <a:latin typeface="Bahnschrift SemiBold Condensed" panose="020B0502040204020203" pitchFamily="34" charset="0"/>
              </a:rPr>
              <a:t> 30cm. </a:t>
            </a:r>
            <a:r>
              <a:rPr lang="en-US" sz="5200" b="1" dirty="0" err="1">
                <a:solidFill>
                  <a:srgbClr val="002060"/>
                </a:solidFill>
                <a:latin typeface="Bahnschrift SemiBold Condensed" panose="020B0502040204020203" pitchFamily="34" charset="0"/>
              </a:rPr>
              <a:t>Vậy</a:t>
            </a:r>
            <a:r>
              <a:rPr lang="en-US" sz="5200" b="1" dirty="0">
                <a:solidFill>
                  <a:srgbClr val="002060"/>
                </a:solidFill>
                <a:latin typeface="Bahnschrift SemiBold Condensed" panose="020B0502040204020203" pitchFamily="34" charset="0"/>
              </a:rPr>
              <a:t> chu vi </a:t>
            </a:r>
            <a:r>
              <a:rPr lang="en-US" sz="5200" b="1" dirty="0" err="1">
                <a:solidFill>
                  <a:srgbClr val="002060"/>
                </a:solidFill>
                <a:latin typeface="Bahnschrift SemiBold Condensed" panose="020B0502040204020203" pitchFamily="34" charset="0"/>
              </a:rPr>
              <a:t>viên</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gạch</a:t>
            </a:r>
            <a:r>
              <a:rPr lang="en-US" sz="5200" b="1" dirty="0">
                <a:solidFill>
                  <a:srgbClr val="002060"/>
                </a:solidFill>
                <a:latin typeface="Bahnschrift SemiBold Condensed" panose="020B0502040204020203" pitchFamily="34" charset="0"/>
              </a:rPr>
              <a:t> </a:t>
            </a:r>
            <a:r>
              <a:rPr lang="en-US" sz="5200" b="1" dirty="0" err="1">
                <a:solidFill>
                  <a:srgbClr val="002060"/>
                </a:solidFill>
                <a:latin typeface="Bahnschrift SemiBold Condensed" panose="020B0502040204020203" pitchFamily="34" charset="0"/>
              </a:rPr>
              <a:t>là</a:t>
            </a:r>
            <a:r>
              <a:rPr lang="en-US" sz="5200" b="1" dirty="0">
                <a:solidFill>
                  <a:srgbClr val="002060"/>
                </a:solidFill>
                <a:latin typeface="Bahnschrift SemiBold Condensed" panose="020B0502040204020203" pitchFamily="34" charset="0"/>
              </a:rPr>
              <a:t> 60cm.</a:t>
            </a:r>
          </a:p>
        </p:txBody>
      </p:sp>
      <p:pic>
        <p:nvPicPr>
          <p:cNvPr id="2054" name="Picture 6" descr="Pokemon Ball Transparent Background - Transparent Background Pokeball Png,  Png Download , Transparent Png Image - PNGitem">
            <a:extLst>
              <a:ext uri="{FF2B5EF4-FFF2-40B4-BE49-F238E27FC236}">
                <a16:creationId xmlns:a16="http://schemas.microsoft.com/office/drawing/2014/main" id="{E18D988A-F33E-4CFF-ACE4-0815344DC77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4834872" y="3599702"/>
            <a:ext cx="1261128" cy="13462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Pokemon Ball Transparent Background - Transparent Background Pokeball Png,  Png Download , Transparent Png Image - PNGitem">
            <a:extLst>
              <a:ext uri="{FF2B5EF4-FFF2-40B4-BE49-F238E27FC236}">
                <a16:creationId xmlns:a16="http://schemas.microsoft.com/office/drawing/2014/main" id="{5EDBBDD7-7759-464F-A606-1E992C6EA567}"/>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10768946" y="3599702"/>
            <a:ext cx="1261128" cy="13462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E615E08-3E9B-4FCB-A4D6-54A49F8FC463}"/>
              </a:ext>
            </a:extLst>
          </p:cNvPr>
          <p:cNvSpPr txBox="1"/>
          <p:nvPr/>
        </p:nvSpPr>
        <p:spPr>
          <a:xfrm>
            <a:off x="2406732" y="3370709"/>
            <a:ext cx="1293624" cy="615553"/>
          </a:xfrm>
          <a:prstGeom prst="rect">
            <a:avLst/>
          </a:prstGeom>
          <a:noFill/>
          <a:ln>
            <a:noFill/>
          </a:ln>
        </p:spPr>
        <p:txBody>
          <a:bodyPr wrap="none" lIns="0" tIns="0" rIns="0" bIns="0" rtlCol="0">
            <a:spAutoFit/>
          </a:bodyPr>
          <a:lstStyle/>
          <a:p>
            <a:pPr algn="ctr"/>
            <a:r>
              <a:rPr lang="en-US" sz="4000" b="1" dirty="0" err="1">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Đúng</a:t>
            </a:r>
            <a:r>
              <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 </a:t>
            </a:r>
          </a:p>
        </p:txBody>
      </p:sp>
      <p:sp>
        <p:nvSpPr>
          <p:cNvPr id="54" name="TextBox 53">
            <a:extLst>
              <a:ext uri="{FF2B5EF4-FFF2-40B4-BE49-F238E27FC236}">
                <a16:creationId xmlns:a16="http://schemas.microsoft.com/office/drawing/2014/main" id="{5C67574B-BE8B-4CEC-9B9D-93054EB81F80}"/>
              </a:ext>
            </a:extLst>
          </p:cNvPr>
          <p:cNvSpPr txBox="1"/>
          <p:nvPr/>
        </p:nvSpPr>
        <p:spPr>
          <a:xfrm>
            <a:off x="8937580" y="3429000"/>
            <a:ext cx="695704" cy="615553"/>
          </a:xfrm>
          <a:prstGeom prst="rect">
            <a:avLst/>
          </a:prstGeom>
          <a:noFill/>
          <a:ln>
            <a:noFill/>
          </a:ln>
        </p:spPr>
        <p:txBody>
          <a:bodyPr wrap="none" lIns="0" tIns="0" rIns="0" bIns="0" rtlCol="0">
            <a:spAutoFit/>
          </a:bodyPr>
          <a:lstStyle/>
          <a:p>
            <a:pPr algn="ctr"/>
            <a:r>
              <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Sai</a:t>
            </a:r>
          </a:p>
        </p:txBody>
      </p:sp>
      <p:pic>
        <p:nvPicPr>
          <p:cNvPr id="56" name="AmthanhThua">
            <a:hlinkClick r:id="" action="ppaction://media"/>
            <a:extLst>
              <a:ext uri="{FF2B5EF4-FFF2-40B4-BE49-F238E27FC236}">
                <a16:creationId xmlns:a16="http://schemas.microsoft.com/office/drawing/2014/main" id="{716468E9-4F4E-47F3-8A0E-38541C3EDB7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57" name="TextBox 56">
            <a:extLst>
              <a:ext uri="{FF2B5EF4-FFF2-40B4-BE49-F238E27FC236}">
                <a16:creationId xmlns:a16="http://schemas.microsoft.com/office/drawing/2014/main" id="{75D8BF2D-90A8-4BFE-9D24-B742A9AC3C1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58" name="TextBox 57">
            <a:extLst>
              <a:ext uri="{FF2B5EF4-FFF2-40B4-BE49-F238E27FC236}">
                <a16:creationId xmlns:a16="http://schemas.microsoft.com/office/drawing/2014/main" id="{60B2DAE4-DE3E-4836-A738-423EF0D5DB52}"/>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59" name="59c3c5f047238">
            <a:hlinkClick r:id="" action="ppaction://media"/>
            <a:extLst>
              <a:ext uri="{FF2B5EF4-FFF2-40B4-BE49-F238E27FC236}">
                <a16:creationId xmlns:a16="http://schemas.microsoft.com/office/drawing/2014/main" id="{D3440027-6225-4166-BE6B-8146858C583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4" name="Picture 12" descr="File - Bulbasaur001 - Pokemon Bulbasaur Png, Transparent Png -  1600x1216(#6086202) - PngFind">
            <a:extLst>
              <a:ext uri="{FF2B5EF4-FFF2-40B4-BE49-F238E27FC236}">
                <a16:creationId xmlns:a16="http://schemas.microsoft.com/office/drawing/2014/main" id="{93B2AE3B-C52C-4D7E-83F0-ECA4E08A6AE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5" b="100000" l="0" r="100000">
                        <a14:foregroundMark x1="8571" y1="45756" x2="8571" y2="45756"/>
                        <a14:foregroundMark x1="6071" y1="45491" x2="16190" y2="52785"/>
                        <a14:foregroundMark x1="40000" y1="46021" x2="53690" y2="61141"/>
                        <a14:foregroundMark x1="34286" y1="46684" x2="50238" y2="58753"/>
                        <a14:foregroundMark x1="43095" y1="50133" x2="53571" y2="57427"/>
                        <a14:foregroundMark x1="45238" y1="48143" x2="51071" y2="53050"/>
                        <a14:foregroundMark x1="33214" y1="52918" x2="51071" y2="62865"/>
                        <a14:foregroundMark x1="4524" y1="49469" x2="12500" y2="57029"/>
                        <a14:foregroundMark x1="18452" y1="88196" x2="18452" y2="88196"/>
                        <a14:foregroundMark x1="25000" y1="90186" x2="25000" y2="90186"/>
                        <a14:foregroundMark x1="49405" y1="93501" x2="49405" y2="93501"/>
                        <a14:foregroundMark x1="42738" y1="86870" x2="42738" y2="86870"/>
                        <a14:foregroundMark x1="74524" y1="90981" x2="74524" y2="90981"/>
                        <a14:foregroundMark x1="71429" y1="90053" x2="71429" y2="90053"/>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8912" y="424021"/>
            <a:ext cx="2658857" cy="23865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C4323AED-D531-452E-8CBD-87CF2B595C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spTree>
    <p:extLst>
      <p:ext uri="{BB962C8B-B14F-4D97-AF65-F5344CB8AC3E}">
        <p14:creationId xmlns:p14="http://schemas.microsoft.com/office/powerpoint/2010/main" val="330426828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suction.wav"/>
          </p:stSnd>
        </p:sndAc>
      </p:transition>
    </mc:Choice>
    <mc:Fallback xmlns="">
      <p:transition spd="slow">
        <p:split orient="vert"/>
        <p:sndAc>
          <p:stSnd>
            <p:snd r:embed="rId17"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4"/>
                                        </p:tgtEl>
                                        <p:attrNameLst>
                                          <p:attrName>r</p:attrName>
                                        </p:attrNameLst>
                                      </p:cBhvr>
                                    </p:animRot>
                                    <p:animRot by="-240000">
                                      <p:cBhvr>
                                        <p:cTn id="16" dur="200" fill="hold">
                                          <p:stCondLst>
                                            <p:cond delay="200"/>
                                          </p:stCondLst>
                                        </p:cTn>
                                        <p:tgtEl>
                                          <p:spTgt spid="24"/>
                                        </p:tgtEl>
                                        <p:attrNameLst>
                                          <p:attrName>r</p:attrName>
                                        </p:attrNameLst>
                                      </p:cBhvr>
                                    </p:animRot>
                                    <p:animRot by="240000">
                                      <p:cBhvr>
                                        <p:cTn id="17" dur="200" fill="hold">
                                          <p:stCondLst>
                                            <p:cond delay="400"/>
                                          </p:stCondLst>
                                        </p:cTn>
                                        <p:tgtEl>
                                          <p:spTgt spid="24"/>
                                        </p:tgtEl>
                                        <p:attrNameLst>
                                          <p:attrName>r</p:attrName>
                                        </p:attrNameLst>
                                      </p:cBhvr>
                                    </p:animRot>
                                    <p:animRot by="-240000">
                                      <p:cBhvr>
                                        <p:cTn id="18" dur="200" fill="hold">
                                          <p:stCondLst>
                                            <p:cond delay="600"/>
                                          </p:stCondLst>
                                        </p:cTn>
                                        <p:tgtEl>
                                          <p:spTgt spid="24"/>
                                        </p:tgtEl>
                                        <p:attrNameLst>
                                          <p:attrName>r</p:attrName>
                                        </p:attrNameLst>
                                      </p:cBhvr>
                                    </p:animRot>
                                    <p:animRot by="120000">
                                      <p:cBhvr>
                                        <p:cTn id="19" dur="200" fill="hold">
                                          <p:stCondLst>
                                            <p:cond delay="800"/>
                                          </p:stCondLst>
                                        </p:cTn>
                                        <p:tgtEl>
                                          <p:spTgt spid="24"/>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randombar(horizontal)">
                                      <p:cBhvr>
                                        <p:cTn id="24" dur="500"/>
                                        <p:tgtEl>
                                          <p:spTgt spid="2054"/>
                                        </p:tgtEl>
                                      </p:cBhvr>
                                    </p:animEffect>
                                  </p:childTnLst>
                                </p:cTn>
                              </p:par>
                              <p:par>
                                <p:cTn id="25" presetID="14" presetClass="entr" presetSubtype="10" fill="hold" nodeType="withEffect">
                                  <p:stCondLst>
                                    <p:cond delay="0"/>
                                  </p:stCondLst>
                                  <p:childTnLst>
                                    <p:set>
                                      <p:cBhvr>
                                        <p:cTn id="26" dur="1" fill="hold">
                                          <p:stCondLst>
                                            <p:cond delay="0"/>
                                          </p:stCondLst>
                                        </p:cTn>
                                        <p:tgtEl>
                                          <p:spTgt spid="2067"/>
                                        </p:tgtEl>
                                        <p:attrNameLst>
                                          <p:attrName>style.visibility</p:attrName>
                                        </p:attrNameLst>
                                      </p:cBhvr>
                                      <p:to>
                                        <p:strVal val="visible"/>
                                      </p:to>
                                    </p:set>
                                    <p:animEffect transition="in" filter="randombar(horizontal)">
                                      <p:cBhvr>
                                        <p:cTn id="27" dur="500"/>
                                        <p:tgtEl>
                                          <p:spTgt spid="206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randombar(horizontal)">
                                      <p:cBhvr>
                                        <p:cTn id="30" dur="500"/>
                                        <p:tgtEl>
                                          <p:spTgt spid="39"/>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2054"/>
                                        </p:tgtEl>
                                        <p:attrNameLst>
                                          <p:attrName>r</p:attrName>
                                        </p:attrNameLst>
                                      </p:cBhvr>
                                    </p:animRot>
                                    <p:animRot by="-240000">
                                      <p:cBhvr>
                                        <p:cTn id="33" dur="200" fill="hold">
                                          <p:stCondLst>
                                            <p:cond delay="200"/>
                                          </p:stCondLst>
                                        </p:cTn>
                                        <p:tgtEl>
                                          <p:spTgt spid="2054"/>
                                        </p:tgtEl>
                                        <p:attrNameLst>
                                          <p:attrName>r</p:attrName>
                                        </p:attrNameLst>
                                      </p:cBhvr>
                                    </p:animRot>
                                    <p:animRot by="240000">
                                      <p:cBhvr>
                                        <p:cTn id="34" dur="200" fill="hold">
                                          <p:stCondLst>
                                            <p:cond delay="400"/>
                                          </p:stCondLst>
                                        </p:cTn>
                                        <p:tgtEl>
                                          <p:spTgt spid="2054"/>
                                        </p:tgtEl>
                                        <p:attrNameLst>
                                          <p:attrName>r</p:attrName>
                                        </p:attrNameLst>
                                      </p:cBhvr>
                                    </p:animRot>
                                    <p:animRot by="-240000">
                                      <p:cBhvr>
                                        <p:cTn id="35" dur="200" fill="hold">
                                          <p:stCondLst>
                                            <p:cond delay="600"/>
                                          </p:stCondLst>
                                        </p:cTn>
                                        <p:tgtEl>
                                          <p:spTgt spid="2054"/>
                                        </p:tgtEl>
                                        <p:attrNameLst>
                                          <p:attrName>r</p:attrName>
                                        </p:attrNameLst>
                                      </p:cBhvr>
                                    </p:animRot>
                                    <p:animRot by="120000">
                                      <p:cBhvr>
                                        <p:cTn id="36" dur="200" fill="hold">
                                          <p:stCondLst>
                                            <p:cond delay="800"/>
                                          </p:stCondLst>
                                        </p:cTn>
                                        <p:tgtEl>
                                          <p:spTgt spid="205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par>
                                <p:cTn id="42" presetID="14" presetClass="entr" presetSubtype="10" fill="hold" nodeType="withEffect">
                                  <p:stCondLst>
                                    <p:cond delay="0"/>
                                  </p:stCondLst>
                                  <p:childTnLst>
                                    <p:set>
                                      <p:cBhvr>
                                        <p:cTn id="43" dur="1" fill="hold">
                                          <p:stCondLst>
                                            <p:cond delay="0"/>
                                          </p:stCondLst>
                                        </p:cTn>
                                        <p:tgtEl>
                                          <p:spTgt spid="2069"/>
                                        </p:tgtEl>
                                        <p:attrNameLst>
                                          <p:attrName>style.visibility</p:attrName>
                                        </p:attrNameLst>
                                      </p:cBhvr>
                                      <p:to>
                                        <p:strVal val="visible"/>
                                      </p:to>
                                    </p:set>
                                    <p:animEffect transition="in" filter="randombar(horizontal)">
                                      <p:cBhvr>
                                        <p:cTn id="44" dur="500"/>
                                        <p:tgtEl>
                                          <p:spTgt spid="20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randombar(horizontal)">
                                      <p:cBhvr>
                                        <p:cTn id="47" dur="500"/>
                                        <p:tgtEl>
                                          <p:spTgt spid="54"/>
                                        </p:tgtEl>
                                      </p:cBhvr>
                                    </p:animEffec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4"/>
                                        </p:tgtEl>
                                        <p:attrNameLst>
                                          <p:attrName>r</p:attrName>
                                        </p:attrNameLst>
                                      </p:cBhvr>
                                    </p:animRot>
                                    <p:animRot by="-240000">
                                      <p:cBhvr>
                                        <p:cTn id="50" dur="200" fill="hold">
                                          <p:stCondLst>
                                            <p:cond delay="200"/>
                                          </p:stCondLst>
                                        </p:cTn>
                                        <p:tgtEl>
                                          <p:spTgt spid="34"/>
                                        </p:tgtEl>
                                        <p:attrNameLst>
                                          <p:attrName>r</p:attrName>
                                        </p:attrNameLst>
                                      </p:cBhvr>
                                    </p:animRot>
                                    <p:animRot by="240000">
                                      <p:cBhvr>
                                        <p:cTn id="51" dur="200" fill="hold">
                                          <p:stCondLst>
                                            <p:cond delay="400"/>
                                          </p:stCondLst>
                                        </p:cTn>
                                        <p:tgtEl>
                                          <p:spTgt spid="34"/>
                                        </p:tgtEl>
                                        <p:attrNameLst>
                                          <p:attrName>r</p:attrName>
                                        </p:attrNameLst>
                                      </p:cBhvr>
                                    </p:animRot>
                                    <p:animRot by="-240000">
                                      <p:cBhvr>
                                        <p:cTn id="52" dur="200" fill="hold">
                                          <p:stCondLst>
                                            <p:cond delay="600"/>
                                          </p:stCondLst>
                                        </p:cTn>
                                        <p:tgtEl>
                                          <p:spTgt spid="34"/>
                                        </p:tgtEl>
                                        <p:attrNameLst>
                                          <p:attrName>r</p:attrName>
                                        </p:attrNameLst>
                                      </p:cBhvr>
                                    </p:animRot>
                                    <p:animRot by="120000">
                                      <p:cBhvr>
                                        <p:cTn id="53"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6"/>
                </p:tgtEl>
              </p:cMediaNode>
            </p:audio>
            <p:audio>
              <p:cMediaNode vol="80000">
                <p:cTn id="55" fill="hold" display="0">
                  <p:stCondLst>
                    <p:cond delay="indefinite"/>
                  </p:stCondLst>
                  <p:endCondLst>
                    <p:cond evt="onStopAudio" delay="0">
                      <p:tgtEl>
                        <p:sldTgt/>
                      </p:tgtEl>
                    </p:cond>
                  </p:endCondLst>
                </p:cTn>
                <p:tgtEl>
                  <p:spTgt spid="59"/>
                </p:tgtEl>
              </p:cMediaNode>
            </p:audio>
            <p:seq concurrent="1" nextAc="seek">
              <p:cTn id="56" restart="whenNotActive" fill="hold" evtFilter="cancelBubble" nodeType="interactiveSeq">
                <p:stCondLst>
                  <p:cond evt="onClick" delay="0">
                    <p:tgtEl>
                      <p:spTgt spid="2069"/>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4576" fill="hold"/>
                                        <p:tgtEl>
                                          <p:spTgt spid="59"/>
                                        </p:tgtEl>
                                      </p:cBhvr>
                                    </p:cmd>
                                  </p:childTnLst>
                                </p:cTn>
                              </p:par>
                            </p:childTnLst>
                          </p:cTn>
                        </p:par>
                      </p:childTnLst>
                    </p:cTn>
                  </p:par>
                </p:childTnLst>
              </p:cTn>
              <p:nextCondLst>
                <p:cond evt="onClick" delay="0">
                  <p:tgtEl>
                    <p:spTgt spid="2069"/>
                  </p:tgtEl>
                </p:cond>
              </p:nextCondLst>
            </p:seq>
            <p:seq concurrent="1" nextAc="seek">
              <p:cTn id="61" restart="whenNotActive" fill="hold" evtFilter="cancelBubble" nodeType="interactiveSeq">
                <p:stCondLst>
                  <p:cond evt="onClick" delay="0">
                    <p:tgtEl>
                      <p:spTgt spid="2067"/>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56"/>
                                        </p:tgtEl>
                                      </p:cBhvr>
                                    </p:cmd>
                                  </p:childTnLst>
                                </p:cTn>
                              </p:par>
                            </p:childTnLst>
                          </p:cTn>
                        </p:par>
                      </p:childTnLst>
                    </p:cTn>
                  </p:par>
                </p:childTnLst>
              </p:cTn>
              <p:nextCondLst>
                <p:cond evt="onClick" delay="0">
                  <p:tgtEl>
                    <p:spTgt spid="2067"/>
                  </p:tgtEl>
                </p:cond>
              </p:nextCondLst>
            </p:seq>
          </p:childTnLst>
        </p:cTn>
      </p:par>
    </p:tnLst>
    <p:bldLst>
      <p:bldP spid="5" grpId="0" animBg="1"/>
      <p:bldP spid="12" grpId="0"/>
      <p:bldP spid="39"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rafting is Fun | Yogini">
            <a:extLst>
              <a:ext uri="{FF2B5EF4-FFF2-40B4-BE49-F238E27FC236}">
                <a16:creationId xmlns:a16="http://schemas.microsoft.com/office/drawing/2014/main" id="{50D43323-6CC8-4C87-AB26-8C42DCBC2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0" y="0"/>
            <a:ext cx="12191999" cy="695294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2066">
            <a:extLst>
              <a:ext uri="{FF2B5EF4-FFF2-40B4-BE49-F238E27FC236}">
                <a16:creationId xmlns:a16="http://schemas.microsoft.com/office/drawing/2014/main" id="{294781D4-890B-467D-93D7-6C3BF70554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087" y="2990887"/>
            <a:ext cx="5212532" cy="1536325"/>
          </a:xfrm>
          <a:prstGeom prst="rect">
            <a:avLst/>
          </a:prstGeom>
        </p:spPr>
      </p:pic>
      <p:pic>
        <p:nvPicPr>
          <p:cNvPr id="2069" name="Picture 2068">
            <a:extLst>
              <a:ext uri="{FF2B5EF4-FFF2-40B4-BE49-F238E27FC236}">
                <a16:creationId xmlns:a16="http://schemas.microsoft.com/office/drawing/2014/main" id="{808C80E2-0E3E-474A-A544-2BEF32E8C0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0706" y="3020623"/>
            <a:ext cx="5206435" cy="1536325"/>
          </a:xfrm>
          <a:prstGeom prst="rect">
            <a:avLst/>
          </a:prstGeom>
        </p:spPr>
      </p:pic>
      <p:pic>
        <p:nvPicPr>
          <p:cNvPr id="2071" name="Picture 2070">
            <a:extLst>
              <a:ext uri="{FF2B5EF4-FFF2-40B4-BE49-F238E27FC236}">
                <a16:creationId xmlns:a16="http://schemas.microsoft.com/office/drawing/2014/main" id="{778967AF-2F7A-43D5-941F-3D9A421FBA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279" y="4938877"/>
            <a:ext cx="5212532" cy="1536325"/>
          </a:xfrm>
          <a:prstGeom prst="rect">
            <a:avLst/>
          </a:prstGeom>
        </p:spPr>
      </p:pic>
      <p:sp>
        <p:nvSpPr>
          <p:cNvPr id="5" name="Rectangle: Rounded Corners 4">
            <a:extLst>
              <a:ext uri="{FF2B5EF4-FFF2-40B4-BE49-F238E27FC236}">
                <a16:creationId xmlns:a16="http://schemas.microsoft.com/office/drawing/2014/main" id="{C6908061-09E3-41C4-AA93-9E4CCED805DC}"/>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0C878A-D67D-4A4B-908C-09DDAFEAF8EE}"/>
              </a:ext>
            </a:extLst>
          </p:cNvPr>
          <p:cNvSpPr txBox="1"/>
          <p:nvPr/>
        </p:nvSpPr>
        <p:spPr>
          <a:xfrm>
            <a:off x="2464290" y="633445"/>
            <a:ext cx="9401385" cy="1661993"/>
          </a:xfrm>
          <a:prstGeom prst="rect">
            <a:avLst/>
          </a:prstGeom>
          <a:noFill/>
          <a:ln>
            <a:noFill/>
          </a:ln>
        </p:spPr>
        <p:txBody>
          <a:bodyPr wrap="square" lIns="0" tIns="0" rIns="0" bIns="0" rtlCol="0">
            <a:spAutoFit/>
          </a:bodyPr>
          <a:lstStyle/>
          <a:p>
            <a:pPr algn="ctr"/>
            <a:r>
              <a:rPr lang="en-US" sz="5400" b="1" dirty="0" err="1">
                <a:solidFill>
                  <a:srgbClr val="002060"/>
                </a:solidFill>
                <a:latin typeface="Bahnschrift SemiBold Condensed" panose="020B0502040204020203" pitchFamily="34" charset="0"/>
              </a:rPr>
              <a:t>Hình</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chữ</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nhật</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có</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chiều</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dài</a:t>
            </a:r>
            <a:r>
              <a:rPr lang="en-US" sz="5400" b="1" dirty="0">
                <a:solidFill>
                  <a:srgbClr val="002060"/>
                </a:solidFill>
                <a:latin typeface="Bahnschrift SemiBold Condensed" panose="020B0502040204020203" pitchFamily="34" charset="0"/>
              </a:rPr>
              <a:t> 15cm, </a:t>
            </a:r>
            <a:r>
              <a:rPr lang="en-US" sz="5400" b="1" dirty="0" err="1">
                <a:solidFill>
                  <a:srgbClr val="002060"/>
                </a:solidFill>
                <a:latin typeface="Bahnschrift SemiBold Condensed" panose="020B0502040204020203" pitchFamily="34" charset="0"/>
              </a:rPr>
              <a:t>chiều</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rộng</a:t>
            </a:r>
            <a:r>
              <a:rPr lang="en-US" sz="5400" b="1" dirty="0">
                <a:solidFill>
                  <a:srgbClr val="002060"/>
                </a:solidFill>
                <a:latin typeface="Bahnschrift SemiBold Condensed" panose="020B0502040204020203" pitchFamily="34" charset="0"/>
              </a:rPr>
              <a:t> 5cm. Chu vi </a:t>
            </a:r>
            <a:r>
              <a:rPr lang="en-US" sz="5400" b="1" dirty="0" err="1">
                <a:solidFill>
                  <a:srgbClr val="002060"/>
                </a:solidFill>
                <a:latin typeface="Bahnschrift SemiBold Condensed" panose="020B0502040204020203" pitchFamily="34" charset="0"/>
              </a:rPr>
              <a:t>hình</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chữ</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nhật</a:t>
            </a:r>
            <a:r>
              <a:rPr lang="en-US" sz="5400" b="1" dirty="0">
                <a:solidFill>
                  <a:srgbClr val="002060"/>
                </a:solidFill>
                <a:latin typeface="Bahnschrift SemiBold Condensed" panose="020B0502040204020203" pitchFamily="34" charset="0"/>
              </a:rPr>
              <a:t> </a:t>
            </a:r>
            <a:r>
              <a:rPr lang="en-US" sz="5400" b="1" dirty="0" err="1">
                <a:solidFill>
                  <a:srgbClr val="002060"/>
                </a:solidFill>
                <a:latin typeface="Bahnschrift SemiBold Condensed" panose="020B0502040204020203" pitchFamily="34" charset="0"/>
              </a:rPr>
              <a:t>là</a:t>
            </a:r>
            <a:r>
              <a:rPr lang="en-US" sz="5400" b="1" dirty="0">
                <a:solidFill>
                  <a:srgbClr val="002060"/>
                </a:solidFill>
                <a:latin typeface="Bahnschrift SemiBold Condensed" panose="020B0502040204020203" pitchFamily="34" charset="0"/>
              </a:rPr>
              <a:t> : </a:t>
            </a:r>
          </a:p>
        </p:txBody>
      </p:sp>
      <p:pic>
        <p:nvPicPr>
          <p:cNvPr id="2054" name="Picture 6" descr="Pokemon Ball Transparent Background - Transparent Background Pokeball Png,  Png Download , Transparent Png Image - PNGitem">
            <a:extLst>
              <a:ext uri="{FF2B5EF4-FFF2-40B4-BE49-F238E27FC236}">
                <a16:creationId xmlns:a16="http://schemas.microsoft.com/office/drawing/2014/main" id="{E18D988A-F33E-4CFF-ACE4-0815344DC7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4834872" y="3599702"/>
            <a:ext cx="1261128" cy="13462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Pokemon Ball Transparent Background - Transparent Background Pokeball Png,  Png Download , Transparent Png Image - PNGitem">
            <a:extLst>
              <a:ext uri="{FF2B5EF4-FFF2-40B4-BE49-F238E27FC236}">
                <a16:creationId xmlns:a16="http://schemas.microsoft.com/office/drawing/2014/main" id="{6A905CB8-3F97-4D18-BBE0-3BDDF606D549}"/>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4834872" y="5526740"/>
            <a:ext cx="1261128" cy="13462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Pokemon Ball Transparent Background - Transparent Background Pokeball Png,  Png Download , Transparent Png Image - PNGitem">
            <a:extLst>
              <a:ext uri="{FF2B5EF4-FFF2-40B4-BE49-F238E27FC236}">
                <a16:creationId xmlns:a16="http://schemas.microsoft.com/office/drawing/2014/main" id="{5EDBBDD7-7759-464F-A606-1E992C6EA567}"/>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279" y1="38671" x2="61860" y2="58388"/>
                        <a14:foregroundMark x1="20000" y1="56645" x2="71977" y2="83333"/>
                        <a14:foregroundMark x1="26744" y1="33660" x2="74535" y2="58497"/>
                        <a14:foregroundMark x1="65233" y1="19826" x2="83256" y2="35730"/>
                        <a14:foregroundMark x1="62907" y1="9804" x2="90349" y2="38344"/>
                        <a14:foregroundMark x1="13837" y1="53377" x2="48837" y2="86275"/>
                        <a14:foregroundMark x1="24884" y1="81481" x2="74535" y2="54466"/>
                        <a14:foregroundMark x1="34186" y1="33551" x2="51395" y2="49129"/>
                        <a14:foregroundMark x1="45233" y1="32244" x2="49767" y2="54031"/>
                        <a14:foregroundMark x1="25698" y1="42266" x2="48837" y2="55882"/>
                        <a14:foregroundMark x1="11628" y1="53486" x2="35814" y2="84858"/>
                      </a14:backgroundRemoval>
                    </a14:imgEffect>
                  </a14:imgLayer>
                </a14:imgProps>
              </a:ext>
              <a:ext uri="{28A0092B-C50C-407E-A947-70E740481C1C}">
                <a14:useLocalDpi xmlns:a14="http://schemas.microsoft.com/office/drawing/2010/main" val="0"/>
              </a:ext>
            </a:extLst>
          </a:blip>
          <a:srcRect/>
          <a:stretch>
            <a:fillRect/>
          </a:stretch>
        </p:blipFill>
        <p:spPr bwMode="auto">
          <a:xfrm>
            <a:off x="10768946" y="3599702"/>
            <a:ext cx="1261128" cy="13462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E615E08-3E9B-4FCB-A4D6-54A49F8FC463}"/>
              </a:ext>
            </a:extLst>
          </p:cNvPr>
          <p:cNvSpPr txBox="1"/>
          <p:nvPr/>
        </p:nvSpPr>
        <p:spPr>
          <a:xfrm>
            <a:off x="2395767" y="3455186"/>
            <a:ext cx="1344920" cy="615553"/>
          </a:xfrm>
          <a:prstGeom prst="rect">
            <a:avLst/>
          </a:prstGeom>
          <a:noFill/>
          <a:ln>
            <a:noFill/>
          </a:ln>
        </p:spPr>
        <p:txBody>
          <a:bodyPr wrap="none" lIns="0" tIns="0" rIns="0" bIns="0" rtlCol="0">
            <a:spAutoFit/>
          </a:bodyPr>
          <a:lstStyle/>
          <a:p>
            <a:pPr algn="ctr"/>
            <a:r>
              <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20 cm</a:t>
            </a:r>
          </a:p>
        </p:txBody>
      </p:sp>
      <p:sp>
        <p:nvSpPr>
          <p:cNvPr id="40" name="TextBox 39">
            <a:extLst>
              <a:ext uri="{FF2B5EF4-FFF2-40B4-BE49-F238E27FC236}">
                <a16:creationId xmlns:a16="http://schemas.microsoft.com/office/drawing/2014/main" id="{5BEAF4FC-265B-4E66-8337-541DF341BE67}"/>
              </a:ext>
            </a:extLst>
          </p:cNvPr>
          <p:cNvSpPr txBox="1"/>
          <p:nvPr/>
        </p:nvSpPr>
        <p:spPr>
          <a:xfrm>
            <a:off x="2586125" y="5399262"/>
            <a:ext cx="1384354" cy="615553"/>
          </a:xfrm>
          <a:prstGeom prst="rect">
            <a:avLst/>
          </a:prstGeom>
          <a:noFill/>
          <a:ln>
            <a:noFill/>
          </a:ln>
        </p:spPr>
        <p:txBody>
          <a:bodyPr wrap="none" lIns="0" tIns="0" rIns="0" bIns="0" rtlCol="0">
            <a:spAutoFit/>
          </a:bodyPr>
          <a:lstStyle/>
          <a:p>
            <a:pPr algn="ctr"/>
            <a:r>
              <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40 cm</a:t>
            </a:r>
          </a:p>
        </p:txBody>
      </p:sp>
      <p:sp>
        <p:nvSpPr>
          <p:cNvPr id="54" name="TextBox 53">
            <a:extLst>
              <a:ext uri="{FF2B5EF4-FFF2-40B4-BE49-F238E27FC236}">
                <a16:creationId xmlns:a16="http://schemas.microsoft.com/office/drawing/2014/main" id="{5C67574B-BE8B-4CEC-9B9D-93054EB81F80}"/>
              </a:ext>
            </a:extLst>
          </p:cNvPr>
          <p:cNvSpPr txBox="1"/>
          <p:nvPr/>
        </p:nvSpPr>
        <p:spPr>
          <a:xfrm>
            <a:off x="8488536" y="3406622"/>
            <a:ext cx="1344920" cy="615553"/>
          </a:xfrm>
          <a:prstGeom prst="rect">
            <a:avLst/>
          </a:prstGeom>
          <a:noFill/>
          <a:ln>
            <a:noFill/>
          </a:ln>
        </p:spPr>
        <p:txBody>
          <a:bodyPr wrap="none" lIns="0" tIns="0" rIns="0" bIns="0" rtlCol="0">
            <a:spAutoFit/>
          </a:bodyPr>
          <a:lstStyle/>
          <a:p>
            <a:pPr algn="ctr"/>
            <a:r>
              <a:rPr lang="en-US" sz="4000" b="1" dirty="0">
                <a:ln w="28575">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30 cm</a:t>
            </a:r>
          </a:p>
        </p:txBody>
      </p:sp>
      <p:pic>
        <p:nvPicPr>
          <p:cNvPr id="56" name="AmthanhThua">
            <a:hlinkClick r:id="" action="ppaction://media"/>
            <a:extLst>
              <a:ext uri="{FF2B5EF4-FFF2-40B4-BE49-F238E27FC236}">
                <a16:creationId xmlns:a16="http://schemas.microsoft.com/office/drawing/2014/main" id="{716468E9-4F4E-47F3-8A0E-38541C3EDB7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sp>
        <p:nvSpPr>
          <p:cNvPr id="57" name="TextBox 56">
            <a:extLst>
              <a:ext uri="{FF2B5EF4-FFF2-40B4-BE49-F238E27FC236}">
                <a16:creationId xmlns:a16="http://schemas.microsoft.com/office/drawing/2014/main" id="{75D8BF2D-90A8-4BFE-9D24-B742A9AC3C1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58" name="TextBox 57">
            <a:extLst>
              <a:ext uri="{FF2B5EF4-FFF2-40B4-BE49-F238E27FC236}">
                <a16:creationId xmlns:a16="http://schemas.microsoft.com/office/drawing/2014/main" id="{60B2DAE4-DE3E-4836-A738-423EF0D5DB52}"/>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59" name="59c3c5f047238">
            <a:hlinkClick r:id="" action="ppaction://media"/>
            <a:extLst>
              <a:ext uri="{FF2B5EF4-FFF2-40B4-BE49-F238E27FC236}">
                <a16:creationId xmlns:a16="http://schemas.microsoft.com/office/drawing/2014/main" id="{D3440027-6225-4166-BE6B-8146858C583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45012" y="1348650"/>
            <a:ext cx="487363" cy="487363"/>
          </a:xfrm>
          <a:prstGeom prst="rect">
            <a:avLst/>
          </a:prstGeom>
        </p:spPr>
      </p:pic>
      <p:pic>
        <p:nvPicPr>
          <p:cNvPr id="61" name="AmthanhThua">
            <a:hlinkClick r:id="" action="ppaction://media"/>
            <a:extLst>
              <a:ext uri="{FF2B5EF4-FFF2-40B4-BE49-F238E27FC236}">
                <a16:creationId xmlns:a16="http://schemas.microsoft.com/office/drawing/2014/main" id="{23D64624-5C14-408B-A75F-B5F42C7AE48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7935" y="5655715"/>
            <a:ext cx="487363" cy="487363"/>
          </a:xfrm>
          <a:prstGeom prst="rect">
            <a:avLst/>
          </a:prstGeom>
        </p:spPr>
      </p:pic>
      <p:pic>
        <p:nvPicPr>
          <p:cNvPr id="74" name="Picture 73">
            <a:hlinkClick r:id="rId14" action="ppaction://hlinksldjump"/>
            <a:extLst>
              <a:ext uri="{FF2B5EF4-FFF2-40B4-BE49-F238E27FC236}">
                <a16:creationId xmlns:a16="http://schemas.microsoft.com/office/drawing/2014/main" id="{13AB261A-F211-4335-9B11-9958F5B7B1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25" name="Picture 14" descr="Squirtle Pokemon png hd Transparent Background Image - LifePng">
            <a:extLst>
              <a:ext uri="{FF2B5EF4-FFF2-40B4-BE49-F238E27FC236}">
                <a16:creationId xmlns:a16="http://schemas.microsoft.com/office/drawing/2014/main" id="{78D0AF4E-E671-4984-9E4B-C5A3DF7CD0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0811" y="239888"/>
            <a:ext cx="2491676" cy="249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1295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suction.wav"/>
          </p:stSnd>
        </p:sndAc>
      </p:transition>
    </mc:Choice>
    <mc:Fallback xmlns="">
      <p:transition spd="slow">
        <p:split orient="vert"/>
        <p:sndAc>
          <p:stSnd>
            <p:snd r:embed="rId17"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randombar(horizontal)">
                                      <p:cBhvr>
                                        <p:cTn id="24" dur="500"/>
                                        <p:tgtEl>
                                          <p:spTgt spid="2054"/>
                                        </p:tgtEl>
                                      </p:cBhvr>
                                    </p:animEffect>
                                  </p:childTnLst>
                                </p:cTn>
                              </p:par>
                              <p:par>
                                <p:cTn id="25" presetID="14" presetClass="entr" presetSubtype="10" fill="hold" nodeType="withEffect">
                                  <p:stCondLst>
                                    <p:cond delay="0"/>
                                  </p:stCondLst>
                                  <p:childTnLst>
                                    <p:set>
                                      <p:cBhvr>
                                        <p:cTn id="26" dur="1" fill="hold">
                                          <p:stCondLst>
                                            <p:cond delay="0"/>
                                          </p:stCondLst>
                                        </p:cTn>
                                        <p:tgtEl>
                                          <p:spTgt spid="2067"/>
                                        </p:tgtEl>
                                        <p:attrNameLst>
                                          <p:attrName>style.visibility</p:attrName>
                                        </p:attrNameLst>
                                      </p:cBhvr>
                                      <p:to>
                                        <p:strVal val="visible"/>
                                      </p:to>
                                    </p:set>
                                    <p:animEffect transition="in" filter="randombar(horizontal)">
                                      <p:cBhvr>
                                        <p:cTn id="27" dur="500"/>
                                        <p:tgtEl>
                                          <p:spTgt spid="206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randombar(horizontal)">
                                      <p:cBhvr>
                                        <p:cTn id="30" dur="500"/>
                                        <p:tgtEl>
                                          <p:spTgt spid="39"/>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2054"/>
                                        </p:tgtEl>
                                        <p:attrNameLst>
                                          <p:attrName>r</p:attrName>
                                        </p:attrNameLst>
                                      </p:cBhvr>
                                    </p:animRot>
                                    <p:animRot by="-240000">
                                      <p:cBhvr>
                                        <p:cTn id="33" dur="200" fill="hold">
                                          <p:stCondLst>
                                            <p:cond delay="200"/>
                                          </p:stCondLst>
                                        </p:cTn>
                                        <p:tgtEl>
                                          <p:spTgt spid="2054"/>
                                        </p:tgtEl>
                                        <p:attrNameLst>
                                          <p:attrName>r</p:attrName>
                                        </p:attrNameLst>
                                      </p:cBhvr>
                                    </p:animRot>
                                    <p:animRot by="240000">
                                      <p:cBhvr>
                                        <p:cTn id="34" dur="200" fill="hold">
                                          <p:stCondLst>
                                            <p:cond delay="400"/>
                                          </p:stCondLst>
                                        </p:cTn>
                                        <p:tgtEl>
                                          <p:spTgt spid="2054"/>
                                        </p:tgtEl>
                                        <p:attrNameLst>
                                          <p:attrName>r</p:attrName>
                                        </p:attrNameLst>
                                      </p:cBhvr>
                                    </p:animRot>
                                    <p:animRot by="-240000">
                                      <p:cBhvr>
                                        <p:cTn id="35" dur="200" fill="hold">
                                          <p:stCondLst>
                                            <p:cond delay="600"/>
                                          </p:stCondLst>
                                        </p:cTn>
                                        <p:tgtEl>
                                          <p:spTgt spid="2054"/>
                                        </p:tgtEl>
                                        <p:attrNameLst>
                                          <p:attrName>r</p:attrName>
                                        </p:attrNameLst>
                                      </p:cBhvr>
                                    </p:animRot>
                                    <p:animRot by="120000">
                                      <p:cBhvr>
                                        <p:cTn id="36" dur="200" fill="hold">
                                          <p:stCondLst>
                                            <p:cond delay="800"/>
                                          </p:stCondLst>
                                        </p:cTn>
                                        <p:tgtEl>
                                          <p:spTgt spid="2054"/>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par>
                                <p:cTn id="42" presetID="14" presetClass="entr" presetSubtype="10" fill="hold" nodeType="withEffect">
                                  <p:stCondLst>
                                    <p:cond delay="0"/>
                                  </p:stCondLst>
                                  <p:childTnLst>
                                    <p:set>
                                      <p:cBhvr>
                                        <p:cTn id="43" dur="1" fill="hold">
                                          <p:stCondLst>
                                            <p:cond delay="0"/>
                                          </p:stCondLst>
                                        </p:cTn>
                                        <p:tgtEl>
                                          <p:spTgt spid="2069"/>
                                        </p:tgtEl>
                                        <p:attrNameLst>
                                          <p:attrName>style.visibility</p:attrName>
                                        </p:attrNameLst>
                                      </p:cBhvr>
                                      <p:to>
                                        <p:strVal val="visible"/>
                                      </p:to>
                                    </p:set>
                                    <p:animEffect transition="in" filter="randombar(horizontal)">
                                      <p:cBhvr>
                                        <p:cTn id="44" dur="500"/>
                                        <p:tgtEl>
                                          <p:spTgt spid="206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randombar(horizontal)">
                                      <p:cBhvr>
                                        <p:cTn id="47" dur="500"/>
                                        <p:tgtEl>
                                          <p:spTgt spid="54"/>
                                        </p:tgtEl>
                                      </p:cBhvr>
                                    </p:animEffec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34"/>
                                        </p:tgtEl>
                                        <p:attrNameLst>
                                          <p:attrName>r</p:attrName>
                                        </p:attrNameLst>
                                      </p:cBhvr>
                                    </p:animRot>
                                    <p:animRot by="-240000">
                                      <p:cBhvr>
                                        <p:cTn id="50" dur="200" fill="hold">
                                          <p:stCondLst>
                                            <p:cond delay="200"/>
                                          </p:stCondLst>
                                        </p:cTn>
                                        <p:tgtEl>
                                          <p:spTgt spid="34"/>
                                        </p:tgtEl>
                                        <p:attrNameLst>
                                          <p:attrName>r</p:attrName>
                                        </p:attrNameLst>
                                      </p:cBhvr>
                                    </p:animRot>
                                    <p:animRot by="240000">
                                      <p:cBhvr>
                                        <p:cTn id="51" dur="200" fill="hold">
                                          <p:stCondLst>
                                            <p:cond delay="400"/>
                                          </p:stCondLst>
                                        </p:cTn>
                                        <p:tgtEl>
                                          <p:spTgt spid="34"/>
                                        </p:tgtEl>
                                        <p:attrNameLst>
                                          <p:attrName>r</p:attrName>
                                        </p:attrNameLst>
                                      </p:cBhvr>
                                    </p:animRot>
                                    <p:animRot by="-240000">
                                      <p:cBhvr>
                                        <p:cTn id="52" dur="200" fill="hold">
                                          <p:stCondLst>
                                            <p:cond delay="600"/>
                                          </p:stCondLst>
                                        </p:cTn>
                                        <p:tgtEl>
                                          <p:spTgt spid="34"/>
                                        </p:tgtEl>
                                        <p:attrNameLst>
                                          <p:attrName>r</p:attrName>
                                        </p:attrNameLst>
                                      </p:cBhvr>
                                    </p:animRot>
                                    <p:animRot by="120000">
                                      <p:cBhvr>
                                        <p:cTn id="53" dur="200" fill="hold">
                                          <p:stCondLst>
                                            <p:cond delay="800"/>
                                          </p:stCondLst>
                                        </p:cTn>
                                        <p:tgtEl>
                                          <p:spTgt spid="34"/>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randombar(horizontal)">
                                      <p:cBhvr>
                                        <p:cTn id="58" dur="500"/>
                                        <p:tgtEl>
                                          <p:spTgt spid="30"/>
                                        </p:tgtEl>
                                      </p:cBhvr>
                                    </p:animEffect>
                                  </p:childTnLst>
                                </p:cTn>
                              </p:par>
                              <p:par>
                                <p:cTn id="59" presetID="14" presetClass="entr" presetSubtype="10" fill="hold" nodeType="withEffect">
                                  <p:stCondLst>
                                    <p:cond delay="0"/>
                                  </p:stCondLst>
                                  <p:childTnLst>
                                    <p:set>
                                      <p:cBhvr>
                                        <p:cTn id="60" dur="1" fill="hold">
                                          <p:stCondLst>
                                            <p:cond delay="0"/>
                                          </p:stCondLst>
                                        </p:cTn>
                                        <p:tgtEl>
                                          <p:spTgt spid="2071"/>
                                        </p:tgtEl>
                                        <p:attrNameLst>
                                          <p:attrName>style.visibility</p:attrName>
                                        </p:attrNameLst>
                                      </p:cBhvr>
                                      <p:to>
                                        <p:strVal val="visible"/>
                                      </p:to>
                                    </p:set>
                                    <p:animEffect transition="in" filter="randombar(horizontal)">
                                      <p:cBhvr>
                                        <p:cTn id="61" dur="500"/>
                                        <p:tgtEl>
                                          <p:spTgt spid="207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randombar(horizontal)">
                                      <p:cBhvr>
                                        <p:cTn id="64" dur="500"/>
                                        <p:tgtEl>
                                          <p:spTgt spid="40"/>
                                        </p:tgtEl>
                                      </p:cBhvr>
                                    </p:animEffec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0"/>
                                        </p:tgtEl>
                                        <p:attrNameLst>
                                          <p:attrName>r</p:attrName>
                                        </p:attrNameLst>
                                      </p:cBhvr>
                                    </p:animRot>
                                    <p:animRot by="-240000">
                                      <p:cBhvr>
                                        <p:cTn id="67" dur="200" fill="hold">
                                          <p:stCondLst>
                                            <p:cond delay="200"/>
                                          </p:stCondLst>
                                        </p:cTn>
                                        <p:tgtEl>
                                          <p:spTgt spid="30"/>
                                        </p:tgtEl>
                                        <p:attrNameLst>
                                          <p:attrName>r</p:attrName>
                                        </p:attrNameLst>
                                      </p:cBhvr>
                                    </p:animRot>
                                    <p:animRot by="240000">
                                      <p:cBhvr>
                                        <p:cTn id="68" dur="200" fill="hold">
                                          <p:stCondLst>
                                            <p:cond delay="400"/>
                                          </p:stCondLst>
                                        </p:cTn>
                                        <p:tgtEl>
                                          <p:spTgt spid="30"/>
                                        </p:tgtEl>
                                        <p:attrNameLst>
                                          <p:attrName>r</p:attrName>
                                        </p:attrNameLst>
                                      </p:cBhvr>
                                    </p:animRot>
                                    <p:animRot by="-240000">
                                      <p:cBhvr>
                                        <p:cTn id="69" dur="200" fill="hold">
                                          <p:stCondLst>
                                            <p:cond delay="600"/>
                                          </p:stCondLst>
                                        </p:cTn>
                                        <p:tgtEl>
                                          <p:spTgt spid="30"/>
                                        </p:tgtEl>
                                        <p:attrNameLst>
                                          <p:attrName>r</p:attrName>
                                        </p:attrNameLst>
                                      </p:cBhvr>
                                    </p:animRot>
                                    <p:animRot by="120000">
                                      <p:cBhvr>
                                        <p:cTn id="7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56"/>
                </p:tgtEl>
              </p:cMediaNode>
            </p:audio>
            <p:audio>
              <p:cMediaNode vol="80000">
                <p:cTn id="72" fill="hold" display="0">
                  <p:stCondLst>
                    <p:cond delay="indefinite"/>
                  </p:stCondLst>
                  <p:endCondLst>
                    <p:cond evt="onStopAudio" delay="0">
                      <p:tgtEl>
                        <p:sldTgt/>
                      </p:tgtEl>
                    </p:cond>
                  </p:endCondLst>
                </p:cTn>
                <p:tgtEl>
                  <p:spTgt spid="59"/>
                </p:tgtEl>
              </p:cMediaNode>
            </p:audio>
            <p:audio>
              <p:cMediaNode vol="80000">
                <p:cTn id="73" fill="hold" display="0">
                  <p:stCondLst>
                    <p:cond delay="indefinite"/>
                  </p:stCondLst>
                  <p:endCondLst>
                    <p:cond evt="onStopAudio" delay="0">
                      <p:tgtEl>
                        <p:sldTgt/>
                      </p:tgtEl>
                    </p:cond>
                  </p:endCondLst>
                </p:cTn>
                <p:tgtEl>
                  <p:spTgt spid="61"/>
                </p:tgtEl>
              </p:cMediaNode>
            </p:audio>
            <p:seq concurrent="1" nextAc="seek">
              <p:cTn id="74" restart="whenNotActive" fill="hold" evtFilter="cancelBubble" nodeType="interactiveSeq">
                <p:stCondLst>
                  <p:cond evt="onClick" delay="0">
                    <p:tgtEl>
                      <p:spTgt spid="2069"/>
                    </p:tgtEl>
                  </p:cond>
                </p:stCondLst>
                <p:endSync evt="end" delay="0">
                  <p:rtn val="all"/>
                </p:endSync>
                <p:childTnLst>
                  <p:par>
                    <p:cTn id="75" fill="hold">
                      <p:stCondLst>
                        <p:cond delay="0"/>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4995" fill="hold"/>
                                        <p:tgtEl>
                                          <p:spTgt spid="56"/>
                                        </p:tgtEl>
                                      </p:cBhvr>
                                    </p:cmd>
                                  </p:childTnLst>
                                </p:cTn>
                              </p:par>
                            </p:childTnLst>
                          </p:cTn>
                        </p:par>
                      </p:childTnLst>
                    </p:cTn>
                  </p:par>
                </p:childTnLst>
              </p:cTn>
              <p:nextCondLst>
                <p:cond evt="onClick" delay="0">
                  <p:tgtEl>
                    <p:spTgt spid="2069"/>
                  </p:tgtEl>
                </p:cond>
              </p:nextCondLst>
            </p:seq>
            <p:seq concurrent="1" nextAc="seek">
              <p:cTn id="79" restart="whenNotActive" fill="hold" evtFilter="cancelBubble" nodeType="interactiveSeq">
                <p:stCondLst>
                  <p:cond evt="onClick" delay="0">
                    <p:tgtEl>
                      <p:spTgt spid="2071"/>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4576" fill="hold"/>
                                        <p:tgtEl>
                                          <p:spTgt spid="59"/>
                                        </p:tgtEl>
                                      </p:cBhvr>
                                    </p:cmd>
                                  </p:childTnLst>
                                </p:cTn>
                              </p:par>
                            </p:childTnLst>
                          </p:cTn>
                        </p:par>
                      </p:childTnLst>
                    </p:cTn>
                  </p:par>
                </p:childTnLst>
              </p:cTn>
              <p:nextCondLst>
                <p:cond evt="onClick" delay="0">
                  <p:tgtEl>
                    <p:spTgt spid="2071"/>
                  </p:tgtEl>
                </p:cond>
              </p:nextCondLst>
            </p:seq>
            <p:seq concurrent="1" nextAc="seek">
              <p:cTn id="84" restart="whenNotActive" fill="hold" evtFilter="cancelBubble" nodeType="interactiveSeq">
                <p:stCondLst>
                  <p:cond evt="onClick" delay="0">
                    <p:tgtEl>
                      <p:spTgt spid="206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4995" fill="hold"/>
                                        <p:tgtEl>
                                          <p:spTgt spid="61"/>
                                        </p:tgtEl>
                                      </p:cBhvr>
                                    </p:cmd>
                                  </p:childTnLst>
                                </p:cTn>
                              </p:par>
                            </p:childTnLst>
                          </p:cTn>
                        </p:par>
                      </p:childTnLst>
                    </p:cTn>
                  </p:par>
                </p:childTnLst>
              </p:cTn>
              <p:nextCondLst>
                <p:cond evt="onClick" delay="0">
                  <p:tgtEl>
                    <p:spTgt spid="2067"/>
                  </p:tgtEl>
                </p:cond>
              </p:nextCondLst>
            </p:seq>
          </p:childTnLst>
        </p:cTn>
      </p:par>
    </p:tnLst>
    <p:bldLst>
      <p:bldP spid="5" grpId="0" animBg="1"/>
      <p:bldP spid="12" grpId="0"/>
      <p:bldP spid="39" grpId="0"/>
      <p:bldP spid="40"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Crafting is Fun | Yogini">
            <a:extLst>
              <a:ext uri="{FF2B5EF4-FFF2-40B4-BE49-F238E27FC236}">
                <a16:creationId xmlns:a16="http://schemas.microsoft.com/office/drawing/2014/main" id="{F6BC4E00-516C-44EC-8B84-1B30E73437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0"/>
            <a:ext cx="12191999" cy="695294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okemon Png, Transparent Png - kindpng">
            <a:extLst>
              <a:ext uri="{FF2B5EF4-FFF2-40B4-BE49-F238E27FC236}">
                <a16:creationId xmlns:a16="http://schemas.microsoft.com/office/drawing/2014/main" id="{61AD2F62-F16E-494E-A504-0D05CC985E6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047" y1="23146" x2="39651" y2="35443"/>
                        <a14:foregroundMark x1="27326" y1="16275" x2="38837" y2="29295"/>
                        <a14:foregroundMark x1="35233" y1="13382" x2="15465" y2="37432"/>
                        <a14:foregroundMark x1="22558" y1="54792" x2="30930" y2="68535"/>
                        <a14:foregroundMark x1="21977" y1="84629" x2="57558" y2="92224"/>
                        <a14:foregroundMark x1="40349" y1="76311" x2="53837" y2="84268"/>
                      </a14:backgroundRemoval>
                    </a14:imgEffect>
                  </a14:imgLayer>
                </a14:imgProps>
              </a:ext>
              <a:ext uri="{28A0092B-C50C-407E-A947-70E740481C1C}">
                <a14:useLocalDpi xmlns:a14="http://schemas.microsoft.com/office/drawing/2010/main" val="0"/>
              </a:ext>
            </a:extLst>
          </a:blip>
          <a:srcRect/>
          <a:stretch>
            <a:fillRect/>
          </a:stretch>
        </p:blipFill>
        <p:spPr bwMode="auto">
          <a:xfrm>
            <a:off x="-247650" y="1003300"/>
            <a:ext cx="9905713" cy="6369604"/>
          </a:xfrm>
          <a:prstGeom prst="rect">
            <a:avLst/>
          </a:prstGeom>
          <a:noFill/>
          <a:extLst>
            <a:ext uri="{909E8E84-426E-40DD-AFC4-6F175D3DCCD1}">
              <a14:hiddenFill xmlns:a14="http://schemas.microsoft.com/office/drawing/2010/main">
                <a:solidFill>
                  <a:srgbClr val="FFFFFF"/>
                </a:solidFill>
              </a14:hiddenFill>
            </a:ext>
          </a:extLst>
        </p:spPr>
      </p:pic>
      <p:sp>
        <p:nvSpPr>
          <p:cNvPr id="10" name="Explosion: 8 Points 9">
            <a:extLst>
              <a:ext uri="{FF2B5EF4-FFF2-40B4-BE49-F238E27FC236}">
                <a16:creationId xmlns:a16="http://schemas.microsoft.com/office/drawing/2014/main" id="{184B9993-7351-4310-A7B8-5839789011E6}"/>
              </a:ext>
            </a:extLst>
          </p:cNvPr>
          <p:cNvSpPr/>
          <p:nvPr/>
        </p:nvSpPr>
        <p:spPr>
          <a:xfrm>
            <a:off x="6929821" y="124811"/>
            <a:ext cx="5173279" cy="5383558"/>
          </a:xfrm>
          <a:prstGeom prst="irregularSeal1">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F0C5F3D-603A-4221-8CF9-2DA15D34E632}"/>
              </a:ext>
            </a:extLst>
          </p:cNvPr>
          <p:cNvSpPr/>
          <p:nvPr/>
        </p:nvSpPr>
        <p:spPr>
          <a:xfrm>
            <a:off x="7606595" y="1557015"/>
            <a:ext cx="3730322" cy="2143769"/>
          </a:xfrm>
          <a:prstGeom prst="rect">
            <a:avLst/>
          </a:prstGeom>
          <a:noFill/>
        </p:spPr>
        <p:txBody>
          <a:bodyPr wrap="none" lIns="91440" tIns="45720" rIns="91440" bIns="45720">
            <a:prstTxWarp prst="textPlain">
              <a:avLst/>
            </a:prstTxWarp>
            <a:spAutoFit/>
          </a:bodyPr>
          <a:lstStyle/>
          <a:p>
            <a:pPr algn="ctr"/>
            <a:r>
              <a:rPr lang="en-US" sz="5400" b="1">
                <a:ln w="22225">
                  <a:solidFill>
                    <a:sysClr val="windowText" lastClr="000000"/>
                  </a:solidFill>
                  <a:prstDash val="solid"/>
                </a:ln>
                <a:solidFill>
                  <a:srgbClr val="FF5300"/>
                </a:solidFill>
                <a:latin typeface="iCiel Soup of Justice" pitchFamily="2" charset="0"/>
              </a:rPr>
              <a:t>CHÚC</a:t>
            </a:r>
            <a:r>
              <a:rPr lang="en-US" sz="5400" b="1">
                <a:ln w="22225">
                  <a:solidFill>
                    <a:schemeClr val="accent2"/>
                  </a:solidFill>
                  <a:prstDash val="solid"/>
                </a:ln>
                <a:solidFill>
                  <a:schemeClr val="accent2">
                    <a:lumMod val="40000"/>
                    <a:lumOff val="60000"/>
                  </a:schemeClr>
                </a:solidFill>
                <a:latin typeface="iCiel Soup of Justice" pitchFamily="2" charset="0"/>
              </a:rPr>
              <a:t> </a:t>
            </a:r>
            <a:r>
              <a:rPr lang="en-US" sz="5400" b="1">
                <a:ln w="22225">
                  <a:solidFill>
                    <a:sysClr val="windowText" lastClr="000000"/>
                  </a:solidFill>
                  <a:prstDash val="solid"/>
                </a:ln>
                <a:solidFill>
                  <a:srgbClr val="49C5DE"/>
                </a:solidFill>
                <a:latin typeface="iCiel Soup of Justice" pitchFamily="2" charset="0"/>
              </a:rPr>
              <a:t>MỪNG</a:t>
            </a:r>
          </a:p>
          <a:p>
            <a:pPr algn="ctr"/>
            <a:r>
              <a:rPr lang="en-US" sz="5400" b="1" cap="none" spc="0">
                <a:ln w="22225">
                  <a:solidFill>
                    <a:sysClr val="windowText" lastClr="000000"/>
                  </a:solidFill>
                  <a:prstDash val="solid"/>
                </a:ln>
                <a:solidFill>
                  <a:srgbClr val="FFA9B0"/>
                </a:solidFill>
                <a:effectLst/>
                <a:latin typeface="iCiel Soup of Justice" pitchFamily="2" charset="0"/>
              </a:rPr>
              <a:t>CHIẾN</a:t>
            </a:r>
            <a:r>
              <a:rPr lang="en-US" sz="5400" b="1" cap="none" spc="0">
                <a:ln w="22225">
                  <a:solidFill>
                    <a:schemeClr val="accent2"/>
                  </a:solidFill>
                  <a:prstDash val="solid"/>
                </a:ln>
                <a:solidFill>
                  <a:schemeClr val="accent2">
                    <a:lumMod val="40000"/>
                    <a:lumOff val="60000"/>
                  </a:schemeClr>
                </a:solidFill>
                <a:effectLst/>
                <a:latin typeface="iCiel Soup of Justice" pitchFamily="2" charset="0"/>
              </a:rPr>
              <a:t> </a:t>
            </a:r>
            <a:r>
              <a:rPr lang="en-US" sz="5400" b="1" cap="none" spc="0">
                <a:ln w="22225">
                  <a:solidFill>
                    <a:sysClr val="windowText" lastClr="000000"/>
                  </a:solidFill>
                  <a:prstDash val="solid"/>
                </a:ln>
                <a:solidFill>
                  <a:srgbClr val="FFFF00"/>
                </a:solidFill>
                <a:effectLst/>
                <a:latin typeface="iCiel Soup of Justice" pitchFamily="2" charset="0"/>
              </a:rPr>
              <a:t>THẮNG </a:t>
            </a:r>
            <a:r>
              <a:rPr lang="en-US" sz="5400" b="1" cap="none" spc="0">
                <a:ln w="22225">
                  <a:solidFill>
                    <a:sysClr val="windowText" lastClr="000000"/>
                  </a:solidFill>
                  <a:prstDash val="solid"/>
                </a:ln>
                <a:solidFill>
                  <a:srgbClr val="92D050"/>
                </a:solidFill>
                <a:effectLst/>
                <a:latin typeface="iCiel Soup of Justice" pitchFamily="2" charset="0"/>
              </a:rPr>
              <a:t>!</a:t>
            </a:r>
          </a:p>
        </p:txBody>
      </p:sp>
      <p:pic>
        <p:nvPicPr>
          <p:cNvPr id="6" name="Tieng-yeah-tre-con-www_nhacchuongvui_com (1)">
            <a:hlinkClick r:id="" action="ppaction://media"/>
            <a:extLst>
              <a:ext uri="{FF2B5EF4-FFF2-40B4-BE49-F238E27FC236}">
                <a16:creationId xmlns:a16="http://schemas.microsoft.com/office/drawing/2014/main" id="{AC73F564-29AB-4EBF-AE2D-86DFE7A429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766921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cTn>
                              </p:par>
                            </p:childTnLst>
                          </p:cTn>
                        </p:par>
                        <p:par>
                          <p:cTn id="26" fill="hold">
                            <p:stCondLst>
                              <p:cond delay="1500"/>
                            </p:stCondLst>
                            <p:childTnLst>
                              <p:par>
                                <p:cTn id="27" presetID="32" presetClass="emph" presetSubtype="0" repeatCount="indefinite" fill="hold" grpId="1" nodeType="after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DFCC"/>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D6FA3A-FCAE-4B5F-BA6F-7BFFA219F434}"/>
              </a:ext>
            </a:extLst>
          </p:cNvPr>
          <p:cNvPicPr>
            <a:picLocks noChangeAspect="1"/>
          </p:cNvPicPr>
          <p:nvPr/>
        </p:nvPicPr>
        <p:blipFill>
          <a:blip r:embed="rId2"/>
          <a:stretch>
            <a:fillRect/>
          </a:stretch>
        </p:blipFill>
        <p:spPr>
          <a:xfrm>
            <a:off x="384314" y="447385"/>
            <a:ext cx="12191999" cy="6651321"/>
          </a:xfrm>
          <a:prstGeom prst="rect">
            <a:avLst/>
          </a:prstGeom>
          <a:effectLst>
            <a:outerShdw blurRad="25400" algn="ctr" rotWithShape="0">
              <a:prstClr val="black">
                <a:alpha val="70000"/>
              </a:prstClr>
            </a:outerShdw>
          </a:effectLst>
        </p:spPr>
      </p:pic>
      <p:pic>
        <p:nvPicPr>
          <p:cNvPr id="17" name="图片 16">
            <a:extLst>
              <a:ext uri="{FF2B5EF4-FFF2-40B4-BE49-F238E27FC236}">
                <a16:creationId xmlns:a16="http://schemas.microsoft.com/office/drawing/2014/main" id="{7A15B39D-9083-4050-AA8B-9B3E4F3EAB39}"/>
              </a:ext>
            </a:extLst>
          </p:cNvPr>
          <p:cNvPicPr>
            <a:picLocks noChangeAspect="1"/>
          </p:cNvPicPr>
          <p:nvPr/>
        </p:nvPicPr>
        <p:blipFill>
          <a:blip r:embed="rId3"/>
          <a:stretch>
            <a:fillRect/>
          </a:stretch>
        </p:blipFill>
        <p:spPr>
          <a:xfrm>
            <a:off x="484050" y="103614"/>
            <a:ext cx="4626570" cy="1231650"/>
          </a:xfrm>
          <a:prstGeom prst="rect">
            <a:avLst/>
          </a:prstGeom>
          <a:effectLst>
            <a:outerShdw blurRad="25400" algn="ctr" rotWithShape="0">
              <a:prstClr val="black">
                <a:alpha val="70000"/>
              </a:prstClr>
            </a:outerShdw>
          </a:effectLst>
        </p:spPr>
      </p:pic>
      <p:pic>
        <p:nvPicPr>
          <p:cNvPr id="18" name="图片 17">
            <a:extLst>
              <a:ext uri="{FF2B5EF4-FFF2-40B4-BE49-F238E27FC236}">
                <a16:creationId xmlns:a16="http://schemas.microsoft.com/office/drawing/2014/main" id="{06A8E9F1-A156-4CC7-B3E1-7E47FDA5B2C9}"/>
              </a:ext>
            </a:extLst>
          </p:cNvPr>
          <p:cNvPicPr>
            <a:picLocks noChangeAspect="1"/>
          </p:cNvPicPr>
          <p:nvPr/>
        </p:nvPicPr>
        <p:blipFill>
          <a:blip r:embed="rId4"/>
          <a:stretch>
            <a:fillRect/>
          </a:stretch>
        </p:blipFill>
        <p:spPr>
          <a:xfrm>
            <a:off x="7205657" y="4197248"/>
            <a:ext cx="4602029" cy="2779749"/>
          </a:xfrm>
          <a:prstGeom prst="rect">
            <a:avLst/>
          </a:prstGeom>
          <a:effectLst>
            <a:outerShdw blurRad="25400" algn="ctr" rotWithShape="0">
              <a:prstClr val="black">
                <a:alpha val="70000"/>
              </a:prstClr>
            </a:outerShdw>
          </a:effectLst>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78213" y="5437698"/>
            <a:ext cx="579175" cy="984598"/>
          </a:xfrm>
          <a:prstGeom prst="rect">
            <a:avLst/>
          </a:prstGeom>
        </p:spPr>
      </p:pic>
      <p:sp>
        <p:nvSpPr>
          <p:cNvPr id="2" name="Title 1">
            <a:extLst>
              <a:ext uri="{FF2B5EF4-FFF2-40B4-BE49-F238E27FC236}">
                <a16:creationId xmlns:a16="http://schemas.microsoft.com/office/drawing/2014/main" id="{3A0459BF-229D-E4D9-084A-DE5604B11417}"/>
              </a:ext>
            </a:extLst>
          </p:cNvPr>
          <p:cNvSpPr>
            <a:spLocks noGrp="1"/>
          </p:cNvSpPr>
          <p:nvPr>
            <p:ph type="title"/>
          </p:nvPr>
        </p:nvSpPr>
        <p:spPr>
          <a:xfrm>
            <a:off x="1506020" y="2447482"/>
            <a:ext cx="10515600" cy="1325563"/>
          </a:xfrm>
        </p:spPr>
        <p:txBody>
          <a:bodyPr>
            <a:noAutofit/>
          </a:bodyPr>
          <a:lstStyle/>
          <a:p>
            <a:pPr algn="ctr"/>
            <a:r>
              <a:rPr lang="en-US" sz="5500" dirty="0">
                <a:solidFill>
                  <a:schemeClr val="bg1"/>
                </a:solidFill>
                <a:latin typeface="Barlow Condensed Black" panose="00000A06000000000000" pitchFamily="2" charset="0"/>
              </a:rPr>
              <a:t>TOÁN</a:t>
            </a:r>
            <a:br>
              <a:rPr lang="en-US" sz="5500" dirty="0">
                <a:solidFill>
                  <a:schemeClr val="bg1"/>
                </a:solidFill>
                <a:latin typeface="Barlow Condensed Black" panose="00000A06000000000000" pitchFamily="2" charset="0"/>
              </a:rPr>
            </a:br>
            <a:r>
              <a:rPr lang="en-US" sz="5500" dirty="0">
                <a:solidFill>
                  <a:schemeClr val="bg1"/>
                </a:solidFill>
                <a:latin typeface="Barlow Condensed Black" panose="00000A06000000000000" pitchFamily="2" charset="0"/>
              </a:rPr>
              <a:t>CHU VI HÌNH TAM GIÁC, HÌNH TỨ GIÁC, HÌNH CHỮ NHẬT, HÌNH VUÔNG ( TIẾT 3)  </a:t>
            </a:r>
          </a:p>
        </p:txBody>
      </p:sp>
    </p:spTree>
    <p:extLst>
      <p:ext uri="{BB962C8B-B14F-4D97-AF65-F5344CB8AC3E}">
        <p14:creationId xmlns:p14="http://schemas.microsoft.com/office/powerpoint/2010/main" val="4250226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2034</TotalTime>
  <Words>452</Words>
  <Application>Microsoft Office PowerPoint</Application>
  <PresentationFormat>Widescreen</PresentationFormat>
  <Paragraphs>63</Paragraphs>
  <Slides>19</Slides>
  <Notes>1</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等线 Light</vt:lpstr>
      <vt:lpstr>#9Slide07 IcielCrocante</vt:lpstr>
      <vt:lpstr>Arial</vt:lpstr>
      <vt:lpstr>Bahnschrift Condensed</vt:lpstr>
      <vt:lpstr>Bahnschrift SemiBold Condensed</vt:lpstr>
      <vt:lpstr>Barlow Condensed Black</vt:lpstr>
      <vt:lpstr>Calibri</vt:lpstr>
      <vt:lpstr>DengXian</vt:lpstr>
      <vt:lpstr>iCiel Cadena</vt:lpstr>
      <vt:lpstr>iCiel Soup of Justice</vt:lpstr>
      <vt:lpstr>Office 主题​​</vt:lpstr>
      <vt:lpstr>CHÀO MỪNG CÁC EM HỌC SINH ĐẾN VỚI TIẾT HỌC  MÔN : TOÁN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TOÁN CHU VI HÌNH TAM GIÁC, HÌNH TỨ GIÁC, HÌNH CHỮ NHẬT, HÌNH VUÔNG ( TIẾT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xb21cn</dc:creator>
  <cp:lastModifiedBy>ADMIN88</cp:lastModifiedBy>
  <cp:revision>54</cp:revision>
  <dcterms:created xsi:type="dcterms:W3CDTF">2020-07-13T03:29:31Z</dcterms:created>
  <dcterms:modified xsi:type="dcterms:W3CDTF">2023-02-09T02:40:33Z</dcterms:modified>
</cp:coreProperties>
</file>