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6"/>
  </p:notesMasterIdLst>
  <p:sldIdLst>
    <p:sldId id="322" r:id="rId2"/>
    <p:sldId id="363" r:id="rId3"/>
    <p:sldId id="320" r:id="rId4"/>
    <p:sldId id="349" r:id="rId5"/>
    <p:sldId id="356" r:id="rId6"/>
    <p:sldId id="323" r:id="rId7"/>
    <p:sldId id="325" r:id="rId8"/>
    <p:sldId id="357" r:id="rId9"/>
    <p:sldId id="327" r:id="rId10"/>
    <p:sldId id="328" r:id="rId11"/>
    <p:sldId id="359" r:id="rId12"/>
    <p:sldId id="358" r:id="rId13"/>
    <p:sldId id="330" r:id="rId14"/>
    <p:sldId id="366" r:id="rId15"/>
  </p:sldIdLst>
  <p:sldSz cx="6858000" cy="5143500"/>
  <p:notesSz cx="6858000" cy="9144000"/>
  <p:embeddedFontLst>
    <p:embeddedFont>
      <p:font typeface="Calibri" panose="020F0502020204030204" pitchFamily="34" charset="0"/>
      <p:regular r:id="rId17"/>
      <p:bold r:id="rId18"/>
      <p:italic r:id="rId19"/>
      <p:boldItalic r:id="rId20"/>
    </p:embeddedFont>
    <p:embeddedFont>
      <p:font typeface="HP001 4 hàng" panose="020B0603050302020204" pitchFamily="34" charset="0"/>
      <p:regular r:id="rId21"/>
      <p:bold r:id="rId22"/>
    </p:embeddedFont>
    <p:embeddedFont>
      <p:font typeface="Kalam" panose="020B0604020202020204" charset="0"/>
      <p:regular r:id="rId23"/>
    </p:embeddedFont>
    <p:embeddedFont>
      <p:font typeface="Montserrat" panose="02000505000000020004" pitchFamily="2" charset="0"/>
      <p:regular r:id="rId24"/>
      <p:bold r:id="rId25"/>
      <p:italic r:id="rId26"/>
      <p:bold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D3D6C"/>
    <a:srgbClr val="DF3C7E"/>
    <a:srgbClr val="E6F7F9"/>
    <a:srgbClr val="BEE7FB"/>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66"/>
    <p:restoredTop sz="95846"/>
  </p:normalViewPr>
  <p:slideViewPr>
    <p:cSldViewPr snapToGrid="0">
      <p:cViewPr varScale="1">
        <p:scale>
          <a:sx n="82" d="100"/>
          <a:sy n="82" d="100"/>
        </p:scale>
        <p:origin x="318" y="180"/>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061275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1134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9588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27845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15145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5687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37021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2112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0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016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222690" y="164640"/>
            <a:ext cx="6532444" cy="4680098"/>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solidFill>
                  <a:prstClr val="black"/>
                </a:solidFil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endParaRPr dirty="0">
                <a:solidFill>
                  <a:prstClr val="black"/>
                </a:solidFil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556421" y="4234447"/>
            <a:ext cx="346044" cy="401654"/>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5725024" y="320764"/>
            <a:ext cx="226951" cy="283584"/>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6189790" y="782530"/>
            <a:ext cx="129823" cy="169898"/>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1155720" y="4698513"/>
            <a:ext cx="92786" cy="81838"/>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57598" tIns="57598" rIns="57598" bIns="57598" anchor="ctr" anchorCtr="0">
            <a:noAutofit/>
          </a:bodyPr>
          <a:lstStyle/>
          <a:p>
            <a:endParaRPr>
              <a:solidFill>
                <a:prstClr val="black"/>
              </a:solidFil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6184981" y="4636102"/>
            <a:ext cx="67764" cy="62411"/>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57598" tIns="57598" rIns="57598" bIns="57598" anchor="ctr" anchorCtr="0">
            <a:noAutofit/>
          </a:bodyPr>
          <a:lstStyle/>
          <a:p>
            <a:endParaRPr>
              <a:solidFill>
                <a:prstClr val="black"/>
              </a:solidFil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459764" y="3894249"/>
            <a:ext cx="129823" cy="169898"/>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261953" y="661632"/>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112726" y="680120"/>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126047" y="742067"/>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295255" y="710641"/>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113396" y="688459"/>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261283" y="112204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12056" y="114052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125377" y="1202476"/>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294585" y="1171051"/>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112726" y="114886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260613" y="158245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11386" y="160093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124707" y="1662886"/>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293916" y="1631460"/>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12056" y="160927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259943" y="2042860"/>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10716" y="2061348"/>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124037" y="2123295"/>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293246" y="2091869"/>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11386" y="2069687"/>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259273" y="2503269"/>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10046" y="2521757"/>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123367" y="2583704"/>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292576" y="2552278"/>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10716" y="2530096"/>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258603" y="296367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09376" y="298216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122697" y="3044113"/>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291906" y="3012688"/>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10046" y="299050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257933" y="342408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08706" y="344257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122027" y="3504523"/>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291236" y="3473097"/>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09376" y="345091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257263" y="3884497"/>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08037" y="3902985"/>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121357" y="3964932"/>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290566" y="3933506"/>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08706" y="3911324"/>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256593" y="4344906"/>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57598" tIns="57598" rIns="57598" bIns="57598" anchor="ctr" anchorCtr="0">
            <a:noAutofit/>
          </a:bodyPr>
          <a:lstStyle/>
          <a:p>
            <a:endParaRPr>
              <a:solidFill>
                <a:prstClr val="black"/>
              </a:solidFil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07367" y="4363394"/>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57598" tIns="57598" rIns="57598" bIns="57598" anchor="ctr" anchorCtr="0">
            <a:noAutofit/>
          </a:bodyPr>
          <a:lstStyle/>
          <a:p>
            <a:endParaRPr>
              <a:solidFill>
                <a:prstClr val="black"/>
              </a:solidFil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120687" y="4425341"/>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57598" tIns="57598" rIns="57598" bIns="57598" anchor="ctr" anchorCtr="0">
            <a:noAutofit/>
          </a:bodyPr>
          <a:lstStyle/>
          <a:p>
            <a:endParaRPr>
              <a:solidFill>
                <a:prstClr val="black"/>
              </a:solidFil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289896" y="4393915"/>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57598" tIns="57598" rIns="57598" bIns="57598" anchor="ctr" anchorCtr="0">
            <a:noAutofit/>
          </a:bodyPr>
          <a:lstStyle/>
          <a:p>
            <a:endParaRPr>
              <a:solidFill>
                <a:prstClr val="black"/>
              </a:solidFil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08037" y="4371733"/>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57598" tIns="57598" rIns="57598" bIns="57598" anchor="ctr" anchorCtr="0">
            <a:noAutofit/>
          </a:bodyPr>
          <a:lstStyle/>
          <a:p>
            <a:endParaRPr>
              <a:solidFill>
                <a:prstClr val="black"/>
              </a:solidFill>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1860728" y="4813500"/>
            <a:ext cx="149416" cy="123487"/>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57598" tIns="57598" rIns="57598" bIns="57598" anchor="ctr" anchorCtr="0">
            <a:noAutofit/>
          </a:bodyPr>
          <a:lstStyle/>
          <a:p>
            <a:endParaRPr>
              <a:solidFill>
                <a:prstClr val="black"/>
              </a:solidFill>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504348" y="1174780"/>
            <a:ext cx="5550461" cy="3605570"/>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endParaRPr>
                <a:solidFill>
                  <a:prstClr val="black"/>
                </a:solidFill>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endParaRPr dirty="0">
                  <a:solidFill>
                    <a:prstClr val="black"/>
                  </a:solidFill>
                </a:endParaRPr>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endParaRPr dirty="0">
                  <a:solidFill>
                    <a:prstClr val="black"/>
                  </a:solidFill>
                </a:endParaRPr>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endParaRPr>
                  <a:solidFill>
                    <a:prstClr val="black"/>
                  </a:solidFil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4720459" y="3035722"/>
            <a:ext cx="1294531" cy="1195325"/>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endParaRPr>
                <a:solidFill>
                  <a:prstClr val="black"/>
                </a:solidFil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endParaRPr dirty="0">
                <a:solidFill>
                  <a:prstClr val="black"/>
                </a:solidFil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endParaRPr>
                <a:solidFill>
                  <a:prstClr val="black"/>
                </a:solidFil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endParaRPr>
                <a:solidFill>
                  <a:prstClr val="black"/>
                </a:solidFil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endParaRPr>
                <a:solidFill>
                  <a:prstClr val="black"/>
                </a:solidFil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899075" y="2706217"/>
            <a:ext cx="1239838" cy="1513721"/>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endParaRPr>
                    <a:solidFill>
                      <a:prstClr val="black"/>
                    </a:solidFil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endParaRPr>
                    <a:solidFill>
                      <a:prstClr val="black"/>
                    </a:solidFil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endParaRPr>
                    <a:solidFill>
                      <a:prstClr val="black"/>
                    </a:solidFil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endParaRPr>
                    <a:solidFill>
                      <a:prstClr val="black"/>
                    </a:solidFil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a:solidFill>
                      <a:prstClr val="black"/>
                    </a:solidFil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a:solidFill>
                      <a:prstClr val="black"/>
                    </a:solidFil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endParaRPr>
                    <a:solidFill>
                      <a:prstClr val="black"/>
                    </a:solidFil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endParaRPr>
                <a:solidFill>
                  <a:prstClr val="black"/>
                </a:solidFil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endParaRPr>
                <a:solidFill>
                  <a:prstClr val="black"/>
                </a:solidFil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endParaRPr>
                <a:solidFill>
                  <a:prstClr val="black"/>
                </a:solidFil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endParaRPr>
                <a:solidFill>
                  <a:prstClr val="black"/>
                </a:solidFil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endParaRPr dirty="0">
                <a:solidFill>
                  <a:prstClr val="black"/>
                </a:solidFil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857420" y="4220104"/>
            <a:ext cx="5242634" cy="923396"/>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endParaRPr>
                  <a:solidFill>
                    <a:prstClr val="black"/>
                  </a:solidFil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endParaRPr>
                  <a:solidFill>
                    <a:prstClr val="black"/>
                  </a:solidFil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endParaRPr>
                  <a:solidFill>
                    <a:prstClr val="black"/>
                  </a:solidFil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endParaRPr>
                  <a:solidFill>
                    <a:prstClr val="black"/>
                  </a:solidFil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endParaRPr>
                  <a:solidFill>
                    <a:prstClr val="black"/>
                  </a:solidFill>
                </a:endParaRPr>
              </a:p>
            </p:txBody>
          </p:sp>
        </p:grpSp>
      </p:grpSp>
    </p:spTree>
    <p:extLst>
      <p:ext uri="{BB962C8B-B14F-4D97-AF65-F5344CB8AC3E}">
        <p14:creationId xmlns:p14="http://schemas.microsoft.com/office/powerpoint/2010/main" val="36548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953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951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6679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1041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470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7449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726" r:id="rId3"/>
    <p:sldLayoutId id="2147483721" r:id="rId4"/>
    <p:sldLayoutId id="2147483690" r:id="rId5"/>
    <p:sldLayoutId id="2147483729" r:id="rId6"/>
    <p:sldLayoutId id="2147483728" r:id="rId7"/>
    <p:sldLayoutId id="2147483727" r:id="rId8"/>
    <p:sldLayoutId id="2147483725" r:id="rId9"/>
    <p:sldLayoutId id="2147483724" r:id="rId10"/>
    <p:sldLayoutId id="2147483694" r:id="rId11"/>
    <p:sldLayoutId id="2147483723" r:id="rId12"/>
    <p:sldLayoutId id="2147483722" r:id="rId13"/>
    <p:sldLayoutId id="214748372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1.xm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5.wdp"/><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notesSlide" Target="../notesSlides/notesSlide2.xml"/><Relationship Id="rId9"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7.wdp"/><Relationship Id="rId5" Type="http://schemas.openxmlformats.org/officeDocument/2006/relationships/image" Target="../media/image17.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0" y="1794028"/>
            <a:ext cx="230885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548690" y="587309"/>
            <a:ext cx="5760620" cy="1148007"/>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2. </a:t>
            </a:r>
            <a:r>
              <a:rPr lang="vi-VN" sz="1600" dirty="0">
                <a:latin typeface="UTM Avo" panose="02040603050506020204" pitchFamily="18" charset="0"/>
              </a:rPr>
              <a:t>Người ta dùng những gì để làm bánh chưng, bánh tét?</a:t>
            </a:r>
          </a:p>
          <a:p>
            <a:pPr marL="7938" indent="38100" algn="just">
              <a:lnSpc>
                <a:spcPct val="150000"/>
              </a:lnSpc>
            </a:pPr>
            <a:endParaRPr lang="vi-VN" sz="1600" dirty="0">
              <a:latin typeface="UTM Avo" panose="02040603050506020204" pitchFamily="18" charset="0"/>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548690" y="1303082"/>
            <a:ext cx="5692347"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Bánh chưng, bánh tét được làm từ gạo nếp, đỗ xanh, thịt lợn và được gói bằng lá dong hoặc lá chuối.</a:t>
            </a:r>
          </a:p>
        </p:txBody>
      </p:sp>
      <p:sp>
        <p:nvSpPr>
          <p:cNvPr id="15" name="TextBox 14">
            <a:extLst>
              <a:ext uri="{FF2B5EF4-FFF2-40B4-BE49-F238E27FC236}">
                <a16:creationId xmlns:a16="http://schemas.microsoft.com/office/drawing/2014/main" id="{430725AA-0FFC-FB42-8EAC-E521DF0083DF}"/>
              </a:ext>
            </a:extLst>
          </p:cNvPr>
          <p:cNvSpPr txBox="1"/>
          <p:nvPr/>
        </p:nvSpPr>
        <p:spPr>
          <a:xfrm>
            <a:off x="548690" y="2691026"/>
            <a:ext cx="5760620" cy="784125"/>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3. </a:t>
            </a:r>
            <a:r>
              <a:rPr lang="vi-VN" sz="1600" dirty="0">
                <a:latin typeface="UTM Avo" panose="02040603050506020204" pitchFamily="18" charset="0"/>
                <a:ea typeface="Calibri" panose="020F0502020204030204" pitchFamily="34" charset="0"/>
                <a:cs typeface="Times New Roman" panose="02020603050405020304" pitchFamily="18" charset="0"/>
              </a:rPr>
              <a:t>Người lớn mong ước điều gì khi tặng bao lì xì cho trẻ em?</a:t>
            </a:r>
            <a:r>
              <a:rPr lang="x-none" sz="1600" dirty="0"/>
              <a:t> </a:t>
            </a:r>
            <a:endParaRPr lang="vi-VN" sz="1600" dirty="0">
              <a:latin typeface="UTM Avo" panose="02040603050506020204" pitchFamily="18" charset="0"/>
            </a:endParaRPr>
          </a:p>
        </p:txBody>
      </p:sp>
      <p:sp>
        <p:nvSpPr>
          <p:cNvPr id="16" name="TextBox 15">
            <a:extLst>
              <a:ext uri="{FF2B5EF4-FFF2-40B4-BE49-F238E27FC236}">
                <a16:creationId xmlns:a16="http://schemas.microsoft.com/office/drawing/2014/main" id="{4731BFB4-6F71-6E48-B2D8-BD28FA690A02}"/>
              </a:ext>
            </a:extLst>
          </p:cNvPr>
          <p:cNvSpPr txBox="1"/>
          <p:nvPr/>
        </p:nvSpPr>
        <p:spPr>
          <a:xfrm>
            <a:off x="582826" y="3355534"/>
            <a:ext cx="5692347" cy="8803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rgbClr val="FF0000"/>
                </a:solidFill>
                <a:latin typeface="UTM Avo" panose="02040603050506020204" pitchFamily="18" charset="0"/>
              </a:rPr>
              <a:t>Người </a:t>
            </a:r>
            <a:r>
              <a:rPr lang="vi-VN" sz="1800">
                <a:solidFill>
                  <a:srgbClr val="FF0000"/>
                </a:solidFill>
                <a:latin typeface="UTM Avo" panose="02040603050506020204" pitchFamily="18" charset="0"/>
              </a:rPr>
              <a:t>lớn tặn</a:t>
            </a:r>
            <a:r>
              <a:rPr lang="en-GB" sz="1800">
                <a:solidFill>
                  <a:srgbClr val="FF0000"/>
                </a:solidFill>
                <a:latin typeface="UTM Avo" panose="02040603050506020204" pitchFamily="18" charset="0"/>
              </a:rPr>
              <a:t>g</a:t>
            </a:r>
            <a:r>
              <a:rPr lang="vi-VN" sz="1800">
                <a:solidFill>
                  <a:srgbClr val="FF0000"/>
                </a:solidFill>
                <a:latin typeface="UTM Avo" panose="02040603050506020204" pitchFamily="18" charset="0"/>
              </a:rPr>
              <a:t> </a:t>
            </a:r>
            <a:r>
              <a:rPr lang="vi-VN" sz="1800" dirty="0">
                <a:solidFill>
                  <a:srgbClr val="FF0000"/>
                </a:solidFill>
                <a:latin typeface="UTM Avo" panose="02040603050506020204" pitchFamily="18" charset="0"/>
              </a:rPr>
              <a:t>trẻ em bao lì xì với mong ước các em mạnh khoẻ, giỏi giang. </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51D501-F11C-9442-A1F1-2A0133DDCBF7}"/>
              </a:ext>
            </a:extLst>
          </p:cNvPr>
          <p:cNvGrpSpPr/>
          <p:nvPr/>
        </p:nvGrpSpPr>
        <p:grpSpPr>
          <a:xfrm>
            <a:off x="2289207" y="3188104"/>
            <a:ext cx="2493247" cy="1738575"/>
            <a:chOff x="2289207" y="3404925"/>
            <a:chExt cx="2493247" cy="1738575"/>
          </a:xfrm>
        </p:grpSpPr>
        <p:pic>
          <p:nvPicPr>
            <p:cNvPr id="22" name="Picture 21">
              <a:extLst>
                <a:ext uri="{FF2B5EF4-FFF2-40B4-BE49-F238E27FC236}">
                  <a16:creationId xmlns:a16="http://schemas.microsoft.com/office/drawing/2014/main" id="{2A4A4663-5F4A-5049-B7F3-140DFC3D1D55}"/>
                </a:ext>
              </a:extLst>
            </p:cNvPr>
            <p:cNvPicPr>
              <a:picLocks noChangeAspect="1"/>
            </p:cNvPicPr>
            <p:nvPr/>
          </p:nvPicPr>
          <p:blipFill>
            <a:blip r:embed="rId2"/>
            <a:stretch>
              <a:fillRect/>
            </a:stretch>
          </p:blipFill>
          <p:spPr>
            <a:xfrm>
              <a:off x="2289207" y="3404925"/>
              <a:ext cx="2493247" cy="1435800"/>
            </a:xfrm>
            <a:prstGeom prst="rect">
              <a:avLst/>
            </a:prstGeom>
          </p:spPr>
        </p:pic>
        <p:sp>
          <p:nvSpPr>
            <p:cNvPr id="23" name="Rectangle: Rounded Corners 5">
              <a:extLst>
                <a:ext uri="{FF2B5EF4-FFF2-40B4-BE49-F238E27FC236}">
                  <a16:creationId xmlns:a16="http://schemas.microsoft.com/office/drawing/2014/main" id="{DE11291D-5E09-F948-89F9-C1A609853B51}"/>
                </a:ext>
              </a:extLst>
            </p:cNvPr>
            <p:cNvSpPr/>
            <p:nvPr/>
          </p:nvSpPr>
          <p:spPr>
            <a:xfrm>
              <a:off x="2693403" y="4732077"/>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Gói bánh chưng</a:t>
              </a:r>
            </a:p>
          </p:txBody>
        </p:sp>
      </p:grpSp>
      <p:sp>
        <p:nvSpPr>
          <p:cNvPr id="7" name="TextBox 6">
            <a:extLst>
              <a:ext uri="{FF2B5EF4-FFF2-40B4-BE49-F238E27FC236}">
                <a16:creationId xmlns:a16="http://schemas.microsoft.com/office/drawing/2014/main" id="{D882932C-C682-1944-A126-1AAC4927D4E7}"/>
              </a:ext>
            </a:extLst>
          </p:cNvPr>
          <p:cNvSpPr txBox="1"/>
          <p:nvPr/>
        </p:nvSpPr>
        <p:spPr>
          <a:xfrm>
            <a:off x="548690" y="370488"/>
            <a:ext cx="5760620" cy="1148007"/>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Em thích những hoạt động nào của gia đình em trong dịp Tết? </a:t>
            </a:r>
          </a:p>
          <a:p>
            <a:pPr marL="7938" indent="38100" algn="just">
              <a:lnSpc>
                <a:spcPct val="150000"/>
              </a:lnSpc>
            </a:pPr>
            <a:endParaRPr lang="vi-VN" sz="1600" dirty="0">
              <a:latin typeface="UTM Avo" panose="02040603050506020204" pitchFamily="18" charset="0"/>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548690" y="1086261"/>
            <a:ext cx="5692347" cy="414857"/>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vi-VN" sz="1600" dirty="0">
                <a:solidFill>
                  <a:schemeClr val="accent6">
                    <a:lumMod val="75000"/>
                  </a:schemeClr>
                </a:solidFill>
                <a:latin typeface="UTM Avo" panose="02040603050506020204" pitchFamily="18" charset="0"/>
              </a:rPr>
              <a:t>Em thích hoạt động….</a:t>
            </a:r>
          </a:p>
        </p:txBody>
      </p:sp>
      <p:grpSp>
        <p:nvGrpSpPr>
          <p:cNvPr id="2" name="Group 1">
            <a:extLst>
              <a:ext uri="{FF2B5EF4-FFF2-40B4-BE49-F238E27FC236}">
                <a16:creationId xmlns:a16="http://schemas.microsoft.com/office/drawing/2014/main" id="{ABB89C37-AA33-6445-9C81-59BAA2EFACA4}"/>
              </a:ext>
            </a:extLst>
          </p:cNvPr>
          <p:cNvGrpSpPr/>
          <p:nvPr/>
        </p:nvGrpSpPr>
        <p:grpSpPr>
          <a:xfrm>
            <a:off x="-19676" y="1290379"/>
            <a:ext cx="2590529" cy="2053470"/>
            <a:chOff x="-41124" y="1617261"/>
            <a:chExt cx="2590529" cy="2053470"/>
          </a:xfrm>
        </p:grpSpPr>
        <p:pic>
          <p:nvPicPr>
            <p:cNvPr id="18" name="Picture 2" descr="Dọn dẹp nhà cửa">
              <a:extLst>
                <a:ext uri="{FF2B5EF4-FFF2-40B4-BE49-F238E27FC236}">
                  <a16:creationId xmlns:a16="http://schemas.microsoft.com/office/drawing/2014/main" id="{23FB8284-67F3-8D48-A744-9D66627B8321}"/>
                </a:ext>
              </a:extLst>
            </p:cNvPr>
            <p:cNvPicPr>
              <a:picLocks noChangeAspect="1" noChangeArrowheads="1"/>
            </p:cNvPicPr>
            <p:nvPr/>
          </p:nvPicPr>
          <p:blipFill>
            <a:blip r:embed="rId3">
              <a:clrChange>
                <a:clrFrom>
                  <a:srgbClr val="F4F3F1"/>
                </a:clrFrom>
                <a:clrTo>
                  <a:srgbClr val="F4F3F1">
                    <a:alpha val="0"/>
                  </a:srgbClr>
                </a:clrTo>
              </a:clrChange>
              <a:extLst>
                <a:ext uri="{28A0092B-C50C-407E-A947-70E740481C1C}">
                  <a14:useLocalDpi xmlns:a14="http://schemas.microsoft.com/office/drawing/2010/main" val="0"/>
                </a:ext>
              </a:extLst>
            </a:blip>
            <a:srcRect/>
            <a:stretch>
              <a:fillRect/>
            </a:stretch>
          </p:blipFill>
          <p:spPr bwMode="auto">
            <a:xfrm>
              <a:off x="-41124" y="1617261"/>
              <a:ext cx="2590529" cy="166765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5">
              <a:extLst>
                <a:ext uri="{FF2B5EF4-FFF2-40B4-BE49-F238E27FC236}">
                  <a16:creationId xmlns:a16="http://schemas.microsoft.com/office/drawing/2014/main" id="{F14D8277-6DA1-F34D-8D46-11A1B46D43C5}"/>
                </a:ext>
              </a:extLst>
            </p:cNvPr>
            <p:cNvSpPr/>
            <p:nvPr/>
          </p:nvSpPr>
          <p:spPr>
            <a:xfrm>
              <a:off x="563229" y="3259308"/>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Dọn dẹp nhà cửa</a:t>
              </a:r>
            </a:p>
          </p:txBody>
        </p:sp>
      </p:grpSp>
      <p:grpSp>
        <p:nvGrpSpPr>
          <p:cNvPr id="3" name="Group 2">
            <a:extLst>
              <a:ext uri="{FF2B5EF4-FFF2-40B4-BE49-F238E27FC236}">
                <a16:creationId xmlns:a16="http://schemas.microsoft.com/office/drawing/2014/main" id="{EFA9114D-237B-5141-9CB6-ED29B7D4EAF9}"/>
              </a:ext>
            </a:extLst>
          </p:cNvPr>
          <p:cNvGrpSpPr/>
          <p:nvPr/>
        </p:nvGrpSpPr>
        <p:grpSpPr>
          <a:xfrm>
            <a:off x="4267473" y="1337545"/>
            <a:ext cx="2274077" cy="2034768"/>
            <a:chOff x="2682196" y="1716018"/>
            <a:chExt cx="2274077" cy="2034768"/>
          </a:xfrm>
        </p:grpSpPr>
        <p:pic>
          <p:nvPicPr>
            <p:cNvPr id="19" name="Picture 6" descr="Nguyễn Hồng Nhung và con đi chợ Tết - VnExpress Giải trí">
              <a:extLst>
                <a:ext uri="{FF2B5EF4-FFF2-40B4-BE49-F238E27FC236}">
                  <a16:creationId xmlns:a16="http://schemas.microsoft.com/office/drawing/2014/main" id="{F5494FBC-EA6A-9B4A-9A12-6B00B5252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196" y="1716018"/>
              <a:ext cx="2274077" cy="15605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6">
              <a:extLst>
                <a:ext uri="{FF2B5EF4-FFF2-40B4-BE49-F238E27FC236}">
                  <a16:creationId xmlns:a16="http://schemas.microsoft.com/office/drawing/2014/main" id="{C4036CC5-1B54-A64D-9B48-5BE8C2E2511D}"/>
                </a:ext>
              </a:extLst>
            </p:cNvPr>
            <p:cNvSpPr/>
            <p:nvPr/>
          </p:nvSpPr>
          <p:spPr>
            <a:xfrm>
              <a:off x="3272384" y="3376765"/>
              <a:ext cx="1093699"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Đi chợ Tết</a:t>
              </a:r>
            </a:p>
          </p:txBody>
        </p:sp>
      </p:grpSp>
    </p:spTree>
    <p:extLst>
      <p:ext uri="{BB962C8B-B14F-4D97-AF65-F5344CB8AC3E}">
        <p14:creationId xmlns:p14="http://schemas.microsoft.com/office/powerpoint/2010/main" val="39283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2907044" cy="555217"/>
            <a:chOff x="635794" y="386605"/>
            <a:chExt cx="2538849"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1956541" cy="453907"/>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lang="vi-VN" sz="1800" b="1" dirty="0">
                  <a:solidFill>
                    <a:srgbClr val="17479D"/>
                  </a:solidFill>
                  <a:latin typeface="UTM Avo" panose="02040603050506020204" pitchFamily="18" charset="0"/>
                </a:rPr>
                <a:t>LUYỆN </a:t>
              </a: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 LẠI</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88215" y="110416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731" y="212827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11753" y="3143164"/>
            <a:ext cx="342793" cy="377072"/>
          </a:xfrm>
          <a:prstGeom prst="rect">
            <a:avLst/>
          </a:prstGeom>
        </p:spPr>
      </p:pic>
    </p:spTree>
    <p:extLst>
      <p:ext uri="{BB962C8B-B14F-4D97-AF65-F5344CB8AC3E}">
        <p14:creationId xmlns:p14="http://schemas.microsoft.com/office/powerpoint/2010/main" val="365591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18293" y="1057693"/>
            <a:ext cx="6327981" cy="1695464"/>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Tìm trong bài những từ miêu tả:</a:t>
            </a:r>
          </a:p>
          <a:p>
            <a:pPr marL="342900" indent="-342900" algn="just">
              <a:lnSpc>
                <a:spcPct val="150000"/>
              </a:lnSpc>
              <a:buAutoNum type="alphaLcPeriod"/>
            </a:pPr>
            <a:r>
              <a:rPr lang="vi-VN" sz="1800" dirty="0">
                <a:latin typeface="UTM Avo" panose="02040603050506020204" pitchFamily="18" charset="0"/>
              </a:rPr>
              <a:t>Hoa đào:</a:t>
            </a:r>
          </a:p>
          <a:p>
            <a:pPr marL="342900" indent="-342900" algn="just">
              <a:lnSpc>
                <a:spcPct val="150000"/>
              </a:lnSpc>
              <a:buAutoNum type="alphaLcPeriod"/>
            </a:pPr>
            <a:endParaRPr lang="vi-VN" sz="1800" dirty="0">
              <a:latin typeface="UTM Avo" panose="02040603050506020204" pitchFamily="18" charset="0"/>
            </a:endParaRPr>
          </a:p>
          <a:p>
            <a:pPr marL="342900" indent="-342900" algn="just">
              <a:lnSpc>
                <a:spcPct val="150000"/>
              </a:lnSpc>
              <a:buAutoNum type="alphaLcPeriod"/>
            </a:pPr>
            <a:r>
              <a:rPr lang="vi-VN" sz="1800" dirty="0">
                <a:latin typeface="UTM Avo" panose="02040603050506020204" pitchFamily="18" charset="0"/>
              </a:rPr>
              <a:t>Hoa mai:</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418292" y="2801926"/>
            <a:ext cx="6327981" cy="1106841"/>
          </a:xfrm>
          <a:prstGeom prst="rect">
            <a:avLst/>
          </a:prstGeom>
          <a:noFill/>
        </p:spPr>
        <p:txBody>
          <a:bodyPr wrap="square" rtlCol="0">
            <a:spAutoFit/>
          </a:bodyPr>
          <a:lstStyle/>
          <a:p>
            <a:pPr algn="just">
              <a:lnSpc>
                <a:spcPct val="20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Đặt một câu giới thiệu về loài hoa em thích.</a:t>
            </a:r>
          </a:p>
          <a:p>
            <a:pPr algn="just">
              <a:lnSpc>
                <a:spcPct val="200000"/>
              </a:lnSpc>
            </a:pPr>
            <a:r>
              <a:rPr lang="vi-VN" sz="1800" dirty="0">
                <a:solidFill>
                  <a:srgbClr val="FF0000"/>
                </a:solidFill>
                <a:latin typeface="UTM Avo" panose="02040603050506020204" pitchFamily="18" charset="0"/>
              </a:rPr>
              <a:t>M: </a:t>
            </a:r>
            <a:r>
              <a:rPr lang="vi-VN" sz="1800" dirty="0">
                <a:latin typeface="UTM Avo" panose="02040603050506020204" pitchFamily="18" charset="0"/>
              </a:rPr>
              <a:t>Đào là loài hoa đặc trưng cho Tết ở miền Bắc.</a:t>
            </a:r>
          </a:p>
        </p:txBody>
      </p:sp>
      <p:sp>
        <p:nvSpPr>
          <p:cNvPr id="3" name="TextBox 2">
            <a:extLst>
              <a:ext uri="{FF2B5EF4-FFF2-40B4-BE49-F238E27FC236}">
                <a16:creationId xmlns:a16="http://schemas.microsoft.com/office/drawing/2014/main" id="{319846F8-3186-1C49-B632-E5A04C39200A}"/>
              </a:ext>
            </a:extLst>
          </p:cNvPr>
          <p:cNvSpPr txBox="1"/>
          <p:nvPr/>
        </p:nvSpPr>
        <p:spPr>
          <a:xfrm>
            <a:off x="1903901" y="1536093"/>
            <a:ext cx="1960793" cy="369332"/>
          </a:xfrm>
          <a:prstGeom prst="rect">
            <a:avLst/>
          </a:prstGeom>
          <a:noFill/>
        </p:spPr>
        <p:txBody>
          <a:bodyPr wrap="none" rtlCol="0">
            <a:spAutoFit/>
          </a:bodyPr>
          <a:lstStyle/>
          <a:p>
            <a:r>
              <a:rPr lang="en-US" sz="1800" dirty="0">
                <a:solidFill>
                  <a:srgbClr val="FF0000"/>
                </a:solidFill>
                <a:latin typeface="UTM Avo" panose="02040603050506020204" pitchFamily="18" charset="0"/>
              </a:rPr>
              <a:t>m</a:t>
            </a:r>
            <a:r>
              <a:rPr lang="x-none" sz="1800" dirty="0">
                <a:solidFill>
                  <a:srgbClr val="FF0000"/>
                </a:solidFill>
                <a:latin typeface="UTM Avo" panose="02040603050506020204" pitchFamily="18" charset="0"/>
              </a:rPr>
              <a:t>àu hồng tươi, </a:t>
            </a:r>
          </a:p>
        </p:txBody>
      </p:sp>
      <p:sp>
        <p:nvSpPr>
          <p:cNvPr id="17" name="TextBox 16">
            <a:extLst>
              <a:ext uri="{FF2B5EF4-FFF2-40B4-BE49-F238E27FC236}">
                <a16:creationId xmlns:a16="http://schemas.microsoft.com/office/drawing/2014/main" id="{11288B10-912F-D04A-B3EF-04E686680248}"/>
              </a:ext>
            </a:extLst>
          </p:cNvPr>
          <p:cNvSpPr txBox="1"/>
          <p:nvPr/>
        </p:nvSpPr>
        <p:spPr>
          <a:xfrm>
            <a:off x="3695106" y="1536093"/>
            <a:ext cx="1130438" cy="369332"/>
          </a:xfrm>
          <a:prstGeom prst="rect">
            <a:avLst/>
          </a:prstGeom>
          <a:noFill/>
        </p:spPr>
        <p:txBody>
          <a:bodyPr wrap="none" rtlCol="0">
            <a:spAutoFit/>
          </a:bodyPr>
          <a:lstStyle/>
          <a:p>
            <a:r>
              <a:rPr lang="vi-VN" sz="1800" dirty="0">
                <a:solidFill>
                  <a:srgbClr val="FF0000"/>
                </a:solidFill>
                <a:latin typeface="UTM Avo" panose="02040603050506020204" pitchFamily="18" charset="0"/>
              </a:rPr>
              <a:t>lá xanh, </a:t>
            </a:r>
            <a:endParaRPr lang="x-none" sz="1800" dirty="0">
              <a:solidFill>
                <a:srgbClr val="FF0000"/>
              </a:solidFill>
              <a:latin typeface="UTM Avo" panose="02040603050506020204" pitchFamily="18" charset="0"/>
            </a:endParaRPr>
          </a:p>
        </p:txBody>
      </p:sp>
      <p:sp>
        <p:nvSpPr>
          <p:cNvPr id="18" name="TextBox 17">
            <a:extLst>
              <a:ext uri="{FF2B5EF4-FFF2-40B4-BE49-F238E27FC236}">
                <a16:creationId xmlns:a16="http://schemas.microsoft.com/office/drawing/2014/main" id="{5AE9EE38-3356-344F-A640-499967990F11}"/>
              </a:ext>
            </a:extLst>
          </p:cNvPr>
          <p:cNvSpPr txBox="1"/>
          <p:nvPr/>
        </p:nvSpPr>
        <p:spPr>
          <a:xfrm>
            <a:off x="4655471" y="1536093"/>
            <a:ext cx="1830950" cy="369332"/>
          </a:xfrm>
          <a:prstGeom prst="rect">
            <a:avLst/>
          </a:prstGeom>
          <a:noFill/>
        </p:spPr>
        <p:txBody>
          <a:bodyPr wrap="none" rtlCol="0">
            <a:spAutoFit/>
          </a:bodyPr>
          <a:lstStyle/>
          <a:p>
            <a:r>
              <a:rPr lang="vi-VN" sz="1800" dirty="0">
                <a:solidFill>
                  <a:srgbClr val="FF0000"/>
                </a:solidFill>
                <a:latin typeface="UTM Avo" panose="02040603050506020204" pitchFamily="18" charset="0"/>
              </a:rPr>
              <a:t>nụ hồng chúm</a:t>
            </a:r>
            <a:endParaRPr lang="x-none" sz="1800" dirty="0">
              <a:solidFill>
                <a:srgbClr val="FF0000"/>
              </a:solidFill>
              <a:latin typeface="UTM Avo" panose="02040603050506020204" pitchFamily="18" charset="0"/>
            </a:endParaRPr>
          </a:p>
        </p:txBody>
      </p:sp>
      <p:sp>
        <p:nvSpPr>
          <p:cNvPr id="4" name="Rectangle 3">
            <a:extLst>
              <a:ext uri="{FF2B5EF4-FFF2-40B4-BE49-F238E27FC236}">
                <a16:creationId xmlns:a16="http://schemas.microsoft.com/office/drawing/2014/main" id="{DD45BC04-AC4C-9F44-B445-08B12364632F}"/>
              </a:ext>
            </a:extLst>
          </p:cNvPr>
          <p:cNvSpPr/>
          <p:nvPr/>
        </p:nvSpPr>
        <p:spPr>
          <a:xfrm>
            <a:off x="741429" y="1905425"/>
            <a:ext cx="865943" cy="369332"/>
          </a:xfrm>
          <a:prstGeom prst="rect">
            <a:avLst/>
          </a:prstGeom>
        </p:spPr>
        <p:txBody>
          <a:bodyPr wrap="none">
            <a:spAutoFit/>
          </a:bodyPr>
          <a:lstStyle/>
          <a:p>
            <a:r>
              <a:rPr lang="vi-VN" sz="1800" dirty="0">
                <a:solidFill>
                  <a:srgbClr val="FF0000"/>
                </a:solidFill>
                <a:latin typeface="UTM Avo" panose="02040603050506020204" pitchFamily="18" charset="0"/>
              </a:rPr>
              <a:t>chím. </a:t>
            </a:r>
            <a:endParaRPr lang="x-none" dirty="0"/>
          </a:p>
        </p:txBody>
      </p:sp>
      <p:sp>
        <p:nvSpPr>
          <p:cNvPr id="19" name="Rectangle 18">
            <a:extLst>
              <a:ext uri="{FF2B5EF4-FFF2-40B4-BE49-F238E27FC236}">
                <a16:creationId xmlns:a16="http://schemas.microsoft.com/office/drawing/2014/main" id="{137014EC-2EC1-2E44-866C-40F0E27206C4}"/>
              </a:ext>
            </a:extLst>
          </p:cNvPr>
          <p:cNvSpPr/>
          <p:nvPr/>
        </p:nvSpPr>
        <p:spPr>
          <a:xfrm>
            <a:off x="1903901" y="2392465"/>
            <a:ext cx="1997663" cy="369332"/>
          </a:xfrm>
          <a:prstGeom prst="rect">
            <a:avLst/>
          </a:prstGeom>
        </p:spPr>
        <p:txBody>
          <a:bodyPr wrap="none">
            <a:spAutoFit/>
          </a:bodyPr>
          <a:lstStyle/>
          <a:p>
            <a:r>
              <a:rPr lang="vi-VN" sz="1800" dirty="0">
                <a:solidFill>
                  <a:srgbClr val="FF0000"/>
                </a:solidFill>
                <a:latin typeface="UTM Avo" panose="02040603050506020204" pitchFamily="18" charset="0"/>
              </a:rPr>
              <a:t>rực rỡ sắc vàng.</a:t>
            </a:r>
            <a:endParaRPr lang="x-none" dirty="0"/>
          </a:p>
        </p:txBody>
      </p:sp>
      <p:pic>
        <p:nvPicPr>
          <p:cNvPr id="20" name="Picture 2" descr="Hoa đào nở vào mùa nào ? Đọc bài Làm việc thật là vui Quanh">
            <a:extLst>
              <a:ext uri="{FF2B5EF4-FFF2-40B4-BE49-F238E27FC236}">
                <a16:creationId xmlns:a16="http://schemas.microsoft.com/office/drawing/2014/main" id="{0618140D-F523-554D-8EE0-413EEDB73D1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74" y="3849716"/>
            <a:ext cx="2743688" cy="166658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oa mai png » PNG Image">
            <a:extLst>
              <a:ext uri="{FF2B5EF4-FFF2-40B4-BE49-F238E27FC236}">
                <a16:creationId xmlns:a16="http://schemas.microsoft.com/office/drawing/2014/main" id="{BC19C013-B9FC-9C43-9313-8DBAA201B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47" y="0"/>
            <a:ext cx="2000953" cy="156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Effect transition="in" filter="wipe(left)">
                                      <p:cBhvr>
                                        <p:cTn id="5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3" grpId="0"/>
      <p:bldP spid="17" grpId="0"/>
      <p:bldP spid="18" grpId="0"/>
      <p:bldP spid="4"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52E4E8-B5E7-4677-A96C-56C7E9EF7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4" name="Rectangle 3">
            <a:extLst>
              <a:ext uri="{FF2B5EF4-FFF2-40B4-BE49-F238E27FC236}">
                <a16:creationId xmlns:a16="http://schemas.microsoft.com/office/drawing/2014/main" id="{7DDB786E-AACD-47A3-BA91-9A4A8DC7A014}"/>
              </a:ext>
            </a:extLst>
          </p:cNvPr>
          <p:cNvSpPr/>
          <p:nvPr/>
        </p:nvSpPr>
        <p:spPr>
          <a:xfrm>
            <a:off x="690118" y="1328483"/>
            <a:ext cx="5712381" cy="1534281"/>
          </a:xfrm>
          <a:prstGeom prst="rect">
            <a:avLst/>
          </a:prstGeom>
          <a:noFill/>
        </p:spPr>
        <p:txBody>
          <a:bodyPr wrap="none" lIns="51435" tIns="25718" rIns="51435" bIns="25718" numCol="1">
            <a:prstTxWarp prst="textTriangle">
              <a:avLst>
                <a:gd name="adj" fmla="val 30003"/>
              </a:avLst>
            </a:prstTxWarp>
            <a:spAutoFit/>
          </a:bodyPr>
          <a:lstStyle/>
          <a:p>
            <a:pPr algn="ctr" defTabSz="514350">
              <a:buClrTx/>
            </a:pPr>
            <a:r>
              <a:rPr lang="vi-VN" sz="3713" kern="1200">
                <a:ln w="0"/>
                <a:solidFill>
                  <a:srgbClr val="FF0000"/>
                </a:solidFill>
                <a:effectLst>
                  <a:reflection blurRad="6350" stA="53000" endA="300" endPos="35500" dir="5400000" sy="-90000" algn="bl" rotWithShape="0"/>
                </a:effectLst>
                <a:latin typeface="Arial" panose="020B0604020202020204" pitchFamily="34" charset="0"/>
                <a:ea typeface="+mn-ea"/>
                <a:cs typeface="+mn-cs"/>
              </a:rPr>
              <a:t>CHÚC CÁC CON </a:t>
            </a:r>
          </a:p>
          <a:p>
            <a:pPr algn="ctr" defTabSz="514350">
              <a:buClrTx/>
            </a:pPr>
            <a:r>
              <a:rPr lang="vi-VN" sz="3713" kern="1200">
                <a:ln w="0"/>
                <a:solidFill>
                  <a:srgbClr val="FF0000"/>
                </a:solidFill>
                <a:effectLst>
                  <a:reflection blurRad="6350" stA="53000" endA="300" endPos="35500" dir="5400000" sy="-90000" algn="bl" rotWithShape="0"/>
                </a:effectLst>
                <a:latin typeface="Arial" panose="020B0604020202020204" pitchFamily="34" charset="0"/>
                <a:ea typeface="+mn-ea"/>
                <a:cs typeface="+mn-cs"/>
              </a:rPr>
              <a:t>CHĂM NGOAN HỌC GIỎI</a:t>
            </a:r>
            <a:endParaRPr lang="en-US" sz="3713" kern="1200">
              <a:ln w="0"/>
              <a:solidFill>
                <a:srgbClr val="FF0000"/>
              </a:solidFill>
              <a:effectLst>
                <a:reflection blurRad="6350" stA="53000" endA="300" endPos="35500" dir="5400000" sy="-90000" algn="bl" rotWithShape="0"/>
              </a:effectLst>
              <a:latin typeface="Calibri"/>
              <a:ea typeface="+mn-ea"/>
              <a:cs typeface="+mn-cs"/>
            </a:endParaRPr>
          </a:p>
        </p:txBody>
      </p:sp>
    </p:spTree>
    <p:extLst>
      <p:ext uri="{BB962C8B-B14F-4D97-AF65-F5344CB8AC3E}">
        <p14:creationId xmlns:p14="http://schemas.microsoft.com/office/powerpoint/2010/main" val="401377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9" t="7461" r="29142" b="15696"/>
          <a:stretch/>
        </p:blipFill>
        <p:spPr>
          <a:xfrm>
            <a:off x="329449" y="201573"/>
            <a:ext cx="5892748" cy="4357688"/>
          </a:xfrm>
          <a:prstGeom prst="rect">
            <a:avLst/>
          </a:prstGeom>
        </p:spPr>
        <p:style>
          <a:lnRef idx="3">
            <a:schemeClr val="lt1"/>
          </a:lnRef>
          <a:fillRef idx="1">
            <a:schemeClr val="dk1"/>
          </a:fillRef>
          <a:effectRef idx="1">
            <a:schemeClr val="dk1"/>
          </a:effectRef>
          <a:fontRef idx="minor">
            <a:schemeClr val="lt1"/>
          </a:fontRef>
        </p:style>
      </p:pic>
      <p:sp>
        <p:nvSpPr>
          <p:cNvPr id="5" name="TextBox 4"/>
          <p:cNvSpPr txBox="1"/>
          <p:nvPr/>
        </p:nvSpPr>
        <p:spPr>
          <a:xfrm>
            <a:off x="701873" y="463381"/>
            <a:ext cx="5003896" cy="412114"/>
          </a:xfrm>
          <a:prstGeom prst="rect">
            <a:avLst/>
          </a:prstGeom>
          <a:noFill/>
        </p:spPr>
        <p:txBody>
          <a:bodyPr wrap="none" lIns="57607" tIns="28804" rIns="57607" bIns="28804" rtlCol="0">
            <a:spAutoFit/>
          </a:bodyPr>
          <a:lstStyle/>
          <a:p>
            <a:r>
              <a:rPr lang="vi-VN" sz="2300" b="1">
                <a:solidFill>
                  <a:prstClr val="white"/>
                </a:solidFill>
                <a:latin typeface="HP001 4 hàng" panose="020B0603050302020204" pitchFamily="34" charset="-93"/>
              </a:rPr>
              <a:t>Thứ</a:t>
            </a:r>
            <a:r>
              <a:rPr lang="en-GB" sz="2300" b="1">
                <a:solidFill>
                  <a:prstClr val="white"/>
                </a:solidFill>
                <a:latin typeface="HP001 4 hàng" panose="020B0603050302020204" pitchFamily="34" charset="-93"/>
              </a:rPr>
              <a:t> tư</a:t>
            </a:r>
            <a:r>
              <a:rPr lang="en-US" sz="2300" b="1">
                <a:solidFill>
                  <a:prstClr val="white"/>
                </a:solidFill>
                <a:latin typeface="HP001 4 hàng" panose="020B0603050302020204" pitchFamily="34" charset="-93"/>
              </a:rPr>
              <a:t> </a:t>
            </a:r>
            <a:r>
              <a:rPr lang="vi-VN" sz="2300" b="1">
                <a:solidFill>
                  <a:prstClr val="white"/>
                </a:solidFill>
                <a:latin typeface="HP001 4 hàng" panose="020B0603050302020204" pitchFamily="34" charset="-93"/>
              </a:rPr>
              <a:t>ngày</a:t>
            </a:r>
            <a:r>
              <a:rPr lang="en-US" sz="2300" b="1">
                <a:solidFill>
                  <a:prstClr val="white"/>
                </a:solidFill>
                <a:latin typeface="HP001 4 hàng" panose="020B0603050302020204" pitchFamily="34" charset="-93"/>
              </a:rPr>
              <a:t> </a:t>
            </a:r>
            <a:r>
              <a:rPr lang="en-GB" sz="2300" b="1">
                <a:solidFill>
                  <a:prstClr val="white"/>
                </a:solidFill>
                <a:latin typeface="HP001 4 hàng" panose="020B0603050302020204" pitchFamily="34" charset="-93"/>
              </a:rPr>
              <a:t>26 </a:t>
            </a:r>
            <a:r>
              <a:rPr lang="vi-VN" sz="2300" b="1">
                <a:solidFill>
                  <a:prstClr val="white"/>
                </a:solidFill>
                <a:latin typeface="HP001 4 hàng" panose="020B0603050302020204" pitchFamily="34" charset="-93"/>
              </a:rPr>
              <a:t>Ǉháng</a:t>
            </a:r>
            <a:r>
              <a:rPr lang="en-US" sz="2300" b="1">
                <a:solidFill>
                  <a:prstClr val="white"/>
                </a:solidFill>
                <a:latin typeface="HP001 4 hàng" panose="020B0603050302020204" pitchFamily="34" charset="-93"/>
              </a:rPr>
              <a:t> </a:t>
            </a:r>
            <a:r>
              <a:rPr lang="en-GB" sz="2300" b="1">
                <a:solidFill>
                  <a:prstClr val="white"/>
                </a:solidFill>
                <a:latin typeface="HP001 4 hàng" panose="020B0603050302020204" pitchFamily="34" charset="-93"/>
              </a:rPr>
              <a:t>1 </a:t>
            </a:r>
            <a:r>
              <a:rPr lang="en-US" sz="2300" b="1">
                <a:solidFill>
                  <a:prstClr val="white"/>
                </a:solidFill>
                <a:latin typeface="HP001 4 hàng" panose="020B0603050302020204" pitchFamily="34" charset="-93"/>
              </a:rPr>
              <a:t>năm 2022</a:t>
            </a:r>
            <a:endParaRPr lang="vi-VN" sz="2300" b="1" dirty="0">
              <a:solidFill>
                <a:prstClr val="white"/>
              </a:solidFill>
              <a:latin typeface="HP001 4 hàng" panose="020B0603050302020204" pitchFamily="34" charset="-93"/>
            </a:endParaRPr>
          </a:p>
        </p:txBody>
      </p:sp>
      <p:sp>
        <p:nvSpPr>
          <p:cNvPr id="6" name="TextBox 5"/>
          <p:cNvSpPr txBox="1"/>
          <p:nvPr/>
        </p:nvSpPr>
        <p:spPr>
          <a:xfrm>
            <a:off x="2305732" y="1038665"/>
            <a:ext cx="3074178" cy="412114"/>
          </a:xfrm>
          <a:prstGeom prst="rect">
            <a:avLst/>
          </a:prstGeom>
          <a:noFill/>
        </p:spPr>
        <p:txBody>
          <a:bodyPr wrap="square" lIns="57607" tIns="28804" rIns="57607" bIns="28804" rtlCol="0">
            <a:spAutoFit/>
          </a:bodyPr>
          <a:lstStyle/>
          <a:p>
            <a:r>
              <a:rPr lang="en-US" sz="2300" b="1" dirty="0">
                <a:solidFill>
                  <a:prstClr val="white"/>
                </a:solidFill>
                <a:latin typeface="HP001 4 hàng" panose="020B0603050302020204" pitchFamily="34" charset="-93"/>
              </a:rPr>
              <a:t>T</a:t>
            </a:r>
            <a:r>
              <a:rPr lang="vi-VN" sz="2300" b="1">
                <a:solidFill>
                  <a:prstClr val="white"/>
                </a:solidFill>
                <a:latin typeface="HP001 4 hàng" panose="020B0603050302020204" pitchFamily="34" charset="-93"/>
              </a:rPr>
              <a:t>iếng </a:t>
            </a:r>
            <a:r>
              <a:rPr lang="en-GB" sz="2300" b="1">
                <a:solidFill>
                  <a:prstClr val="white"/>
                </a:solidFill>
                <a:latin typeface="HP001 4 hàng" panose="020B0603050302020204" pitchFamily="34" charset="-93"/>
              </a:rPr>
              <a:t>V</a:t>
            </a:r>
            <a:r>
              <a:rPr lang="vi-VN" sz="2300" b="1">
                <a:solidFill>
                  <a:prstClr val="white"/>
                </a:solidFill>
                <a:latin typeface="HP001 4 hàng" panose="020B0603050302020204" pitchFamily="34" charset="-93"/>
              </a:rPr>
              <a:t>iệt</a:t>
            </a:r>
            <a:endParaRPr lang="vi-VN" sz="2300" b="1" dirty="0">
              <a:solidFill>
                <a:prstClr val="white"/>
              </a:solidFill>
              <a:latin typeface="HP001 4 hàng" panose="020B0603050302020204" pitchFamily="34" charset="-93"/>
            </a:endParaRPr>
          </a:p>
        </p:txBody>
      </p:sp>
      <p:sp>
        <p:nvSpPr>
          <p:cNvPr id="7" name="TextBox 6"/>
          <p:cNvSpPr txBox="1"/>
          <p:nvPr/>
        </p:nvSpPr>
        <p:spPr>
          <a:xfrm>
            <a:off x="2001106" y="1568793"/>
            <a:ext cx="2139329" cy="412114"/>
          </a:xfrm>
          <a:prstGeom prst="rect">
            <a:avLst/>
          </a:prstGeom>
          <a:noFill/>
        </p:spPr>
        <p:txBody>
          <a:bodyPr wrap="none" lIns="57607" tIns="28804" rIns="57607" bIns="28804" rtlCol="0">
            <a:spAutoFit/>
          </a:bodyPr>
          <a:lstStyle/>
          <a:p>
            <a:pPr lvl="1"/>
            <a:r>
              <a:rPr lang="vi-VN" sz="2300" b="1" dirty="0">
                <a:solidFill>
                  <a:prstClr val="white"/>
                </a:solidFill>
                <a:latin typeface="HP001 4 hàng" panose="020B0603050302020204" pitchFamily="34" charset="-93"/>
              </a:rPr>
              <a:t>Đọc: Tết </a:t>
            </a:r>
            <a:r>
              <a:rPr lang="vi-VN" sz="2300" b="1">
                <a:solidFill>
                  <a:prstClr val="white"/>
                </a:solidFill>
                <a:latin typeface="HP001 4 hàng" panose="020B0603050302020204" pitchFamily="34" charset="-93"/>
              </a:rPr>
              <a:t>đến rồi</a:t>
            </a:r>
            <a:endParaRPr lang="vi-VN" sz="2300" b="1" dirty="0">
              <a:solidFill>
                <a:prstClr val="white"/>
              </a:solidFill>
              <a:latin typeface="HP001 4 hàng" panose="020B0603050302020204" pitchFamily="34" charset="-93"/>
            </a:endParaRPr>
          </a:p>
        </p:txBody>
      </p:sp>
    </p:spTree>
    <p:extLst>
      <p:ext uri="{BB962C8B-B14F-4D97-AF65-F5344CB8AC3E}">
        <p14:creationId xmlns:p14="http://schemas.microsoft.com/office/powerpoint/2010/main" val="52071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reworks vector. Fireworks illustration for new year festival , #spon, # vector, #Fireworks, #illustration, #festival… | Fireworks, Firework tattoo,  Rainbow cartoon">
            <a:extLst>
              <a:ext uri="{FF2B5EF4-FFF2-40B4-BE49-F238E27FC236}">
                <a16:creationId xmlns:a16="http://schemas.microsoft.com/office/drawing/2014/main" id="{876E07D5-1383-3245-993A-330068654BA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680" y="1769684"/>
            <a:ext cx="1433031" cy="1491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33047" y="1409737"/>
            <a:ext cx="4620268"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Nói những điều em biết về ngày Tết.</a:t>
            </a:r>
          </a:p>
        </p:txBody>
      </p:sp>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TẾT ĐẾN RỒI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395070" y="578414"/>
            <a:ext cx="1623075" cy="751495"/>
            <a:chOff x="369342" y="617893"/>
            <a:chExt cx="1623075" cy="751495"/>
          </a:xfrm>
        </p:grpSpPr>
        <p:sp>
          <p:nvSpPr>
            <p:cNvPr id="11" name="TextBox 10">
              <a:extLst>
                <a:ext uri="{FF2B5EF4-FFF2-40B4-BE49-F238E27FC236}">
                  <a16:creationId xmlns:a16="http://schemas.microsoft.com/office/drawing/2014/main" id="{B4C743F2-9ED5-F541-B86C-E3E9166118B2}"/>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4</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4</a:t>
              </a:r>
            </a:p>
          </p:txBody>
        </p:sp>
      </p:grpSp>
      <p:pic>
        <p:nvPicPr>
          <p:cNvPr id="17" name="Picture 16">
            <a:extLst>
              <a:ext uri="{FF2B5EF4-FFF2-40B4-BE49-F238E27FC236}">
                <a16:creationId xmlns:a16="http://schemas.microsoft.com/office/drawing/2014/main" id="{0B8F536A-2007-5F40-B7DA-6B5A79D1AB6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Lst>
          </a:blip>
          <a:stretch>
            <a:fillRect/>
          </a:stretch>
        </p:blipFill>
        <p:spPr>
          <a:xfrm>
            <a:off x="529888" y="1879860"/>
            <a:ext cx="2006318" cy="1364875"/>
          </a:xfrm>
          <a:prstGeom prst="roundRect">
            <a:avLst>
              <a:gd name="adj" fmla="val 29724"/>
            </a:avLst>
          </a:prstGeom>
        </p:spPr>
      </p:pic>
      <p:pic>
        <p:nvPicPr>
          <p:cNvPr id="19" name="Picture 18">
            <a:extLst>
              <a:ext uri="{FF2B5EF4-FFF2-40B4-BE49-F238E27FC236}">
                <a16:creationId xmlns:a16="http://schemas.microsoft.com/office/drawing/2014/main" id="{0DA4476C-D92A-0142-9685-2403C5C1F89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039" b="94574" l="3380" r="89577">
                        <a14:foregroundMark x1="4789" y1="72481" x2="7042" y2="50775"/>
                        <a14:foregroundMark x1="47606" y1="17829" x2="55775" y2="5426"/>
                        <a14:foregroundMark x1="44789" y1="94574" x2="44789" y2="94574"/>
                        <a14:foregroundMark x1="89859" y1="50000" x2="89859" y2="50000"/>
                        <a14:foregroundMark x1="3380" y1="63178" x2="3380" y2="63178"/>
                        <a14:foregroundMark x1="6761" y1="49225" x2="18310" y2="39535"/>
                      </a14:backgroundRemoval>
                    </a14:imgEffect>
                    <a14:imgEffect>
                      <a14:sharpenSoften amount="22000"/>
                    </a14:imgEffect>
                    <a14:imgEffect>
                      <a14:saturation sat="200000"/>
                    </a14:imgEffect>
                  </a14:imgLayer>
                </a14:imgProps>
              </a:ext>
            </a:extLst>
          </a:blip>
          <a:stretch>
            <a:fillRect/>
          </a:stretch>
        </p:blipFill>
        <p:spPr>
          <a:xfrm>
            <a:off x="487494" y="3609801"/>
            <a:ext cx="1521223" cy="1105564"/>
          </a:xfrm>
          <a:prstGeom prst="rect">
            <a:avLst/>
          </a:prstGeom>
        </p:spPr>
      </p:pic>
      <p:pic>
        <p:nvPicPr>
          <p:cNvPr id="21" name="Picture 20">
            <a:extLst>
              <a:ext uri="{FF2B5EF4-FFF2-40B4-BE49-F238E27FC236}">
                <a16:creationId xmlns:a16="http://schemas.microsoft.com/office/drawing/2014/main" id="{B022B6BD-0015-2F45-82A2-147A8A77F6A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26" b="96970" l="535" r="98396">
                        <a14:foregroundMark x1="10963" y1="62259" x2="10160" y2="50689"/>
                        <a14:foregroundMark x1="10160" y1="50689" x2="15508" y2="37190"/>
                        <a14:foregroundMark x1="15508" y1="37190" x2="24866" y2="28926"/>
                        <a14:foregroundMark x1="24866" y1="28926" x2="35561" y2="27548"/>
                        <a14:foregroundMark x1="35561" y1="27548" x2="46791" y2="34986"/>
                        <a14:foregroundMark x1="46791" y1="34986" x2="46791" y2="34986"/>
                        <a14:foregroundMark x1="11765" y1="46556" x2="5882" y2="55647"/>
                        <a14:foregroundMark x1="5882" y1="55647" x2="8289" y2="65289"/>
                        <a14:foregroundMark x1="49733" y1="34435" x2="54011" y2="18733"/>
                        <a14:foregroundMark x1="54011" y1="18733" x2="64973" y2="6887"/>
                        <a14:foregroundMark x1="64973" y1="6887" x2="84492" y2="1377"/>
                        <a14:foregroundMark x1="84492" y1="1377" x2="90909" y2="9366"/>
                        <a14:foregroundMark x1="90909" y1="9366" x2="88235" y2="29752"/>
                        <a14:foregroundMark x1="88235" y1="29752" x2="67380" y2="82094"/>
                        <a14:foregroundMark x1="67380" y1="82094" x2="39572" y2="84298"/>
                        <a14:foregroundMark x1="39572" y1="84298" x2="30214" y2="89807"/>
                        <a14:foregroundMark x1="30214" y1="89807" x2="28610" y2="92562"/>
                        <a14:foregroundMark x1="28610" y1="92287" x2="47059" y2="93664"/>
                        <a14:foregroundMark x1="47059" y1="93664" x2="98930" y2="84848"/>
                        <a14:foregroundMark x1="98930" y1="84573" x2="92246" y2="95041"/>
                        <a14:foregroundMark x1="92246" y1="95041" x2="43048" y2="91185"/>
                        <a14:foregroundMark x1="43048" y1="91185" x2="20856" y2="83196"/>
                        <a14:foregroundMark x1="20856" y1="83196" x2="18984" y2="95041"/>
                        <a14:foregroundMark x1="18984" y1="95041" x2="6417" y2="83196"/>
                        <a14:foregroundMark x1="6417" y1="83196" x2="18984" y2="80441"/>
                        <a14:foregroundMark x1="18984" y1="80441" x2="27807" y2="90634"/>
                        <a14:foregroundMark x1="10428" y1="92562" x2="55615" y2="97245"/>
                        <a14:foregroundMark x1="55615" y1="97245" x2="68984" y2="95317"/>
                        <a14:foregroundMark x1="68182" y1="95317" x2="3209" y2="96419"/>
                        <a14:foregroundMark x1="3209" y1="96419" x2="535" y2="80992"/>
                        <a14:foregroundMark x1="535" y1="80992" x2="5080" y2="79614"/>
                        <a14:foregroundMark x1="5080" y1="79339" x2="2139" y2="69421"/>
                        <a14:foregroundMark x1="2139" y1="69421" x2="4278" y2="66942"/>
                        <a14:foregroundMark x1="47594" y1="23140" x2="55348" y2="7438"/>
                        <a14:foregroundMark x1="55348" y1="7438" x2="63904" y2="551"/>
                        <a14:foregroundMark x1="63904" y1="551" x2="82620" y2="1377"/>
                        <a14:foregroundMark x1="82620" y1="1377" x2="91979" y2="6612"/>
                        <a14:foregroundMark x1="91979" y1="6612" x2="91979" y2="7163"/>
                        <a14:foregroundMark x1="91979" y1="6887" x2="98396" y2="7989"/>
                        <a14:foregroundMark x1="98396" y1="11846" x2="98128" y2="1377"/>
                        <a14:foregroundMark x1="98128" y1="1377" x2="74332" y2="826"/>
                        <a14:foregroundMark x1="74332" y1="826" x2="54545" y2="10193"/>
                        <a14:foregroundMark x1="54545" y1="10193" x2="42513" y2="21212"/>
                        <a14:foregroundMark x1="42513" y1="21212" x2="40374" y2="30028"/>
                        <a14:foregroundMark x1="35561" y1="27273" x2="25401" y2="28375"/>
                        <a14:foregroundMark x1="25401" y1="28375" x2="16310" y2="34711"/>
                        <a14:foregroundMark x1="16310" y1="34711" x2="10428" y2="43802"/>
                        <a14:foregroundMark x1="10428" y1="43802" x2="9893" y2="47107"/>
                        <a14:foregroundMark x1="58556" y1="3030" x2="47594" y2="18733"/>
                      </a14:backgroundRemoval>
                    </a14:imgEffect>
                  </a14:imgLayer>
                </a14:imgProps>
              </a:ext>
            </a:extLst>
          </a:blip>
          <a:stretch>
            <a:fillRect/>
          </a:stretch>
        </p:blipFill>
        <p:spPr>
          <a:xfrm>
            <a:off x="4069050" y="2440518"/>
            <a:ext cx="2513944" cy="2440004"/>
          </a:xfrm>
          <a:prstGeom prst="roundRect">
            <a:avLst/>
          </a:prstGeom>
        </p:spPr>
      </p:pic>
      <p:pic>
        <p:nvPicPr>
          <p:cNvPr id="23" name="Picture 22">
            <a:extLst>
              <a:ext uri="{FF2B5EF4-FFF2-40B4-BE49-F238E27FC236}">
                <a16:creationId xmlns:a16="http://schemas.microsoft.com/office/drawing/2014/main" id="{D8936DDF-318B-254C-BCAA-8679284E7993}"/>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873937" y="2744173"/>
            <a:ext cx="2478375" cy="2136349"/>
          </a:xfrm>
          <a:prstGeom prst="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053" y="701111"/>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41721" y="1088670"/>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530" y="2119115"/>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11"/>
          <a:srcRect l="26090" t="28446" r="16812" b="22809"/>
          <a:stretch/>
        </p:blipFill>
        <p:spPr>
          <a:xfrm>
            <a:off x="325592" y="3102347"/>
            <a:ext cx="342793" cy="377072"/>
          </a:xfrm>
          <a:prstGeom prst="rect">
            <a:avLst/>
          </a:prstGeom>
        </p:spPr>
      </p:pic>
      <p:pic>
        <p:nvPicPr>
          <p:cNvPr id="2" name="Tuan 20 bai 4 Tet den roi">
            <a:hlinkClick r:id="" action="ppaction://media"/>
            <a:extLst>
              <a:ext uri="{FF2B5EF4-FFF2-40B4-BE49-F238E27FC236}">
                <a16:creationId xmlns:a16="http://schemas.microsoft.com/office/drawing/2014/main" id="{0262D587-D676-4DB9-9283-2D3D8E57F41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066220" y="77170"/>
            <a:ext cx="609600" cy="609600"/>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52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a:t>
            </a:r>
            <a:r>
              <a:rPr lang="vi-VN" sz="1500" b="1" dirty="0">
                <a:solidFill>
                  <a:srgbClr val="FF0000"/>
                </a:solidFill>
                <a:latin typeface="UTM Avo" panose="02040603050506020204" pitchFamily="18" charset="0"/>
              </a:rPr>
              <a:t>lá dong</a:t>
            </a:r>
            <a:r>
              <a:rPr lang="vi-VN" sz="1500" dirty="0">
                <a:latin typeface="UTM Avo" panose="02040603050506020204" pitchFamily="18" charset="0"/>
              </a:rPr>
              <a:t>.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a:t>
            </a:r>
            <a:r>
              <a:rPr lang="vi-VN" sz="1500" b="1" dirty="0">
                <a:solidFill>
                  <a:srgbClr val="FF0000"/>
                </a:solidFill>
                <a:latin typeface="UTM Avo" panose="02040603050506020204" pitchFamily="18" charset="0"/>
              </a:rPr>
              <a:t>đặc trưng </a:t>
            </a:r>
            <a:r>
              <a:rPr lang="vi-VN" sz="1500" dirty="0">
                <a:latin typeface="UTM Avo" panose="02040603050506020204" pitchFamily="18" charset="0"/>
              </a:rPr>
              <a:t>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a:t>
            </a:r>
            <a:r>
              <a:rPr lang="vi-VN" sz="1500" b="1" dirty="0">
                <a:solidFill>
                  <a:srgbClr val="FF0000"/>
                </a:solidFill>
                <a:latin typeface="UTM Avo" panose="02040603050506020204" pitchFamily="18" charset="0"/>
              </a:rPr>
              <a:t>xinh xắn</a:t>
            </a:r>
            <a:r>
              <a:rPr lang="vi-VN" sz="1500" dirty="0">
                <a:latin typeface="UTM Avo" panose="02040603050506020204" pitchFamily="18" charset="0"/>
              </a:rPr>
              <a:t>, với mong ước các em mạnh khoẻ, </a:t>
            </a:r>
            <a:r>
              <a:rPr lang="vi-VN" sz="1500" b="1" dirty="0">
                <a:solidFill>
                  <a:srgbClr val="FF0000"/>
                </a:solidFill>
                <a:latin typeface="UTM Avo" panose="02040603050506020204" pitchFamily="18" charset="0"/>
              </a:rPr>
              <a:t>giỏi giang</a:t>
            </a:r>
            <a:r>
              <a:rPr lang="vi-VN" sz="1500" dirty="0">
                <a:latin typeface="UTM Avo" panose="02040603050506020204" pitchFamily="18" charset="0"/>
              </a:rPr>
              <a:t>. Tết là dịp mọi người </a:t>
            </a:r>
            <a:r>
              <a:rPr lang="vi-VN" sz="1500" b="1" dirty="0">
                <a:solidFill>
                  <a:srgbClr val="FF0000"/>
                </a:solidFill>
                <a:latin typeface="UTM Avo" panose="02040603050506020204" pitchFamily="18" charset="0"/>
              </a:rPr>
              <a:t>quây quần </a:t>
            </a:r>
            <a:r>
              <a:rPr lang="vi-VN" sz="1500" dirty="0">
                <a:latin typeface="UTM Avo" panose="02040603050506020204" pitchFamily="18" charset="0"/>
              </a:rPr>
              <a:t>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1506" y="1123956"/>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684" y="2096255"/>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39287" y="3094727"/>
            <a:ext cx="342793" cy="377072"/>
          </a:xfrm>
          <a:prstGeom prst="rect">
            <a:avLst/>
          </a:prstGeom>
        </p:spPr>
      </p:pic>
    </p:spTree>
    <p:extLst>
      <p:ext uri="{BB962C8B-B14F-4D97-AF65-F5344CB8AC3E}">
        <p14:creationId xmlns:p14="http://schemas.microsoft.com/office/powerpoint/2010/main" val="357557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950260"/>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Hoa đào thường có màu hồng tươi, xen lẫn lá xanh và nụ hồng chúm chím.</a:t>
            </a:r>
          </a:p>
        </p:txBody>
      </p: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4371855" y="1226654"/>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2617575" y="1713230"/>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793B5F5-9E89-3347-9FAE-DEE49D9EE6AC}"/>
              </a:ext>
            </a:extLst>
          </p:cNvPr>
          <p:cNvCxnSpPr/>
          <p:nvPr/>
        </p:nvCxnSpPr>
        <p:spPr>
          <a:xfrm flipH="1">
            <a:off x="6040083" y="1226654"/>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FB3E53-A51D-404F-9D91-23E8F892E1FD}"/>
              </a:ext>
            </a:extLst>
          </p:cNvPr>
          <p:cNvSpPr/>
          <p:nvPr/>
        </p:nvSpPr>
        <p:spPr>
          <a:xfrm>
            <a:off x="466701" y="2732991"/>
            <a:ext cx="5996762" cy="1411925"/>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Ngày Tết, người lớn thường tặng trẻ em những bao lì xì xinh xắn, với mong ước các em mạnh khoẻ, giỏi giang.</a:t>
            </a:r>
          </a:p>
        </p:txBody>
      </p:sp>
      <p:sp>
        <p:nvSpPr>
          <p:cNvPr id="28" name="Oval 27">
            <a:extLst>
              <a:ext uri="{FF2B5EF4-FFF2-40B4-BE49-F238E27FC236}">
                <a16:creationId xmlns:a16="http://schemas.microsoft.com/office/drawing/2014/main"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id="{41972CF3-BCE2-154F-B369-0C389398F5A3}"/>
              </a:ext>
            </a:extLst>
          </p:cNvPr>
          <p:cNvCxnSpPr/>
          <p:nvPr/>
        </p:nvCxnSpPr>
        <p:spPr>
          <a:xfrm flipH="1">
            <a:off x="5839520" y="3273565"/>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C7958A-ADED-7B4B-BF04-3F99A223E621}"/>
              </a:ext>
            </a:extLst>
          </p:cNvPr>
          <p:cNvCxnSpPr/>
          <p:nvPr/>
        </p:nvCxnSpPr>
        <p:spPr>
          <a:xfrm flipH="1">
            <a:off x="1929777" y="3223038"/>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E17A43B-BCD6-554A-8CB7-2ECFA5E6282A}"/>
              </a:ext>
            </a:extLst>
          </p:cNvPr>
          <p:cNvGrpSpPr/>
          <p:nvPr/>
        </p:nvGrpSpPr>
        <p:grpSpPr>
          <a:xfrm>
            <a:off x="1218102" y="3674103"/>
            <a:ext cx="230207" cy="470813"/>
            <a:chOff x="4944388" y="3399410"/>
            <a:chExt cx="230207" cy="470813"/>
          </a:xfrm>
        </p:grpSpPr>
        <p:cxnSp>
          <p:nvCxnSpPr>
            <p:cNvPr id="32" name="Straight Connector 31">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69E608FD-E818-5F4F-A242-4CD90E526DCC}"/>
              </a:ext>
            </a:extLst>
          </p:cNvPr>
          <p:cNvCxnSpPr/>
          <p:nvPr/>
        </p:nvCxnSpPr>
        <p:spPr>
          <a:xfrm flipH="1">
            <a:off x="1820852" y="2752225"/>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D7121-92BD-5E4D-9AF0-05001C5DDB40}"/>
              </a:ext>
            </a:extLst>
          </p:cNvPr>
          <p:cNvCxnSpPr/>
          <p:nvPr/>
        </p:nvCxnSpPr>
        <p:spPr>
          <a:xfrm flipH="1">
            <a:off x="4959474" y="2752224"/>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43403"/>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583707"/>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21850" y="1158095"/>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đặc trưng </a:t>
            </a:r>
            <a:endParaRPr lang="vi-VN" sz="1800" b="1" dirty="0"/>
          </a:p>
        </p:txBody>
      </p:sp>
      <p:sp>
        <p:nvSpPr>
          <p:cNvPr id="8" name="Oval 7">
            <a:extLst>
              <a:ext uri="{FF2B5EF4-FFF2-40B4-BE49-F238E27FC236}">
                <a16:creationId xmlns:a16="http://schemas.microsoft.com/office/drawing/2014/main" id="{2C8AD751-7B5F-4219-A003-AE328012CD5C}"/>
              </a:ext>
            </a:extLst>
          </p:cNvPr>
          <p:cNvSpPr/>
          <p:nvPr/>
        </p:nvSpPr>
        <p:spPr>
          <a:xfrm>
            <a:off x="540685" y="13338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1951816" y="1179003"/>
            <a:ext cx="3657132"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đặc điểm riêng, tiêu biểu. </a:t>
            </a:r>
            <a:endParaRPr lang="en-US" sz="18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1838694" y="1954557"/>
            <a:ext cx="4816630" cy="369332"/>
          </a:xfrm>
          <a:prstGeom prst="rect">
            <a:avLst/>
          </a:prstGeom>
        </p:spPr>
        <p:txBody>
          <a:bodyPr wrap="square">
            <a:spAutoFit/>
          </a:bodyPr>
          <a:lstStyle/>
          <a:p>
            <a:r>
              <a:rPr lang="vi-VN" sz="1800" dirty="0">
                <a:solidFill>
                  <a:schemeClr val="accent6">
                    <a:lumMod val="50000"/>
                  </a:schemeClr>
                </a:solidFill>
                <a:latin typeface="UTM Avo" panose="02040603050506020204" pitchFamily="18" charset="0"/>
              </a:rPr>
              <a:t>: vỏ làm bằng gạo nếp, nhân đậu xanh,</a:t>
            </a:r>
            <a:endParaRPr lang="x-none" dirty="0"/>
          </a:p>
        </p:txBody>
      </p:sp>
      <p:sp>
        <p:nvSpPr>
          <p:cNvPr id="12" name="Rectangle 11">
            <a:extLst>
              <a:ext uri="{FF2B5EF4-FFF2-40B4-BE49-F238E27FC236}">
                <a16:creationId xmlns:a16="http://schemas.microsoft.com/office/drawing/2014/main" id="{EF00572A-79BD-EC42-8362-0265447F1B81}"/>
              </a:ext>
            </a:extLst>
          </p:cNvPr>
          <p:cNvSpPr/>
          <p:nvPr/>
        </p:nvSpPr>
        <p:spPr>
          <a:xfrm>
            <a:off x="708707" y="1872648"/>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bánh tét</a:t>
            </a:r>
            <a:endParaRPr lang="vi-VN" sz="18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5" y="201302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7833CD90-EE5A-E64B-8734-0CBE9B50CCA2}"/>
              </a:ext>
            </a:extLst>
          </p:cNvPr>
          <p:cNvSpPr/>
          <p:nvPr/>
        </p:nvSpPr>
        <p:spPr>
          <a:xfrm>
            <a:off x="774601" y="2309943"/>
            <a:ext cx="3530134" cy="448969"/>
          </a:xfrm>
          <a:prstGeom prst="rect">
            <a:avLst/>
          </a:prstGeom>
        </p:spPr>
        <p:txBody>
          <a:bodyPr wrap="none">
            <a:spAutoFit/>
          </a:bodyPr>
          <a:lstStyle/>
          <a:p>
            <a:pPr>
              <a:lnSpc>
                <a:spcPct val="150000"/>
              </a:lnSpc>
            </a:pPr>
            <a:r>
              <a:rPr lang="vi-VN" sz="1800" dirty="0">
                <a:solidFill>
                  <a:schemeClr val="accent6">
                    <a:lumMod val="50000"/>
                  </a:schemeClr>
                </a:solidFill>
                <a:latin typeface="UTM Avo" panose="02040603050506020204" pitchFamily="18" charset="0"/>
              </a:rPr>
              <a:t>thịt mỡ. Bánh có hình trụ dài.</a:t>
            </a:r>
          </a:p>
        </p:txBody>
      </p:sp>
      <p:pic>
        <p:nvPicPr>
          <p:cNvPr id="2056" name="Picture 8" descr="Bánh tét">
            <a:extLst>
              <a:ext uri="{FF2B5EF4-FFF2-40B4-BE49-F238E27FC236}">
                <a16:creationId xmlns:a16="http://schemas.microsoft.com/office/drawing/2014/main" id="{F42BBC97-7D90-5949-A0BC-227AF6F064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96625" y="2758912"/>
            <a:ext cx="2097026" cy="2097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ạm Hoài Nhân: Cái lon sữa bò">
            <a:extLst>
              <a:ext uri="{FF2B5EF4-FFF2-40B4-BE49-F238E27FC236}">
                <a16:creationId xmlns:a16="http://schemas.microsoft.com/office/drawing/2014/main" id="{112F549F-6594-1B45-91D5-46D4995F9A2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8038" y="2908645"/>
            <a:ext cx="2596391" cy="194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fade">
                                      <p:cBhvr>
                                        <p:cTn id="41" dur="500"/>
                                        <p:tgtEl>
                                          <p:spTgt spid="2056"/>
                                        </p:tgtEl>
                                      </p:cBhvr>
                                    </p:animEffect>
                                  </p:childTnLst>
                                </p:cTn>
                              </p:par>
                              <p:par>
                                <p:cTn id="42" presetID="10" presetClass="entr" presetSubtype="0" fill="hold" nodeType="withEffect">
                                  <p:stCondLst>
                                    <p:cond delay="0"/>
                                  </p:stCondLst>
                                  <p:childTnLst>
                                    <p:set>
                                      <p:cBhvr>
                                        <p:cTn id="43" dur="1" fill="hold">
                                          <p:stCondLst>
                                            <p:cond delay="0"/>
                                          </p:stCondLst>
                                        </p:cTn>
                                        <p:tgtEl>
                                          <p:spTgt spid="2058"/>
                                        </p:tgtEl>
                                        <p:attrNameLst>
                                          <p:attrName>style.visibility</p:attrName>
                                        </p:attrNameLst>
                                      </p:cBhvr>
                                      <p:to>
                                        <p:strVal val="visible"/>
                                      </p:to>
                                    </p:set>
                                    <p:animEffect transition="in" filter="fade">
                                      <p:cBhvr>
                                        <p:cTn id="44"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273" y="705723"/>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10416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684" y="2126735"/>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39287" y="3087107"/>
            <a:ext cx="342793" cy="377072"/>
          </a:xfrm>
          <a:prstGeom prst="rect">
            <a:avLst/>
          </a:prstGeom>
        </p:spPr>
      </p:pic>
    </p:spTree>
    <p:extLst>
      <p:ext uri="{BB962C8B-B14F-4D97-AF65-F5344CB8AC3E}">
        <p14:creationId xmlns:p14="http://schemas.microsoft.com/office/powerpoint/2010/main" val="355181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197963" y="1601303"/>
            <a:ext cx="6660037" cy="412934"/>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1. </a:t>
            </a:r>
            <a:r>
              <a:rPr lang="vi-VN" sz="1600" dirty="0">
                <a:latin typeface="UTM Avo" panose="02040603050506020204" pitchFamily="18" charset="0"/>
              </a:rPr>
              <a:t>Sắp xếp các ý dưới đây theo trình tự các đoạn trong bài đọc. </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20" name="Picture 19">
            <a:extLst>
              <a:ext uri="{FF2B5EF4-FFF2-40B4-BE49-F238E27FC236}">
                <a16:creationId xmlns:a16="http://schemas.microsoft.com/office/drawing/2014/main" id="{03999C35-5A95-C44D-8472-5DCBD89EB9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084" y="408748"/>
            <a:ext cx="1398978" cy="1205914"/>
          </a:xfrm>
          <a:prstGeom prst="ellipse">
            <a:avLst/>
          </a:prstGeom>
        </p:spPr>
      </p:pic>
      <p:sp>
        <p:nvSpPr>
          <p:cNvPr id="2" name="Rounded Rectangle 1">
            <a:extLst>
              <a:ext uri="{FF2B5EF4-FFF2-40B4-BE49-F238E27FC236}">
                <a16:creationId xmlns:a16="http://schemas.microsoft.com/office/drawing/2014/main" id="{CD1B5006-F322-9248-A061-5D5A58E298CB}"/>
              </a:ext>
            </a:extLst>
          </p:cNvPr>
          <p:cNvSpPr/>
          <p:nvPr/>
        </p:nvSpPr>
        <p:spPr>
          <a:xfrm>
            <a:off x="856373" y="2120172"/>
            <a:ext cx="5061156" cy="548469"/>
          </a:xfrm>
          <a:prstGeom prst="roundRect">
            <a:avLst/>
          </a:prstGeom>
          <a:solidFill>
            <a:schemeClr val="accent4"/>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1</a:t>
            </a:r>
            <a:r>
              <a:rPr lang="en-US" sz="1600">
                <a:solidFill>
                  <a:srgbClr val="000000"/>
                </a:solidFill>
                <a:latin typeface="UTM Avo" panose="02040603050506020204" pitchFamily="18" charset="0"/>
              </a:rPr>
              <a:t>. </a:t>
            </a:r>
            <a:r>
              <a:rPr lang="vi-VN" sz="1600">
                <a:solidFill>
                  <a:srgbClr val="000000"/>
                </a:solidFill>
                <a:latin typeface="UTM Avo" panose="02040603050506020204" pitchFamily="18" charset="0"/>
              </a:rPr>
              <a:t>Nói về hoa mai, hoa đào.</a:t>
            </a:r>
          </a:p>
        </p:txBody>
      </p:sp>
      <p:sp>
        <p:nvSpPr>
          <p:cNvPr id="21" name="Rounded Rectangle 20">
            <a:extLst>
              <a:ext uri="{FF2B5EF4-FFF2-40B4-BE49-F238E27FC236}">
                <a16:creationId xmlns:a16="http://schemas.microsoft.com/office/drawing/2014/main" id="{99531C73-D2F3-6046-A3F3-352C6669C5B6}"/>
              </a:ext>
            </a:extLst>
          </p:cNvPr>
          <p:cNvSpPr/>
          <p:nvPr/>
        </p:nvSpPr>
        <p:spPr>
          <a:xfrm>
            <a:off x="856373" y="2767055"/>
            <a:ext cx="5061156" cy="548469"/>
          </a:xfrm>
          <a:prstGeom prst="round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2. </a:t>
            </a:r>
            <a:r>
              <a:rPr lang="vi-VN" sz="1600" dirty="0">
                <a:solidFill>
                  <a:srgbClr val="000000"/>
                </a:solidFill>
                <a:latin typeface="UTM Avo" panose="02040603050506020204" pitchFamily="18" charset="0"/>
              </a:rPr>
              <a:t>Giới thiệu chung về Tết.</a:t>
            </a:r>
          </a:p>
        </p:txBody>
      </p:sp>
      <p:sp>
        <p:nvSpPr>
          <p:cNvPr id="22" name="Rounded Rectangle 21">
            <a:extLst>
              <a:ext uri="{FF2B5EF4-FFF2-40B4-BE49-F238E27FC236}">
                <a16:creationId xmlns:a16="http://schemas.microsoft.com/office/drawing/2014/main" id="{0426D265-6AF4-C949-A55E-23A607E25725}"/>
              </a:ext>
            </a:extLst>
          </p:cNvPr>
          <p:cNvSpPr/>
          <p:nvPr/>
        </p:nvSpPr>
        <p:spPr>
          <a:xfrm>
            <a:off x="856373" y="3413938"/>
            <a:ext cx="5061156" cy="54846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000000"/>
                </a:solidFill>
                <a:latin typeface="UTM Avo" panose="02040603050506020204" pitchFamily="18" charset="0"/>
              </a:rPr>
              <a:t>3. Nói về </a:t>
            </a:r>
            <a:r>
              <a:rPr lang="vi-VN" sz="1600">
                <a:solidFill>
                  <a:srgbClr val="000000"/>
                </a:solidFill>
                <a:latin typeface="UTM Avo" panose="02040603050506020204" pitchFamily="18" charset="0"/>
              </a:rPr>
              <a:t>hoạt </a:t>
            </a:r>
            <a:r>
              <a:rPr lang="en-GB" sz="1600">
                <a:solidFill>
                  <a:srgbClr val="000000"/>
                </a:solidFill>
                <a:latin typeface="UTM Avo" panose="02040603050506020204" pitchFamily="18" charset="0"/>
              </a:rPr>
              <a:t>đ</a:t>
            </a:r>
            <a:r>
              <a:rPr lang="vi-VN" sz="1600">
                <a:solidFill>
                  <a:srgbClr val="000000"/>
                </a:solidFill>
                <a:latin typeface="UTM Avo" panose="02040603050506020204" pitchFamily="18" charset="0"/>
              </a:rPr>
              <a:t>ộng </a:t>
            </a:r>
            <a:r>
              <a:rPr lang="vi-VN" sz="1600" dirty="0">
                <a:solidFill>
                  <a:srgbClr val="000000"/>
                </a:solidFill>
                <a:latin typeface="UTM Avo" panose="02040603050506020204" pitchFamily="18" charset="0"/>
              </a:rPr>
              <a:t>của mọi người trong dịp Tết.</a:t>
            </a:r>
          </a:p>
        </p:txBody>
      </p:sp>
      <p:sp>
        <p:nvSpPr>
          <p:cNvPr id="23" name="Rounded Rectangle 22">
            <a:extLst>
              <a:ext uri="{FF2B5EF4-FFF2-40B4-BE49-F238E27FC236}">
                <a16:creationId xmlns:a16="http://schemas.microsoft.com/office/drawing/2014/main" id="{B9F36AD6-6775-AF41-88E0-F5EB5247BDB9}"/>
              </a:ext>
            </a:extLst>
          </p:cNvPr>
          <p:cNvSpPr/>
          <p:nvPr/>
        </p:nvSpPr>
        <p:spPr>
          <a:xfrm>
            <a:off x="856373" y="4060821"/>
            <a:ext cx="5061156" cy="548469"/>
          </a:xfrm>
          <a:prstGeom prst="roundRect">
            <a:avLst/>
          </a:prstGeom>
          <a:solidFill>
            <a:srgbClr val="B7D574"/>
          </a:solidFill>
          <a:ln>
            <a:solidFill>
              <a:srgbClr val="E2F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000000"/>
                </a:solidFill>
                <a:latin typeface="UTM Avo" panose="02040603050506020204" pitchFamily="18" charset="0"/>
              </a:rPr>
              <a:t>4. Nói về bánh chưng, bánh tét.</a:t>
            </a:r>
          </a:p>
        </p:txBody>
      </p:sp>
    </p:spTree>
    <p:extLst>
      <p:ext uri="{BB962C8B-B14F-4D97-AF65-F5344CB8AC3E}">
        <p14:creationId xmlns:p14="http://schemas.microsoft.com/office/powerpoint/2010/main" val="16293328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14:presetBounceEnd="50000">
                                      <p:stCondLst>
                                        <p:cond delay="0"/>
                                      </p:stCondLst>
                                      <p:childTnLst>
                                        <p:animMotion origin="layout" path="M 0 1.97531E-6 L 0 -0.12562 " pathEditMode="relative" rAng="0" ptsTypes="AA" p14:bounceEnd="50000">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14:presetBounceEnd="50000">
                                      <p:stCondLst>
                                        <p:cond delay="0"/>
                                      </p:stCondLst>
                                      <p:childTnLst>
                                        <p:animMotion origin="layout" path="M 0 -2.09877E-6 L 0 0.12562 " pathEditMode="relative" rAng="0" ptsTypes="AA" p14:bounceEnd="50000">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14:presetBounceEnd="50000">
                                      <p:stCondLst>
                                        <p:cond delay="0"/>
                                      </p:stCondLst>
                                      <p:childTnLst>
                                        <p:animMotion origin="layout" path="M 0 0.12561 L 0 0.25 " pathEditMode="relative" rAng="0" ptsTypes="AA" p14:bounceEnd="50000">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14:presetBounceEnd="50000">
                                      <p:stCondLst>
                                        <p:cond delay="0"/>
                                      </p:stCondLst>
                                      <p:childTnLst>
                                        <p:animMotion origin="layout" path="M 0 4.69136E-6 L 0 0.12561 " pathEditMode="relative" rAng="0" ptsTypes="AA" p14:bounceEnd="50000">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14:presetBounceEnd="50000">
                                      <p:stCondLst>
                                        <p:cond delay="0"/>
                                      </p:stCondLst>
                                      <p:childTnLst>
                                        <p:animMotion origin="layout" path="M 0 1.23457E-7 L 0 -0.25 " pathEditMode="relative" rAng="0" ptsTypes="AA" p14:bounceEnd="50000">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stCondLst>
                                        <p:cond delay="0"/>
                                      </p:stCondLst>
                                      <p:childTnLst>
                                        <p:animMotion origin="layout" path="M 0 1.97531E-6 L 0 -0.12562 " pathEditMode="relative" rAng="0" ptsTypes="AA">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stCondLst>
                                        <p:cond delay="0"/>
                                      </p:stCondLst>
                                      <p:childTnLst>
                                        <p:animMotion origin="layout" path="M 0 -2.09877E-6 L 0 0.12562 " pathEditMode="relative" rAng="0" ptsTypes="AA">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stCondLst>
                                        <p:cond delay="0"/>
                                      </p:stCondLst>
                                      <p:childTnLst>
                                        <p:animMotion origin="layout" path="M 0 0.12561 L 0 0.25 " pathEditMode="relative" rAng="0" ptsTypes="AA">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stCondLst>
                                        <p:cond delay="0"/>
                                      </p:stCondLst>
                                      <p:childTnLst>
                                        <p:animMotion origin="layout" path="M 0 4.69136E-6 L 0 0.12561 " pathEditMode="relative" rAng="0" ptsTypes="AA">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stCondLst>
                                        <p:cond delay="0"/>
                                      </p:stCondLst>
                                      <p:childTnLst>
                                        <p:animMotion origin="layout" path="M 0 1.23457E-7 L 0 -0.25 " pathEditMode="relative" rAng="0" ptsTypes="AA">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438381804"/>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2262</TotalTime>
  <Words>1046</Words>
  <Application>Microsoft Office PowerPoint</Application>
  <PresentationFormat>Custom</PresentationFormat>
  <Paragraphs>75</Paragraphs>
  <Slides>14</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Kalam</vt:lpstr>
      <vt:lpstr>Arial</vt:lpstr>
      <vt:lpstr>Calibri</vt:lpstr>
      <vt:lpstr>UTM Cookies</vt:lpstr>
      <vt:lpstr>Montserrat</vt:lpstr>
      <vt:lpstr>UTM Avo</vt:lpstr>
      <vt:lpstr>HP001 4 hàng</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Hang</cp:lastModifiedBy>
  <cp:revision>176</cp:revision>
  <dcterms:modified xsi:type="dcterms:W3CDTF">2022-01-26T02:27:42Z</dcterms:modified>
</cp:coreProperties>
</file>