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22" r:id="rId2"/>
    <p:sldId id="363" r:id="rId3"/>
    <p:sldId id="320" r:id="rId4"/>
    <p:sldId id="349" r:id="rId5"/>
    <p:sldId id="356" r:id="rId6"/>
    <p:sldId id="323" r:id="rId7"/>
    <p:sldId id="325" r:id="rId8"/>
    <p:sldId id="357" r:id="rId9"/>
    <p:sldId id="327" r:id="rId10"/>
    <p:sldId id="328" r:id="rId11"/>
    <p:sldId id="368" r:id="rId12"/>
    <p:sldId id="359" r:id="rId13"/>
    <p:sldId id="358" r:id="rId14"/>
    <p:sldId id="330" r:id="rId15"/>
    <p:sldId id="367" r:id="rId16"/>
    <p:sldId id="366" r:id="rId17"/>
  </p:sldIdLst>
  <p:sldSz cx="6858000" cy="5143500"/>
  <p:notesSz cx="6858000" cy="9144000"/>
  <p:embeddedFontLst>
    <p:embeddedFont>
      <p:font typeface="Calibri" panose="020F0502020204030204" pitchFamily="34" charset="0"/>
      <p:regular r:id="rId19"/>
      <p:bold r:id="rId20"/>
      <p:italic r:id="rId21"/>
      <p:boldItalic r:id="rId22"/>
    </p:embeddedFont>
    <p:embeddedFont>
      <p:font typeface="HP001 4 hàng" panose="020B0603050302020204" pitchFamily="34" charset="0"/>
      <p:regular r:id="rId23"/>
      <p:bold r:id="rId24"/>
    </p:embeddedFont>
    <p:embeddedFont>
      <p:font typeface="Kalam" panose="020B0604020202020204" charset="0"/>
      <p:regular r:id="rId25"/>
    </p:embeddedFont>
    <p:embeddedFont>
      <p:font typeface="Montserrat" panose="02000505000000020004" pitchFamily="2" charset="0"/>
      <p:regular r:id="rId26"/>
      <p:bold r:id="rId27"/>
      <p:italic r:id="rId28"/>
      <p:boldItalic r:id="rId29"/>
    </p:embeddedFont>
    <p:embeddedFont>
      <p:font typeface="UTM Cookies" panose="02040603050506020204" pitchFamily="18"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D3D6C"/>
    <a:srgbClr val="DF3C7E"/>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9" autoAdjust="0"/>
    <p:restoredTop sz="95846"/>
  </p:normalViewPr>
  <p:slideViewPr>
    <p:cSldViewPr snapToGrid="0">
      <p:cViewPr>
        <p:scale>
          <a:sx n="106" d="100"/>
          <a:sy n="106" d="100"/>
        </p:scale>
        <p:origin x="1266" y="-55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6127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958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514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11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0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01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22690" y="164640"/>
            <a:ext cx="6532444"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endParaRPr dirty="0">
                <a:solidFill>
                  <a:prstClr val="black"/>
                </a:solidFil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556421" y="4234447"/>
            <a:ext cx="346044"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5725024" y="320764"/>
            <a:ext cx="22695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6189790" y="782530"/>
            <a:ext cx="129823"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155720" y="4698513"/>
            <a:ext cx="92786"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57598" tIns="57598" rIns="57598" bIns="57598" anchor="ctr" anchorCtr="0">
            <a:noAutofit/>
          </a:bodyPr>
          <a:lstStyle/>
          <a:p>
            <a:endParaRPr>
              <a:solidFill>
                <a:prstClr val="black"/>
              </a:solidFil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6184981" y="4636102"/>
            <a:ext cx="67764"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57598" tIns="57598" rIns="57598" bIns="57598" anchor="ctr" anchorCtr="0">
            <a:noAutofit/>
          </a:bodyPr>
          <a:lstStyle/>
          <a:p>
            <a:endParaRPr>
              <a:solidFill>
                <a:prstClr val="black"/>
              </a:solidFil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459764" y="3894249"/>
            <a:ext cx="129823"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261953" y="661632"/>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12726" y="680120"/>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26047" y="74206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295255" y="71064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13396" y="688459"/>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261283"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12056"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25377" y="120247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294585" y="117105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260613"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11386"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24707" y="166288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293916" y="163146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259943" y="2042860"/>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10716" y="2061348"/>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24037" y="212329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293246" y="209186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11386" y="2069687"/>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259273" y="2503269"/>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10046" y="2521757"/>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23367" y="258370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292576" y="255227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10716" y="2530096"/>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258603"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22697" y="304411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291906" y="301268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257933"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22027" y="350452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291236" y="347309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257263" y="3884497"/>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08037" y="3902985"/>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21357" y="3964932"/>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290566" y="3933506"/>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08706" y="3911324"/>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256593" y="4344906"/>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07367" y="4363394"/>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20687" y="4425341"/>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289896" y="4393915"/>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08037" y="4371733"/>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1860728" y="4813500"/>
            <a:ext cx="149416"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57598" tIns="57598" rIns="57598" bIns="57598" anchor="ctr" anchorCtr="0">
            <a:noAutofit/>
          </a:bodyPr>
          <a:lstStyle/>
          <a:p>
            <a:endParaRPr>
              <a:solidFill>
                <a:prstClr val="black"/>
              </a:solidFill>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504348" y="1174780"/>
            <a:ext cx="5550461" cy="3605570"/>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4720459" y="3035722"/>
            <a:ext cx="129453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899075" y="2706217"/>
            <a:ext cx="1239838"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a:solidFill>
                      <a:prstClr val="black"/>
                    </a:solidFil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a:solidFill>
                      <a:prstClr val="black"/>
                    </a:solidFil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a:solidFill>
                      <a:prstClr val="black"/>
                    </a:solidFil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a:solidFill>
                  <a:prstClr val="black"/>
                </a:solidFil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a:solidFill>
                  <a:prstClr val="black"/>
                </a:solidFil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a:solidFill>
                  <a:prstClr val="black"/>
                </a:solidFil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857420" y="4220104"/>
            <a:ext cx="5242634"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a:solidFill>
                    <a:prstClr val="black"/>
                  </a:solidFil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a:solidFill>
                    <a:prstClr val="black"/>
                  </a:solidFil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a:solidFill>
                    <a:prstClr val="black"/>
                  </a:solidFil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a:solidFill>
                    <a:prstClr val="black"/>
                  </a:solidFill>
                </a:endParaRPr>
              </a:p>
            </p:txBody>
          </p:sp>
        </p:grpSp>
      </p:grpSp>
    </p:spTree>
    <p:extLst>
      <p:ext uri="{BB962C8B-B14F-4D97-AF65-F5344CB8AC3E}">
        <p14:creationId xmlns:p14="http://schemas.microsoft.com/office/powerpoint/2010/main" val="36548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5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51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6679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104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470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744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26" r:id="rId3"/>
    <p:sldLayoutId id="2147483721" r:id="rId4"/>
    <p:sldLayoutId id="2147483690" r:id="rId5"/>
    <p:sldLayoutId id="2147483729" r:id="rId6"/>
    <p:sldLayoutId id="2147483728" r:id="rId7"/>
    <p:sldLayoutId id="2147483727" r:id="rId8"/>
    <p:sldLayoutId id="2147483725" r:id="rId9"/>
    <p:sldLayoutId id="2147483724" r:id="rId10"/>
    <p:sldLayoutId id="2147483694" r:id="rId11"/>
    <p:sldLayoutId id="2147483723" r:id="rId12"/>
    <p:sldLayoutId id="2147483722" r:id="rId13"/>
    <p:sldLayoutId id="214748372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5.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notesSlide" Target="../notesSlides/notesSlide2.xml"/><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0" y="1794028"/>
            <a:ext cx="230885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479541"/>
            <a:ext cx="5760620" cy="1429622"/>
          </a:xfrm>
          <a:prstGeom prst="rect">
            <a:avLst/>
          </a:prstGeom>
          <a:noFill/>
        </p:spPr>
        <p:txBody>
          <a:bodyPr wrap="square" rtlCol="0">
            <a:spAutoFit/>
          </a:bodyPr>
          <a:lstStyle/>
          <a:p>
            <a:pPr marL="7938" indent="38100" algn="just">
              <a:lnSpc>
                <a:spcPct val="150000"/>
              </a:lnSpc>
            </a:pPr>
            <a:r>
              <a:rPr lang="vi-VN" sz="2000" b="1" dirty="0">
                <a:solidFill>
                  <a:srgbClr val="FF0000"/>
                </a:solidFill>
                <a:latin typeface="UTM Avo" panose="02040603050506020204" pitchFamily="18" charset="0"/>
              </a:rPr>
              <a:t>2. </a:t>
            </a:r>
            <a:r>
              <a:rPr lang="vi-VN" sz="2000" dirty="0">
                <a:latin typeface="UTM Avo" panose="02040603050506020204" pitchFamily="18" charset="0"/>
              </a:rPr>
              <a:t>Người ta dùng những gì để làm bánh chưng, bánh tét?</a:t>
            </a:r>
          </a:p>
          <a:p>
            <a:pPr marL="7938" indent="38100" algn="just">
              <a:lnSpc>
                <a:spcPct val="150000"/>
              </a:lnSpc>
            </a:pPr>
            <a:endParaRPr lang="vi-VN" sz="20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pic>
        <p:nvPicPr>
          <p:cNvPr id="2" name="Picture 1">
            <a:extLst>
              <a:ext uri="{FF2B5EF4-FFF2-40B4-BE49-F238E27FC236}">
                <a16:creationId xmlns:a16="http://schemas.microsoft.com/office/drawing/2014/main" id="{B570E0E2-4AF7-2672-F60C-911B1B714CA5}"/>
              </a:ext>
            </a:extLst>
          </p:cNvPr>
          <p:cNvPicPr>
            <a:picLocks noChangeAspect="1"/>
          </p:cNvPicPr>
          <p:nvPr/>
        </p:nvPicPr>
        <p:blipFill>
          <a:blip r:embed="rId2"/>
          <a:stretch>
            <a:fillRect/>
          </a:stretch>
        </p:blipFill>
        <p:spPr>
          <a:xfrm>
            <a:off x="3731189" y="2356431"/>
            <a:ext cx="2097206" cy="2097206"/>
          </a:xfrm>
          <a:prstGeom prst="rect">
            <a:avLst/>
          </a:prstGeom>
        </p:spPr>
      </p:pic>
      <p:pic>
        <p:nvPicPr>
          <p:cNvPr id="3" name="Picture 2">
            <a:extLst>
              <a:ext uri="{FF2B5EF4-FFF2-40B4-BE49-F238E27FC236}">
                <a16:creationId xmlns:a16="http://schemas.microsoft.com/office/drawing/2014/main" id="{4B6022D8-2A57-DE38-3A56-8DFE9F26854F}"/>
              </a:ext>
            </a:extLst>
          </p:cNvPr>
          <p:cNvPicPr>
            <a:picLocks noChangeAspect="1"/>
          </p:cNvPicPr>
          <p:nvPr/>
        </p:nvPicPr>
        <p:blipFill>
          <a:blip r:embed="rId3"/>
          <a:stretch>
            <a:fillRect/>
          </a:stretch>
        </p:blipFill>
        <p:spPr>
          <a:xfrm>
            <a:off x="1038986" y="2350130"/>
            <a:ext cx="2201908" cy="2103507"/>
          </a:xfrm>
          <a:prstGeom prst="rect">
            <a:avLst/>
          </a:prstGeom>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30725AA-0FFC-FB42-8EAC-E521DF0083DF}"/>
              </a:ext>
            </a:extLst>
          </p:cNvPr>
          <p:cNvSpPr txBox="1"/>
          <p:nvPr/>
        </p:nvSpPr>
        <p:spPr>
          <a:xfrm>
            <a:off x="449102" y="472927"/>
            <a:ext cx="5760620" cy="707886"/>
          </a:xfrm>
          <a:prstGeom prst="rect">
            <a:avLst/>
          </a:prstGeom>
          <a:noFill/>
        </p:spPr>
        <p:txBody>
          <a:bodyPr wrap="square" rtlCol="0">
            <a:spAutoFit/>
          </a:bodyPr>
          <a:lstStyle/>
          <a:p>
            <a:pPr marL="7938" indent="38100" algn="just"/>
            <a:r>
              <a:rPr lang="vi-VN" sz="2000" b="1" dirty="0">
                <a:solidFill>
                  <a:srgbClr val="FF0000"/>
                </a:solidFill>
                <a:latin typeface="UTM Avo" panose="02040603050506020204" pitchFamily="18" charset="0"/>
              </a:rPr>
              <a:t>3. </a:t>
            </a:r>
            <a:r>
              <a:rPr lang="vi-VN" sz="20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2000" dirty="0"/>
              <a:t> </a:t>
            </a:r>
            <a:endParaRPr lang="vi-VN" sz="2000" dirty="0">
              <a:latin typeface="UTM Avo" panose="020406030505060202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483238" y="1137435"/>
            <a:ext cx="5692347" cy="830997"/>
          </a:xfrm>
          <a:prstGeom prst="rect">
            <a:avLst/>
          </a:prstGeom>
          <a:noFill/>
        </p:spPr>
        <p:txBody>
          <a:bodyPr wrap="square" rtlCol="0">
            <a:spAutoFit/>
          </a:bodyPr>
          <a:lstStyle/>
          <a:p>
            <a:pPr algn="just"/>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rgbClr val="FF0000"/>
                </a:solidFill>
                <a:latin typeface="UTM Avo" panose="02040603050506020204" pitchFamily="18" charset="0"/>
              </a:rPr>
              <a:t>Người </a:t>
            </a:r>
            <a:r>
              <a:rPr lang="vi-VN" sz="2400">
                <a:solidFill>
                  <a:srgbClr val="FF0000"/>
                </a:solidFill>
                <a:latin typeface="UTM Avo" panose="02040603050506020204" pitchFamily="18" charset="0"/>
              </a:rPr>
              <a:t>lớn tặn</a:t>
            </a:r>
            <a:r>
              <a:rPr lang="en-GB" sz="2400">
                <a:solidFill>
                  <a:srgbClr val="FF0000"/>
                </a:solidFill>
                <a:latin typeface="UTM Avo" panose="02040603050506020204" pitchFamily="18" charset="0"/>
              </a:rPr>
              <a:t>g</a:t>
            </a:r>
            <a:r>
              <a:rPr lang="vi-VN" sz="2400">
                <a:solidFill>
                  <a:srgbClr val="FF0000"/>
                </a:solidFill>
                <a:latin typeface="UTM Avo" panose="02040603050506020204" pitchFamily="18" charset="0"/>
              </a:rPr>
              <a:t> </a:t>
            </a:r>
            <a:r>
              <a:rPr lang="vi-VN" sz="2400" dirty="0">
                <a:solidFill>
                  <a:srgbClr val="FF0000"/>
                </a:solidFill>
                <a:latin typeface="UTM Avo" panose="02040603050506020204" pitchFamily="18" charset="0"/>
              </a:rPr>
              <a:t>trẻ em bao lì xì với mong ước các em mạnh khoẻ, giỏi giang. </a:t>
            </a:r>
          </a:p>
        </p:txBody>
      </p:sp>
      <p:pic>
        <p:nvPicPr>
          <p:cNvPr id="2" name="Picture 1">
            <a:extLst>
              <a:ext uri="{FF2B5EF4-FFF2-40B4-BE49-F238E27FC236}">
                <a16:creationId xmlns:a16="http://schemas.microsoft.com/office/drawing/2014/main" id="{A472D2E6-8D55-1698-8340-50316C8CC05D}"/>
              </a:ext>
            </a:extLst>
          </p:cNvPr>
          <p:cNvPicPr>
            <a:picLocks noChangeAspect="1"/>
          </p:cNvPicPr>
          <p:nvPr/>
        </p:nvPicPr>
        <p:blipFill>
          <a:blip r:embed="rId2"/>
          <a:stretch>
            <a:fillRect/>
          </a:stretch>
        </p:blipFill>
        <p:spPr>
          <a:xfrm>
            <a:off x="1328595" y="1948707"/>
            <a:ext cx="4200809" cy="2800539"/>
          </a:xfrm>
          <a:prstGeom prst="rect">
            <a:avLst/>
          </a:prstGeom>
        </p:spPr>
      </p:pic>
    </p:spTree>
    <p:extLst>
      <p:ext uri="{BB962C8B-B14F-4D97-AF65-F5344CB8AC3E}">
        <p14:creationId xmlns:p14="http://schemas.microsoft.com/office/powerpoint/2010/main" val="4150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548690" y="370488"/>
            <a:ext cx="5760620" cy="1429622"/>
          </a:xfrm>
          <a:prstGeom prst="rect">
            <a:avLst/>
          </a:prstGeom>
          <a:noFill/>
        </p:spPr>
        <p:txBody>
          <a:bodyPr wrap="square" rtlCol="0">
            <a:spAutoFit/>
          </a:bodyPr>
          <a:lstStyle/>
          <a:p>
            <a:pPr marL="7938" indent="38100" algn="just">
              <a:lnSpc>
                <a:spcPct val="150000"/>
              </a:lnSpc>
            </a:pPr>
            <a:r>
              <a:rPr lang="vi-VN" sz="2000" b="1" dirty="0">
                <a:solidFill>
                  <a:srgbClr val="FF0000"/>
                </a:solidFill>
                <a:latin typeface="UTM Avo" panose="02040603050506020204" pitchFamily="18" charset="0"/>
              </a:rPr>
              <a:t>4. </a:t>
            </a:r>
            <a:r>
              <a:rPr lang="vi-VN" sz="2000" dirty="0">
                <a:latin typeface="UTM Avo" panose="02040603050506020204" pitchFamily="18" charset="0"/>
              </a:rPr>
              <a:t>Em thích những hoạt động nào của gia đình em trong dịp Tết? </a:t>
            </a:r>
          </a:p>
          <a:p>
            <a:pPr marL="7938" indent="38100" algn="just">
              <a:lnSpc>
                <a:spcPct val="150000"/>
              </a:lnSpc>
            </a:pPr>
            <a:endParaRPr lang="vi-VN" sz="20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2178314" y="833146"/>
            <a:ext cx="5692347" cy="504305"/>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UTM Avo" panose="02040603050506020204" pitchFamily="18" charset="0"/>
                <a:sym typeface="Wingdings" panose="05000000000000000000" pitchFamily="2" charset="2"/>
              </a:rPr>
              <a:t> </a:t>
            </a:r>
            <a:r>
              <a:rPr lang="vi-VN" sz="20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907044" cy="555217"/>
            <a:chOff x="635794" y="386605"/>
            <a:chExt cx="25388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8215" y="1104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31" y="212827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11753" y="3143164"/>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x-none"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x-none"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x-none"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x-none" dirty="0"/>
          </a:p>
        </p:txBody>
      </p:sp>
      <p:sp>
        <p:nvSpPr>
          <p:cNvPr id="19" name="Rectangle 18">
            <a:extLst>
              <a:ext uri="{FF2B5EF4-FFF2-40B4-BE49-F238E27FC236}">
                <a16:creationId xmlns:a16="http://schemas.microsoft.com/office/drawing/2014/main"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x-none" dirty="0"/>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744DE-CA32-9B19-7382-A50ABF5BB40E}"/>
              </a:ext>
            </a:extLst>
          </p:cNvPr>
          <p:cNvSpPr txBox="1"/>
          <p:nvPr/>
        </p:nvSpPr>
        <p:spPr>
          <a:xfrm>
            <a:off x="430924" y="525517"/>
            <a:ext cx="6043448" cy="4708981"/>
          </a:xfrm>
          <a:prstGeom prst="rect">
            <a:avLst/>
          </a:prstGeom>
          <a:noFill/>
        </p:spPr>
        <p:txBody>
          <a:bodyPr wrap="square" rtlCol="0">
            <a:spAutoFit/>
          </a:bodyPr>
          <a:lstStyle/>
          <a:p>
            <a:pPr algn="just"/>
            <a:r>
              <a:rPr lang="en-GB" sz="2000"/>
              <a:t>Mai là loài hoa đặc trưng cho Tết ở miền Nam.</a:t>
            </a:r>
          </a:p>
          <a:p>
            <a:pPr algn="just"/>
            <a:r>
              <a:rPr lang="en-GB" sz="2000"/>
              <a:t>Hoa mận là loài hoa nở nhiều vào mùa xuân ở Tây Bắc.</a:t>
            </a:r>
          </a:p>
          <a:p>
            <a:pPr algn="just"/>
            <a:r>
              <a:rPr lang="en-GB" sz="2000"/>
              <a:t>Hoa phượng là loài hoa đặc trưng vào mùa hè ở thành phố Hải Phòng.</a:t>
            </a:r>
          </a:p>
          <a:p>
            <a:pPr algn="just"/>
            <a:r>
              <a:rPr lang="en-GB" sz="2000"/>
              <a:t>Hoa sen là loài hoa thường sống ở dưới nước.</a:t>
            </a:r>
          </a:p>
          <a:p>
            <a:pPr algn="just"/>
            <a:r>
              <a:rPr lang="en-GB" sz="2000"/>
              <a:t>Hoa cúc là loài hoa nở rộ vào mùa thu.</a:t>
            </a:r>
          </a:p>
          <a:p>
            <a:pPr algn="just"/>
            <a:r>
              <a:rPr lang="en-GB" sz="2000"/>
              <a:t>Hoa sữa là loài hoa đặc trưng vào mùa thu ở Hà Nội.</a:t>
            </a:r>
          </a:p>
          <a:p>
            <a:pPr algn="just"/>
            <a:r>
              <a:rPr lang="en-GB" sz="2000"/>
              <a:t>Hoa hồng là nữ hoàng của các loài hoa.</a:t>
            </a:r>
          </a:p>
          <a:p>
            <a:pPr algn="just"/>
            <a:r>
              <a:rPr lang="en-GB" sz="2000"/>
              <a:t>Hoa hướng dương là loài hoa thường hướng về phía mặt trời.</a:t>
            </a:r>
          </a:p>
          <a:p>
            <a:pPr algn="just"/>
            <a:r>
              <a:rPr lang="en-GB" sz="2000"/>
              <a:t>Hoa anh đào là loài hoa đặc trưng vào mùa xuân của nước Nhật.</a:t>
            </a:r>
          </a:p>
          <a:p>
            <a:pPr algn="just"/>
            <a:endParaRPr lang="en-US" sz="2000"/>
          </a:p>
        </p:txBody>
      </p:sp>
    </p:spTree>
    <p:extLst>
      <p:ext uri="{BB962C8B-B14F-4D97-AF65-F5344CB8AC3E}">
        <p14:creationId xmlns:p14="http://schemas.microsoft.com/office/powerpoint/2010/main" val="207751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2E4E8-B5E7-4677-A96C-56C7E9EF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Rectangle 3">
            <a:extLst>
              <a:ext uri="{FF2B5EF4-FFF2-40B4-BE49-F238E27FC236}">
                <a16:creationId xmlns:a16="http://schemas.microsoft.com/office/drawing/2014/main" id="{7DDB786E-AACD-47A3-BA91-9A4A8DC7A014}"/>
              </a:ext>
            </a:extLst>
          </p:cNvPr>
          <p:cNvSpPr/>
          <p:nvPr/>
        </p:nvSpPr>
        <p:spPr>
          <a:xfrm>
            <a:off x="690118" y="1328483"/>
            <a:ext cx="5712381" cy="1534281"/>
          </a:xfrm>
          <a:prstGeom prst="rect">
            <a:avLst/>
          </a:prstGeom>
          <a:noFill/>
        </p:spPr>
        <p:txBody>
          <a:bodyPr wrap="none" lIns="51435" tIns="25718" rIns="51435" bIns="25718" numCol="1">
            <a:prstTxWarp prst="textTriangle">
              <a:avLst>
                <a:gd name="adj" fmla="val 30003"/>
              </a:avLst>
            </a:prstTxWarp>
            <a:spAutoFit/>
          </a:bodyPr>
          <a:lstStyle/>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CHÚC CÁC CON </a:t>
            </a:r>
          </a:p>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CHĂM NGOAN HỌC GIỎI</a:t>
            </a:r>
            <a:endParaRPr lang="en-US" sz="3713" kern="1200">
              <a:ln w="0"/>
              <a:solidFill>
                <a:srgbClr val="FF0000"/>
              </a:solidFill>
              <a:effectLst>
                <a:reflection blurRad="6350" stA="53000" endA="300" endPos="35500" dir="5400000" sy="-90000" algn="bl" rotWithShape="0"/>
              </a:effectLst>
              <a:latin typeface="Calibri"/>
              <a:ea typeface="+mn-ea"/>
              <a:cs typeface="+mn-cs"/>
            </a:endParaRPr>
          </a:p>
        </p:txBody>
      </p:sp>
    </p:spTree>
    <p:extLst>
      <p:ext uri="{BB962C8B-B14F-4D97-AF65-F5344CB8AC3E}">
        <p14:creationId xmlns:p14="http://schemas.microsoft.com/office/powerpoint/2010/main" val="401377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9" t="7461" r="29142" b="15696"/>
          <a:stretch/>
        </p:blipFill>
        <p:spPr>
          <a:xfrm>
            <a:off x="329449" y="201573"/>
            <a:ext cx="5892748" cy="4357688"/>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701873" y="463381"/>
            <a:ext cx="5003896" cy="412114"/>
          </a:xfrm>
          <a:prstGeom prst="rect">
            <a:avLst/>
          </a:prstGeom>
          <a:noFill/>
        </p:spPr>
        <p:txBody>
          <a:bodyPr wrap="none" lIns="57607" tIns="28804" rIns="57607" bIns="28804" rtlCol="0">
            <a:spAutoFit/>
          </a:bodyPr>
          <a:lstStyle/>
          <a:p>
            <a:r>
              <a:rPr lang="vi-VN" sz="2300" b="1">
                <a:solidFill>
                  <a:prstClr val="white"/>
                </a:solidFill>
                <a:latin typeface="HP001 4 hàng" panose="020B0603050302020204" pitchFamily="34" charset="-93"/>
              </a:rPr>
              <a:t>Thứ</a:t>
            </a:r>
            <a:r>
              <a:rPr lang="en-GB" sz="2300" b="1">
                <a:solidFill>
                  <a:prstClr val="white"/>
                </a:solidFill>
                <a:latin typeface="HP001 4 hàng" panose="020B0603050302020204" pitchFamily="34" charset="-93"/>
              </a:rPr>
              <a:t> tư</a:t>
            </a:r>
            <a:r>
              <a:rPr lang="en-US" sz="2300" b="1">
                <a:solidFill>
                  <a:prstClr val="white"/>
                </a:solidFill>
                <a:latin typeface="HP001 4 hàng" panose="020B0603050302020204" pitchFamily="34" charset="-93"/>
              </a:rPr>
              <a:t> </a:t>
            </a:r>
            <a:r>
              <a:rPr lang="vi-VN" sz="2300" b="1">
                <a:solidFill>
                  <a:prstClr val="white"/>
                </a:solidFill>
                <a:latin typeface="HP001 4 hàng" panose="020B0603050302020204" pitchFamily="34" charset="-93"/>
              </a:rPr>
              <a:t>ngày</a:t>
            </a:r>
            <a:r>
              <a:rPr lang="en-US" sz="2300" b="1">
                <a:solidFill>
                  <a:prstClr val="white"/>
                </a:solidFill>
                <a:latin typeface="HP001 4 hàng" panose="020B0603050302020204" pitchFamily="34" charset="-93"/>
              </a:rPr>
              <a:t> </a:t>
            </a:r>
            <a:r>
              <a:rPr lang="en-GB" sz="2300" b="1">
                <a:solidFill>
                  <a:prstClr val="white"/>
                </a:solidFill>
                <a:latin typeface="HP001 4 hàng" panose="020B0603050302020204" pitchFamily="34" charset="-93"/>
              </a:rPr>
              <a:t>26 </a:t>
            </a:r>
            <a:r>
              <a:rPr lang="vi-VN" sz="2300" b="1">
                <a:solidFill>
                  <a:prstClr val="white"/>
                </a:solidFill>
                <a:latin typeface="HP001 4 hàng" panose="020B0603050302020204" pitchFamily="34" charset="-93"/>
              </a:rPr>
              <a:t>Ǉháng</a:t>
            </a:r>
            <a:r>
              <a:rPr lang="en-US" sz="2300" b="1">
                <a:solidFill>
                  <a:prstClr val="white"/>
                </a:solidFill>
                <a:latin typeface="HP001 4 hàng" panose="020B0603050302020204" pitchFamily="34" charset="-93"/>
              </a:rPr>
              <a:t> </a:t>
            </a:r>
            <a:r>
              <a:rPr lang="en-GB" sz="2300" b="1">
                <a:solidFill>
                  <a:prstClr val="white"/>
                </a:solidFill>
                <a:latin typeface="HP001 4 hàng" panose="020B0603050302020204" pitchFamily="34" charset="-93"/>
              </a:rPr>
              <a:t>1 </a:t>
            </a:r>
            <a:r>
              <a:rPr lang="en-US" sz="2300" b="1">
                <a:solidFill>
                  <a:prstClr val="white"/>
                </a:solidFill>
                <a:latin typeface="HP001 4 hàng" panose="020B0603050302020204" pitchFamily="34" charset="-93"/>
              </a:rPr>
              <a:t>năm 2022</a:t>
            </a:r>
            <a:endParaRPr lang="vi-VN" sz="2300" b="1" dirty="0">
              <a:solidFill>
                <a:prstClr val="white"/>
              </a:solidFill>
              <a:latin typeface="HP001 4 hàng" panose="020B0603050302020204" pitchFamily="34" charset="-93"/>
            </a:endParaRPr>
          </a:p>
        </p:txBody>
      </p:sp>
      <p:sp>
        <p:nvSpPr>
          <p:cNvPr id="6" name="TextBox 5"/>
          <p:cNvSpPr txBox="1"/>
          <p:nvPr/>
        </p:nvSpPr>
        <p:spPr>
          <a:xfrm>
            <a:off x="2305732" y="1038665"/>
            <a:ext cx="3074178" cy="412114"/>
          </a:xfrm>
          <a:prstGeom prst="rect">
            <a:avLst/>
          </a:prstGeom>
          <a:noFill/>
        </p:spPr>
        <p:txBody>
          <a:bodyPr wrap="square" lIns="57607" tIns="28804" rIns="57607" bIns="28804" rtlCol="0">
            <a:spAutoFit/>
          </a:bodyPr>
          <a:lstStyle/>
          <a:p>
            <a:r>
              <a:rPr lang="en-US" sz="2300" b="1" dirty="0">
                <a:solidFill>
                  <a:prstClr val="white"/>
                </a:solidFill>
                <a:latin typeface="HP001 4 hàng" panose="020B0603050302020204" pitchFamily="34" charset="-93"/>
              </a:rPr>
              <a:t>T</a:t>
            </a:r>
            <a:r>
              <a:rPr lang="vi-VN" sz="2300" b="1">
                <a:solidFill>
                  <a:prstClr val="white"/>
                </a:solidFill>
                <a:latin typeface="HP001 4 hàng" panose="020B0603050302020204" pitchFamily="34" charset="-93"/>
              </a:rPr>
              <a:t>iếng </a:t>
            </a:r>
            <a:r>
              <a:rPr lang="en-GB" sz="2300" b="1">
                <a:solidFill>
                  <a:prstClr val="white"/>
                </a:solidFill>
                <a:latin typeface="HP001 4 hàng" panose="020B0603050302020204" pitchFamily="34" charset="-93"/>
              </a:rPr>
              <a:t>V</a:t>
            </a:r>
            <a:r>
              <a:rPr lang="vi-VN" sz="2300" b="1">
                <a:solidFill>
                  <a:prstClr val="white"/>
                </a:solidFill>
                <a:latin typeface="HP001 4 hàng" panose="020B0603050302020204" pitchFamily="34" charset="-93"/>
              </a:rPr>
              <a:t>iệt</a:t>
            </a:r>
            <a:endParaRPr lang="vi-VN" sz="2300" b="1" dirty="0">
              <a:solidFill>
                <a:prstClr val="white"/>
              </a:solidFill>
              <a:latin typeface="HP001 4 hàng" panose="020B0603050302020204" pitchFamily="34" charset="-93"/>
            </a:endParaRPr>
          </a:p>
        </p:txBody>
      </p:sp>
      <p:sp>
        <p:nvSpPr>
          <p:cNvPr id="7" name="TextBox 6"/>
          <p:cNvSpPr txBox="1"/>
          <p:nvPr/>
        </p:nvSpPr>
        <p:spPr>
          <a:xfrm>
            <a:off x="2001106" y="1568793"/>
            <a:ext cx="2139329" cy="412114"/>
          </a:xfrm>
          <a:prstGeom prst="rect">
            <a:avLst/>
          </a:prstGeom>
          <a:noFill/>
        </p:spPr>
        <p:txBody>
          <a:bodyPr wrap="none" lIns="57607" tIns="28804" rIns="57607" bIns="28804" rtlCol="0">
            <a:spAutoFit/>
          </a:bodyPr>
          <a:lstStyle/>
          <a:p>
            <a:pPr lvl="1"/>
            <a:r>
              <a:rPr lang="vi-VN" sz="2300" b="1" dirty="0">
                <a:solidFill>
                  <a:prstClr val="white"/>
                </a:solidFill>
                <a:latin typeface="HP001 4 hàng" panose="020B0603050302020204" pitchFamily="34" charset="-93"/>
              </a:rPr>
              <a:t>Đọc: Tết </a:t>
            </a:r>
            <a:r>
              <a:rPr lang="vi-VN" sz="2300" b="1">
                <a:solidFill>
                  <a:prstClr val="white"/>
                </a:solidFill>
                <a:latin typeface="HP001 4 hàng" panose="020B0603050302020204" pitchFamily="34" charset="-93"/>
              </a:rPr>
              <a:t>đến rồi</a:t>
            </a:r>
            <a:endParaRPr lang="vi-VN" sz="2300" b="1" dirty="0">
              <a:solidFill>
                <a:prstClr val="white"/>
              </a:solidFill>
              <a:latin typeface="HP001 4 hàng" panose="020B0603050302020204" pitchFamily="34" charset="-93"/>
            </a:endParaRPr>
          </a:p>
        </p:txBody>
      </p:sp>
    </p:spTree>
    <p:extLst>
      <p:ext uri="{BB962C8B-B14F-4D97-AF65-F5344CB8AC3E}">
        <p14:creationId xmlns:p14="http://schemas.microsoft.com/office/powerpoint/2010/main" val="5207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53" y="70111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1721" y="1088670"/>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530" y="211911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11"/>
          <a:srcRect l="26090" t="28446" r="16812" b="22809"/>
          <a:stretch/>
        </p:blipFill>
        <p:spPr>
          <a:xfrm>
            <a:off x="325592" y="3102347"/>
            <a:ext cx="342793" cy="377072"/>
          </a:xfrm>
          <a:prstGeom prst="rect">
            <a:avLst/>
          </a:prstGeom>
        </p:spPr>
      </p:pic>
      <p:pic>
        <p:nvPicPr>
          <p:cNvPr id="2" name="Tuan 20 bai 4 Tet den roi">
            <a:hlinkClick r:id="" action="ppaction://media"/>
            <a:extLst>
              <a:ext uri="{FF2B5EF4-FFF2-40B4-BE49-F238E27FC236}">
                <a16:creationId xmlns:a16="http://schemas.microsoft.com/office/drawing/2014/main" id="{0262D587-D676-4DB9-9283-2D3D8E57F41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066220" y="77170"/>
            <a:ext cx="609600" cy="6096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2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a:t>
            </a:r>
            <a:r>
              <a:rPr lang="vi-VN" sz="1500" b="1" dirty="0">
                <a:solidFill>
                  <a:srgbClr val="FF0000"/>
                </a:solidFill>
                <a:latin typeface="UTM Avo" panose="02040603050506020204" pitchFamily="18" charset="0"/>
              </a:rPr>
              <a:t>xinh xắn</a:t>
            </a:r>
            <a:r>
              <a:rPr lang="vi-VN" sz="1500" dirty="0">
                <a:latin typeface="UTM Avo" panose="02040603050506020204" pitchFamily="18" charset="0"/>
              </a:rPr>
              <a:t>,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1506" y="112395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09625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39287" y="3094727"/>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371855" y="122665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2617575" y="1713230"/>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6040083" y="122665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839520" y="32735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1929777" y="3223038"/>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1218102" y="3674103"/>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1820852" y="275222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4959474" y="275222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x-none"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73" y="705723"/>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104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12673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39287" y="3087107"/>
            <a:ext cx="342793" cy="377072"/>
          </a:xfrm>
          <a:prstGeom prst="rect">
            <a:avLst/>
          </a:prstGeom>
        </p:spPr>
      </p:pic>
    </p:spTree>
    <p:extLst>
      <p:ext uri="{BB962C8B-B14F-4D97-AF65-F5344CB8AC3E}">
        <p14:creationId xmlns:p14="http://schemas.microsoft.com/office/powerpoint/2010/main" val="35518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a:t>
            </a:r>
            <a:r>
              <a:rPr lang="en-US" sz="1600">
                <a:solidFill>
                  <a:srgbClr val="000000"/>
                </a:solidFill>
                <a:latin typeface="UTM Avo" panose="02040603050506020204" pitchFamily="18" charset="0"/>
              </a:rPr>
              <a:t>. </a:t>
            </a:r>
            <a:r>
              <a:rPr lang="vi-VN" sz="1600">
                <a:solidFill>
                  <a:srgbClr val="000000"/>
                </a:solidFill>
                <a:latin typeface="UTM Avo" panose="02040603050506020204" pitchFamily="18" charset="0"/>
              </a:rPr>
              <a:t>Nói về hoa mai, hoa đào.</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vi-VN" sz="1600" dirty="0">
                <a:solidFill>
                  <a:srgbClr val="000000"/>
                </a:solidFill>
                <a:latin typeface="UTM Avo" panose="02040603050506020204" pitchFamily="18" charset="0"/>
              </a:rPr>
              <a:t>Giới thiệu chung về Tết.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a:t>
            </a:r>
            <a:r>
              <a:rPr lang="vi-VN" sz="1600">
                <a:solidFill>
                  <a:srgbClr val="000000"/>
                </a:solidFill>
                <a:latin typeface="UTM Avo" panose="02040603050506020204" pitchFamily="18" charset="0"/>
              </a:rPr>
              <a:t>hoạt </a:t>
            </a:r>
            <a:r>
              <a:rPr lang="en-GB" sz="1600">
                <a:solidFill>
                  <a:srgbClr val="000000"/>
                </a:solidFill>
                <a:latin typeface="UTM Avo" panose="02040603050506020204" pitchFamily="18" charset="0"/>
              </a:rPr>
              <a:t>đ</a:t>
            </a:r>
            <a:r>
              <a:rPr lang="vi-VN" sz="1600">
                <a:solidFill>
                  <a:srgbClr val="000000"/>
                </a:solidFill>
                <a:latin typeface="UTM Avo" panose="02040603050506020204" pitchFamily="18" charset="0"/>
              </a:rPr>
              <a:t>ộng </a:t>
            </a:r>
            <a:r>
              <a:rPr lang="vi-VN" sz="1600" dirty="0">
                <a:solidFill>
                  <a:srgbClr val="000000"/>
                </a:solidFill>
                <a:latin typeface="UTM Avo" panose="02040603050506020204" pitchFamily="18" charset="0"/>
              </a:rPr>
              <a:t>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38381804"/>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1162</Words>
  <Application>Microsoft Office PowerPoint</Application>
  <PresentationFormat>Custom</PresentationFormat>
  <Paragraphs>84</Paragraphs>
  <Slides>16</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Kalam</vt:lpstr>
      <vt:lpstr>UTM Cookies</vt:lpstr>
      <vt:lpstr>Montserrat</vt:lpstr>
      <vt:lpstr>UTM Avo</vt:lpstr>
      <vt:lpstr>HP001 4 hàng</vt:lpstr>
      <vt:lpstr>Arial</vt:lpstr>
      <vt:lpstr>Calibri</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Hang</cp:lastModifiedBy>
  <cp:revision>177</cp:revision>
  <dcterms:modified xsi:type="dcterms:W3CDTF">2023-02-01T01:55:16Z</dcterms:modified>
</cp:coreProperties>
</file>