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5"/>
  </p:notesMasterIdLst>
  <p:sldIdLst>
    <p:sldId id="257" r:id="rId2"/>
    <p:sldId id="258" r:id="rId3"/>
    <p:sldId id="260" r:id="rId4"/>
    <p:sldId id="262" r:id="rId5"/>
    <p:sldId id="266" r:id="rId6"/>
    <p:sldId id="263" r:id="rId7"/>
    <p:sldId id="264" r:id="rId8"/>
    <p:sldId id="274" r:id="rId9"/>
    <p:sldId id="269" r:id="rId10"/>
    <p:sldId id="265" r:id="rId11"/>
    <p:sldId id="270" r:id="rId12"/>
    <p:sldId id="275" r:id="rId13"/>
    <p:sldId id="273" r:id="rId14"/>
  </p:sldIdLst>
  <p:sldSz cx="12192000" cy="6858000"/>
  <p:notesSz cx="6858000" cy="9144000"/>
  <p:embeddedFontLst>
    <p:embeddedFont>
      <p:font typeface="等线" panose="02010600030101010101" pitchFamily="2" charset="-122"/>
      <p:regular r:id="rId16"/>
      <p:bold r:id="rId17"/>
    </p:embeddedFont>
    <p:embeddedFont>
      <p:font typeface="微软雅黑" panose="020B0503020204020204" pitchFamily="34" charset="-122"/>
      <p:regular r:id="rId18"/>
      <p:bold r:id="rId19"/>
    </p:embeddedFont>
    <p:embeddedFont>
      <p:font typeface="#9Slide03 Arima Madurai Black" panose="020B0604020202020204" charset="-93"/>
      <p:bold r:id="rId20"/>
    </p:embeddedFont>
    <p:embeddedFont>
      <p:font typeface="#9Slide05 SVNKitten" panose="020B0604020202020204" charset="-93"/>
      <p:regular r:id="rId21"/>
    </p:embeddedFont>
    <p:embeddedFont>
      <p:font typeface="#9Slide07 Deepika" panose="020B0604020202020204" charset="0"/>
      <p:regular r:id="rId22"/>
    </p:embeddedFont>
    <p:embeddedFont>
      <p:font typeface="#9Slide07 HoneyCream" panose="020B0604020202020204" charset="-93"/>
      <p:regular r:id="rId23"/>
    </p:embeddedFont>
    <p:embeddedFont>
      <p:font typeface="#9Slide07 IcielStormtrooper" panose="020B0604020202020204" charset="-93"/>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67" d="100"/>
          <a:sy n="67" d="100"/>
        </p:scale>
        <p:origin x="11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E8CDF-F375-4F07-84A4-7AD52CE7D48A}"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52932-9780-4DDB-9D82-C563EE212EFC}" type="slidenum">
              <a:rPr lang="en-US" smtClean="0"/>
              <a:t>‹#›</a:t>
            </a:fld>
            <a:endParaRPr lang="en-US"/>
          </a:p>
        </p:txBody>
      </p:sp>
    </p:spTree>
    <p:extLst>
      <p:ext uri="{BB962C8B-B14F-4D97-AF65-F5344CB8AC3E}">
        <p14:creationId xmlns:p14="http://schemas.microsoft.com/office/powerpoint/2010/main" val="416461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566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53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44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497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1546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262E782-6579-421C-9132-7381CF3C8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036035" y="5217458"/>
            <a:ext cx="2062716" cy="3281083"/>
          </a:xfrm>
          <a:prstGeom prst="rect">
            <a:avLst/>
          </a:prstGeom>
        </p:spPr>
      </p:pic>
      <p:sp>
        <p:nvSpPr>
          <p:cNvPr id="3" name="TextBox 2">
            <a:extLst>
              <a:ext uri="{FF2B5EF4-FFF2-40B4-BE49-F238E27FC236}">
                <a16:creationId xmlns:a16="http://schemas.microsoft.com/office/drawing/2014/main" id="{85EA54DC-695F-4A13-96D1-2D757F7BA605}"/>
              </a:ext>
            </a:extLst>
          </p:cNvPr>
          <p:cNvSpPr txBox="1"/>
          <p:nvPr userDrawn="1"/>
        </p:nvSpPr>
        <p:spPr>
          <a:xfrm>
            <a:off x="0" y="6488668"/>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4" name="TextBox 3">
            <a:extLst>
              <a:ext uri="{FF2B5EF4-FFF2-40B4-BE49-F238E27FC236}">
                <a16:creationId xmlns:a16="http://schemas.microsoft.com/office/drawing/2014/main" id="{27B65474-AC37-4F39-84CB-ECD384C510F6}"/>
              </a:ext>
            </a:extLst>
          </p:cNvPr>
          <p:cNvSpPr txBox="1"/>
          <p:nvPr userDrawn="1"/>
        </p:nvSpPr>
        <p:spPr>
          <a:xfrm>
            <a:off x="10924478" y="6517217"/>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Tree>
    <p:extLst>
      <p:ext uri="{BB962C8B-B14F-4D97-AF65-F5344CB8AC3E}">
        <p14:creationId xmlns:p14="http://schemas.microsoft.com/office/powerpoint/2010/main" val="290726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89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4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982D0487-CDCD-478B-9429-FC193B8A89CF}"/>
              </a:ext>
            </a:extLst>
          </p:cNvPr>
          <p:cNvSpPr>
            <a:spLocks noGrp="1"/>
          </p:cNvSpPr>
          <p:nvPr>
            <p:ph type="pic" sz="quarter" idx="10"/>
          </p:nvPr>
        </p:nvSpPr>
        <p:spPr>
          <a:xfrm>
            <a:off x="1378652"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1085EBDC-4D95-49FB-A7A2-BED9EB26AD0B}"/>
              </a:ext>
            </a:extLst>
          </p:cNvPr>
          <p:cNvSpPr>
            <a:spLocks noGrp="1"/>
          </p:cNvSpPr>
          <p:nvPr>
            <p:ph type="pic" sz="quarter" idx="11"/>
          </p:nvPr>
        </p:nvSpPr>
        <p:spPr>
          <a:xfrm>
            <a:off x="4706984"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dirty="0"/>
          </a:p>
        </p:txBody>
      </p:sp>
      <p:sp>
        <p:nvSpPr>
          <p:cNvPr id="14" name="任意多边形: 形状 13">
            <a:extLst>
              <a:ext uri="{FF2B5EF4-FFF2-40B4-BE49-F238E27FC236}">
                <a16:creationId xmlns:a16="http://schemas.microsoft.com/office/drawing/2014/main" id="{B1C77B03-3816-4DF1-9A91-EF9CFE91B12D}"/>
              </a:ext>
            </a:extLst>
          </p:cNvPr>
          <p:cNvSpPr>
            <a:spLocks noGrp="1"/>
          </p:cNvSpPr>
          <p:nvPr>
            <p:ph type="pic" sz="quarter" idx="12"/>
          </p:nvPr>
        </p:nvSpPr>
        <p:spPr>
          <a:xfrm>
            <a:off x="8035318"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4 w 2818474"/>
              <a:gd name="connsiteY5" fmla="*/ 11225 h 1748224"/>
              <a:gd name="connsiteX6" fmla="*/ 1526957 w 2818474"/>
              <a:gd name="connsiteY6" fmla="*/ 11225 h 1748224"/>
              <a:gd name="connsiteX7" fmla="*/ 1589378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09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4" y="11225"/>
                </a:lnTo>
                <a:lnTo>
                  <a:pt x="1526957" y="11225"/>
                </a:lnTo>
                <a:lnTo>
                  <a:pt x="1589378"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09"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A69D81D4-CAE0-4170-9504-AB8BB2892577}"/>
              </a:ext>
            </a:extLst>
          </p:cNvPr>
          <p:cNvSpPr>
            <a:spLocks noGrp="1"/>
          </p:cNvSpPr>
          <p:nvPr>
            <p:ph type="pic" sz="quarter" idx="13"/>
          </p:nvPr>
        </p:nvSpPr>
        <p:spPr>
          <a:xfrm>
            <a:off x="6410267"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19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79 w 2818474"/>
              <a:gd name="connsiteY23" fmla="*/ 1048614 h 1748224"/>
              <a:gd name="connsiteX24" fmla="*/ 2799169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5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19"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79" y="1048614"/>
                </a:lnTo>
                <a:lnTo>
                  <a:pt x="2799169" y="1122925"/>
                </a:lnTo>
                <a:lnTo>
                  <a:pt x="2772417" y="1218044"/>
                </a:lnTo>
                <a:lnTo>
                  <a:pt x="2796197" y="1232906"/>
                </a:lnTo>
                <a:lnTo>
                  <a:pt x="2818474" y="1386989"/>
                </a:lnTo>
                <a:lnTo>
                  <a:pt x="2818474" y="1533190"/>
                </a:lnTo>
                <a:lnTo>
                  <a:pt x="2778362" y="1693638"/>
                </a:lnTo>
                <a:lnTo>
                  <a:pt x="2728522" y="1748224"/>
                </a:lnTo>
                <a:lnTo>
                  <a:pt x="2622925"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E8C04D39-E8E0-456C-9CD7-CB112288CCEF}"/>
              </a:ext>
            </a:extLst>
          </p:cNvPr>
          <p:cNvSpPr>
            <a:spLocks noGrp="1"/>
          </p:cNvSpPr>
          <p:nvPr>
            <p:ph type="pic" sz="quarter" idx="14"/>
          </p:nvPr>
        </p:nvSpPr>
        <p:spPr>
          <a:xfrm>
            <a:off x="3074029"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2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20"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2"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2519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9FCF5783-4E67-42FD-936A-0F9368EF897D}"/>
              </a:ext>
            </a:extLst>
          </p:cNvPr>
          <p:cNvSpPr>
            <a:spLocks noGrp="1"/>
          </p:cNvSpPr>
          <p:nvPr>
            <p:ph type="pic" sz="quarter" idx="10"/>
          </p:nvPr>
        </p:nvSpPr>
        <p:spPr>
          <a:xfrm>
            <a:off x="1467174" y="1952182"/>
            <a:ext cx="3154693" cy="3541489"/>
          </a:xfrm>
          <a:custGeom>
            <a:avLst/>
            <a:gdLst>
              <a:gd name="connsiteX0" fmla="*/ 471510 w 3154693"/>
              <a:gd name="connsiteY0" fmla="*/ 0 h 3541489"/>
              <a:gd name="connsiteX1" fmla="*/ 3154693 w 3154693"/>
              <a:gd name="connsiteY1" fmla="*/ 403123 h 3541489"/>
              <a:gd name="connsiteX2" fmla="*/ 2683183 w 3154693"/>
              <a:gd name="connsiteY2" fmla="*/ 3541489 h 3541489"/>
              <a:gd name="connsiteX3" fmla="*/ 0 w 3154693"/>
              <a:gd name="connsiteY3" fmla="*/ 3138365 h 3541489"/>
            </a:gdLst>
            <a:ahLst/>
            <a:cxnLst>
              <a:cxn ang="0">
                <a:pos x="connsiteX0" y="connsiteY0"/>
              </a:cxn>
              <a:cxn ang="0">
                <a:pos x="connsiteX1" y="connsiteY1"/>
              </a:cxn>
              <a:cxn ang="0">
                <a:pos x="connsiteX2" y="connsiteY2"/>
              </a:cxn>
              <a:cxn ang="0">
                <a:pos x="connsiteX3" y="connsiteY3"/>
              </a:cxn>
            </a:cxnLst>
            <a:rect l="l" t="t" r="r" b="b"/>
            <a:pathLst>
              <a:path w="3154693" h="3541489">
                <a:moveTo>
                  <a:pt x="471510" y="0"/>
                </a:moveTo>
                <a:lnTo>
                  <a:pt x="3154693" y="403123"/>
                </a:lnTo>
                <a:lnTo>
                  <a:pt x="2683183" y="3541489"/>
                </a:lnTo>
                <a:lnTo>
                  <a:pt x="0" y="3138365"/>
                </a:ln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CD90BE07-7C5A-43DE-AEFA-D3C314E78646}"/>
              </a:ext>
            </a:extLst>
          </p:cNvPr>
          <p:cNvSpPr>
            <a:spLocks noGrp="1"/>
          </p:cNvSpPr>
          <p:nvPr>
            <p:ph type="pic" sz="quarter" idx="11"/>
          </p:nvPr>
        </p:nvSpPr>
        <p:spPr>
          <a:xfrm>
            <a:off x="5022420" y="693732"/>
            <a:ext cx="2780062" cy="3029193"/>
          </a:xfrm>
          <a:custGeom>
            <a:avLst/>
            <a:gdLst>
              <a:gd name="connsiteX0" fmla="*/ 2073041 w 2780062"/>
              <a:gd name="connsiteY0" fmla="*/ 0 h 3029193"/>
              <a:gd name="connsiteX1" fmla="*/ 2780062 w 2780062"/>
              <a:gd name="connsiteY1" fmla="*/ 2424718 h 3029193"/>
              <a:gd name="connsiteX2" fmla="*/ 707020 w 2780062"/>
              <a:gd name="connsiteY2" fmla="*/ 3029193 h 3029193"/>
              <a:gd name="connsiteX3" fmla="*/ 0 w 2780062"/>
              <a:gd name="connsiteY3" fmla="*/ 604475 h 3029193"/>
            </a:gdLst>
            <a:ahLst/>
            <a:cxnLst>
              <a:cxn ang="0">
                <a:pos x="connsiteX0" y="connsiteY0"/>
              </a:cxn>
              <a:cxn ang="0">
                <a:pos x="connsiteX1" y="connsiteY1"/>
              </a:cxn>
              <a:cxn ang="0">
                <a:pos x="connsiteX2" y="connsiteY2"/>
              </a:cxn>
              <a:cxn ang="0">
                <a:pos x="connsiteX3" y="connsiteY3"/>
              </a:cxn>
            </a:cxnLst>
            <a:rect l="l" t="t" r="r" b="b"/>
            <a:pathLst>
              <a:path w="2780062" h="3029193">
                <a:moveTo>
                  <a:pt x="2073041" y="0"/>
                </a:moveTo>
                <a:lnTo>
                  <a:pt x="2780062" y="2424718"/>
                </a:lnTo>
                <a:lnTo>
                  <a:pt x="707020" y="3029193"/>
                </a:lnTo>
                <a:lnTo>
                  <a:pt x="0" y="604475"/>
                </a:ln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26DE5341-F212-430B-930C-8CFA178A9AE7}"/>
              </a:ext>
            </a:extLst>
          </p:cNvPr>
          <p:cNvSpPr>
            <a:spLocks noGrp="1"/>
          </p:cNvSpPr>
          <p:nvPr>
            <p:ph type="pic" sz="quarter" idx="12"/>
          </p:nvPr>
        </p:nvSpPr>
        <p:spPr>
          <a:xfrm>
            <a:off x="4839830" y="411631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D0A73EC-6BCE-4CE6-931D-B18028B6E10B}"/>
              </a:ext>
            </a:extLst>
          </p:cNvPr>
          <p:cNvSpPr>
            <a:spLocks noGrp="1"/>
          </p:cNvSpPr>
          <p:nvPr>
            <p:ph type="pic" sz="quarter" idx="13"/>
          </p:nvPr>
        </p:nvSpPr>
        <p:spPr>
          <a:xfrm>
            <a:off x="8081285" y="2262744"/>
            <a:ext cx="2638461" cy="2920367"/>
          </a:xfrm>
          <a:custGeom>
            <a:avLst/>
            <a:gdLst>
              <a:gd name="connsiteX0" fmla="*/ 526532 w 2638461"/>
              <a:gd name="connsiteY0" fmla="*/ 0 h 2920367"/>
              <a:gd name="connsiteX1" fmla="*/ 2638461 w 2638461"/>
              <a:gd name="connsiteY1" fmla="*/ 450165 h 2920367"/>
              <a:gd name="connsiteX2" fmla="*/ 2111929 w 2638461"/>
              <a:gd name="connsiteY2" fmla="*/ 2920367 h 2920367"/>
              <a:gd name="connsiteX3" fmla="*/ 0 w 2638461"/>
              <a:gd name="connsiteY3" fmla="*/ 2470202 h 2920367"/>
            </a:gdLst>
            <a:ahLst/>
            <a:cxnLst>
              <a:cxn ang="0">
                <a:pos x="connsiteX0" y="connsiteY0"/>
              </a:cxn>
              <a:cxn ang="0">
                <a:pos x="connsiteX1" y="connsiteY1"/>
              </a:cxn>
              <a:cxn ang="0">
                <a:pos x="connsiteX2" y="connsiteY2"/>
              </a:cxn>
              <a:cxn ang="0">
                <a:pos x="connsiteX3" y="connsiteY3"/>
              </a:cxn>
            </a:cxnLst>
            <a:rect l="l" t="t" r="r" b="b"/>
            <a:pathLst>
              <a:path w="2638461" h="2920367">
                <a:moveTo>
                  <a:pt x="526532" y="0"/>
                </a:moveTo>
                <a:lnTo>
                  <a:pt x="2638461" y="450165"/>
                </a:lnTo>
                <a:lnTo>
                  <a:pt x="2111929" y="2920367"/>
                </a:lnTo>
                <a:lnTo>
                  <a:pt x="0" y="247020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336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359689" y="2431806"/>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4699158" y="370584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7594165" y="186075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5153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6F68D4-F725-4BA0-99F3-5B712BD32708}"/>
              </a:ext>
            </a:extLst>
          </p:cNvPr>
          <p:cNvPicPr>
            <a:picLocks noChangeAspect="1"/>
          </p:cNvPicPr>
          <p:nvPr userDrawn="1"/>
        </p:nvPicPr>
        <p:blipFill rotWithShape="1">
          <a:blip r:embed="rId8"/>
          <a:srcRect l="5175" t="21226" r="5175" b="11481"/>
          <a:stretch/>
        </p:blipFill>
        <p:spPr>
          <a:xfrm>
            <a:off x="0" y="0"/>
            <a:ext cx="12192000" cy="6858000"/>
          </a:xfrm>
          <a:prstGeom prst="rect">
            <a:avLst/>
          </a:prstGeom>
        </p:spPr>
      </p:pic>
      <p:sp>
        <p:nvSpPr>
          <p:cNvPr id="8" name="矩形 7">
            <a:extLst>
              <a:ext uri="{FF2B5EF4-FFF2-40B4-BE49-F238E27FC236}">
                <a16:creationId xmlns:a16="http://schemas.microsoft.com/office/drawing/2014/main" id="{0580177B-8F3A-4EBA-ABD0-D8545843DA50}"/>
              </a:ext>
            </a:extLst>
          </p:cNvPr>
          <p:cNvSpPr/>
          <p:nvPr userDrawn="1"/>
        </p:nvSpPr>
        <p:spPr>
          <a:xfrm>
            <a:off x="0" y="0"/>
            <a:ext cx="12192000" cy="6858000"/>
          </a:xfrm>
          <a:prstGeom prst="rect">
            <a:avLst/>
          </a:prstGeom>
          <a:solidFill>
            <a:srgbClr val="FFEA5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5910DB23-5FCC-43FA-9D97-D4CDC389290B}"/>
              </a:ext>
            </a:extLst>
          </p:cNvPr>
          <p:cNvSpPr txBox="1"/>
          <p:nvPr userDrawn="1"/>
        </p:nvSpPr>
        <p:spPr>
          <a:xfrm>
            <a:off x="0" y="111512"/>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5" name="TextBox 4">
            <a:extLst>
              <a:ext uri="{FF2B5EF4-FFF2-40B4-BE49-F238E27FC236}">
                <a16:creationId xmlns:a16="http://schemas.microsoft.com/office/drawing/2014/main" id="{FB3EA5BC-5B91-4ACB-9CFC-762AE91830E1}"/>
              </a:ext>
            </a:extLst>
          </p:cNvPr>
          <p:cNvSpPr txBox="1"/>
          <p:nvPr userDrawn="1"/>
        </p:nvSpPr>
        <p:spPr>
          <a:xfrm>
            <a:off x="10924478" y="140061"/>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pic>
        <p:nvPicPr>
          <p:cNvPr id="4" name="Picture 3">
            <a:extLst>
              <a:ext uri="{FF2B5EF4-FFF2-40B4-BE49-F238E27FC236}">
                <a16:creationId xmlns:a16="http://schemas.microsoft.com/office/drawing/2014/main" id="{CBBD6202-772F-44D3-8109-E2898803B92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40325"/>
          <a:stretch/>
        </p:blipFill>
        <p:spPr>
          <a:xfrm>
            <a:off x="-38087985" y="17894270"/>
            <a:ext cx="2016445" cy="2046250"/>
          </a:xfrm>
          <a:prstGeom prst="rect">
            <a:avLst/>
          </a:prstGeom>
        </p:spPr>
      </p:pic>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4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5.jpg"/><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descr="图片包含 天空, 室内, 餐桌&#10;&#10;已生成高可信度的说明">
            <a:extLst>
              <a:ext uri="{FF2B5EF4-FFF2-40B4-BE49-F238E27FC236}">
                <a16:creationId xmlns:a16="http://schemas.microsoft.com/office/drawing/2014/main" id="{362E0EC9-D646-42EB-8E0A-780041781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7" y="0"/>
            <a:ext cx="12464917" cy="7314510"/>
          </a:xfrm>
          <a:prstGeom prst="rect">
            <a:avLst/>
          </a:prstGeom>
        </p:spPr>
      </p:pic>
      <p:pic>
        <p:nvPicPr>
          <p:cNvPr id="23" name="Picture 22" descr="Diagram&#10;&#10;Description automatically generated">
            <a:extLst>
              <a:ext uri="{FF2B5EF4-FFF2-40B4-BE49-F238E27FC236}">
                <a16:creationId xmlns:a16="http://schemas.microsoft.com/office/drawing/2014/main" id="{EEA308F8-7001-4A3C-B64B-7461960014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39" b="89641" l="2198" r="97253">
                        <a14:foregroundMark x1="12500" y1="11050" x2="12500" y2="11050"/>
                        <a14:foregroundMark x1="2335" y1="58425" x2="19643" y2="64365"/>
                        <a14:foregroundMark x1="19643" y1="64365" x2="20467" y2="64365"/>
                        <a14:foregroundMark x1="93956" y1="13812" x2="95879" y2="47928"/>
                        <a14:foregroundMark x1="67445" y1="3039" x2="97253" y2="3315"/>
                      </a14:backgroundRemoval>
                    </a14:imgEffect>
                  </a14:imgLayer>
                </a14:imgProps>
              </a:ext>
              <a:ext uri="{28A0092B-C50C-407E-A947-70E740481C1C}">
                <a14:useLocalDpi xmlns:a14="http://schemas.microsoft.com/office/drawing/2010/main" val="0"/>
              </a:ext>
            </a:extLst>
          </a:blip>
          <a:stretch>
            <a:fillRect/>
          </a:stretch>
        </p:blipFill>
        <p:spPr>
          <a:xfrm>
            <a:off x="-38337" y="0"/>
            <a:ext cx="9439182" cy="7766199"/>
          </a:xfrm>
          <a:prstGeom prst="rect">
            <a:avLst/>
          </a:prstGeom>
        </p:spPr>
      </p:pic>
      <p:sp>
        <p:nvSpPr>
          <p:cNvPr id="28" name="TextBox 27">
            <a:extLst>
              <a:ext uri="{FF2B5EF4-FFF2-40B4-BE49-F238E27FC236}">
                <a16:creationId xmlns:a16="http://schemas.microsoft.com/office/drawing/2014/main" id="{360E5FDA-C262-4396-A8FC-5A0A54018139}"/>
              </a:ext>
            </a:extLst>
          </p:cNvPr>
          <p:cNvSpPr txBox="1"/>
          <p:nvPr/>
        </p:nvSpPr>
        <p:spPr>
          <a:xfrm>
            <a:off x="200223" y="466568"/>
            <a:ext cx="5119220" cy="923330"/>
          </a:xfrm>
          <a:custGeom>
            <a:avLst/>
            <a:gdLst>
              <a:gd name="connsiteX0" fmla="*/ 0 w 4404246"/>
              <a:gd name="connsiteY0" fmla="*/ 0 h 1107996"/>
              <a:gd name="connsiteX1" fmla="*/ 673220 w 4404246"/>
              <a:gd name="connsiteY1" fmla="*/ 0 h 1107996"/>
              <a:gd name="connsiteX2" fmla="*/ 1258356 w 4404246"/>
              <a:gd name="connsiteY2" fmla="*/ 0 h 1107996"/>
              <a:gd name="connsiteX3" fmla="*/ 1975619 w 4404246"/>
              <a:gd name="connsiteY3" fmla="*/ 0 h 1107996"/>
              <a:gd name="connsiteX4" fmla="*/ 2472670 w 4404246"/>
              <a:gd name="connsiteY4" fmla="*/ 0 h 1107996"/>
              <a:gd name="connsiteX5" fmla="*/ 3101848 w 4404246"/>
              <a:gd name="connsiteY5" fmla="*/ 0 h 1107996"/>
              <a:gd name="connsiteX6" fmla="*/ 3819110 w 4404246"/>
              <a:gd name="connsiteY6" fmla="*/ 0 h 1107996"/>
              <a:gd name="connsiteX7" fmla="*/ 4404246 w 4404246"/>
              <a:gd name="connsiteY7" fmla="*/ 0 h 1107996"/>
              <a:gd name="connsiteX8" fmla="*/ 4404246 w 4404246"/>
              <a:gd name="connsiteY8" fmla="*/ 553998 h 1107996"/>
              <a:gd name="connsiteX9" fmla="*/ 4404246 w 4404246"/>
              <a:gd name="connsiteY9" fmla="*/ 1107996 h 1107996"/>
              <a:gd name="connsiteX10" fmla="*/ 3863153 w 4404246"/>
              <a:gd name="connsiteY10" fmla="*/ 1107996 h 1107996"/>
              <a:gd name="connsiteX11" fmla="*/ 3322060 w 4404246"/>
              <a:gd name="connsiteY11" fmla="*/ 1107996 h 1107996"/>
              <a:gd name="connsiteX12" fmla="*/ 2692882 w 4404246"/>
              <a:gd name="connsiteY12" fmla="*/ 1107996 h 1107996"/>
              <a:gd name="connsiteX13" fmla="*/ 2063704 w 4404246"/>
              <a:gd name="connsiteY13" fmla="*/ 1107996 h 1107996"/>
              <a:gd name="connsiteX14" fmla="*/ 1566653 w 4404246"/>
              <a:gd name="connsiteY14" fmla="*/ 1107996 h 1107996"/>
              <a:gd name="connsiteX15" fmla="*/ 981518 w 4404246"/>
              <a:gd name="connsiteY15" fmla="*/ 1107996 h 1107996"/>
              <a:gd name="connsiteX16" fmla="*/ 0 w 4404246"/>
              <a:gd name="connsiteY16" fmla="*/ 1107996 h 1107996"/>
              <a:gd name="connsiteX17" fmla="*/ 0 w 4404246"/>
              <a:gd name="connsiteY17" fmla="*/ 531838 h 1107996"/>
              <a:gd name="connsiteX18" fmla="*/ 0 w 4404246"/>
              <a:gd name="connsiteY1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4246" h="1107996" extrusionOk="0">
                <a:moveTo>
                  <a:pt x="0" y="0"/>
                </a:moveTo>
                <a:cubicBezTo>
                  <a:pt x="313106" y="-30934"/>
                  <a:pt x="394111" y="23241"/>
                  <a:pt x="673220" y="0"/>
                </a:cubicBezTo>
                <a:cubicBezTo>
                  <a:pt x="952329" y="-23241"/>
                  <a:pt x="1011961" y="13402"/>
                  <a:pt x="1258356" y="0"/>
                </a:cubicBezTo>
                <a:cubicBezTo>
                  <a:pt x="1504751" y="-13402"/>
                  <a:pt x="1768054" y="6125"/>
                  <a:pt x="1975619" y="0"/>
                </a:cubicBezTo>
                <a:cubicBezTo>
                  <a:pt x="2183184" y="-6125"/>
                  <a:pt x="2338994" y="15472"/>
                  <a:pt x="2472670" y="0"/>
                </a:cubicBezTo>
                <a:cubicBezTo>
                  <a:pt x="2606346" y="-15472"/>
                  <a:pt x="2927954" y="28082"/>
                  <a:pt x="3101848" y="0"/>
                </a:cubicBezTo>
                <a:cubicBezTo>
                  <a:pt x="3275742" y="-28082"/>
                  <a:pt x="3481834" y="-10884"/>
                  <a:pt x="3819110" y="0"/>
                </a:cubicBezTo>
                <a:cubicBezTo>
                  <a:pt x="4156386" y="10884"/>
                  <a:pt x="4222188" y="-6802"/>
                  <a:pt x="4404246" y="0"/>
                </a:cubicBezTo>
                <a:cubicBezTo>
                  <a:pt x="4416071" y="144170"/>
                  <a:pt x="4416454" y="292430"/>
                  <a:pt x="4404246" y="553998"/>
                </a:cubicBezTo>
                <a:cubicBezTo>
                  <a:pt x="4392038" y="815566"/>
                  <a:pt x="4420720" y="872697"/>
                  <a:pt x="4404246" y="1107996"/>
                </a:cubicBezTo>
                <a:cubicBezTo>
                  <a:pt x="4135489" y="1082859"/>
                  <a:pt x="3977722" y="1111984"/>
                  <a:pt x="3863153" y="1107996"/>
                </a:cubicBezTo>
                <a:cubicBezTo>
                  <a:pt x="3748584" y="1104008"/>
                  <a:pt x="3589151" y="1100341"/>
                  <a:pt x="3322060" y="1107996"/>
                </a:cubicBezTo>
                <a:cubicBezTo>
                  <a:pt x="3054969" y="1115651"/>
                  <a:pt x="3006768" y="1082313"/>
                  <a:pt x="2692882" y="1107996"/>
                </a:cubicBezTo>
                <a:cubicBezTo>
                  <a:pt x="2378996" y="1133679"/>
                  <a:pt x="2310198" y="1118285"/>
                  <a:pt x="2063704" y="1107996"/>
                </a:cubicBezTo>
                <a:cubicBezTo>
                  <a:pt x="1817210" y="1097707"/>
                  <a:pt x="1691438" y="1125273"/>
                  <a:pt x="1566653" y="1107996"/>
                </a:cubicBezTo>
                <a:cubicBezTo>
                  <a:pt x="1441868" y="1090719"/>
                  <a:pt x="1101057" y="1129499"/>
                  <a:pt x="981518" y="1107996"/>
                </a:cubicBezTo>
                <a:cubicBezTo>
                  <a:pt x="861980" y="1086493"/>
                  <a:pt x="374862" y="1156690"/>
                  <a:pt x="0" y="1107996"/>
                </a:cubicBezTo>
                <a:cubicBezTo>
                  <a:pt x="-24792" y="987830"/>
                  <a:pt x="-2205" y="710820"/>
                  <a:pt x="0" y="531838"/>
                </a:cubicBezTo>
                <a:cubicBezTo>
                  <a:pt x="2205" y="352856"/>
                  <a:pt x="-5824" y="218185"/>
                  <a:pt x="0" y="0"/>
                </a:cubicBezTo>
                <a:close/>
              </a:path>
            </a:pathLst>
          </a:custGeom>
          <a:solidFill>
            <a:schemeClr val="accent3">
              <a:lumMod val="20000"/>
              <a:lumOff val="80000"/>
            </a:schemeClr>
          </a:solidFill>
          <a:ln w="28575">
            <a:solidFill>
              <a:srgbClr val="3F7C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rPr>
              <a:t>Nói và nghe</a:t>
            </a:r>
            <a:endParaRPr kumimoji="0" lang="en-US"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endParaRPr>
          </a:p>
        </p:txBody>
      </p:sp>
      <p:pic>
        <p:nvPicPr>
          <p:cNvPr id="38" name="Picture 37" descr="Map&#10;&#10;Description automatically generated">
            <a:extLst>
              <a:ext uri="{FF2B5EF4-FFF2-40B4-BE49-F238E27FC236}">
                <a16:creationId xmlns:a16="http://schemas.microsoft.com/office/drawing/2014/main" id="{1BEEF338-B3B1-4DD8-9273-CE9E88B36C8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67000" y1="48485" x2="67000" y2="48485"/>
                        <a14:backgroundMark x1="64667" y1="17291" x2="64667" y2="17291"/>
                        <a14:backgroundMark x1="74750" y1="61497" x2="74750" y2="61497"/>
                        <a14:backgroundMark x1="74250" y1="39097" x2="74250" y2="39097"/>
                        <a14:backgroundMark x1="64250" y1="20856" x2="64250" y2="20856"/>
                        <a14:backgroundMark x1="83833" y1="57932" x2="79750" y2="75163"/>
                        <a14:backgroundMark x1="66500" y1="16340" x2="71500" y2="31254"/>
                        <a14:backgroundMark x1="71500" y1="38443" x2="69250" y2="504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7763" y="573826"/>
            <a:ext cx="4889840" cy="6858000"/>
          </a:xfrm>
          <a:prstGeom prst="rect">
            <a:avLst/>
          </a:prstGeom>
        </p:spPr>
      </p:pic>
      <p:pic>
        <p:nvPicPr>
          <p:cNvPr id="42" name="Picture 41" descr="A picture containing plant&#10;&#10;Description automatically generated">
            <a:extLst>
              <a:ext uri="{FF2B5EF4-FFF2-40B4-BE49-F238E27FC236}">
                <a16:creationId xmlns:a16="http://schemas.microsoft.com/office/drawing/2014/main" id="{0BB8AF27-39A7-4494-9B78-EC23637AB0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a:off x="-867407" y="724244"/>
            <a:ext cx="7753236" cy="7753236"/>
          </a:xfrm>
          <a:prstGeom prst="rect">
            <a:avLst/>
          </a:prstGeom>
        </p:spPr>
      </p:pic>
      <p:pic>
        <p:nvPicPr>
          <p:cNvPr id="43" name="Picture 42" descr="A picture containing plant&#10;&#10;Description automatically generated">
            <a:extLst>
              <a:ext uri="{FF2B5EF4-FFF2-40B4-BE49-F238E27FC236}">
                <a16:creationId xmlns:a16="http://schemas.microsoft.com/office/drawing/2014/main" id="{92FB45DE-3071-4F6C-AA25-42007C7339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flipH="1">
            <a:off x="6837699" y="1264357"/>
            <a:ext cx="7739025" cy="6858000"/>
          </a:xfrm>
          <a:prstGeom prst="rect">
            <a:avLst/>
          </a:prstGeom>
        </p:spPr>
      </p:pic>
      <p:pic>
        <p:nvPicPr>
          <p:cNvPr id="44" name="Picture 43" descr="A picture containing plant&#10;&#10;Description automatically generated">
            <a:extLst>
              <a:ext uri="{FF2B5EF4-FFF2-40B4-BE49-F238E27FC236}">
                <a16:creationId xmlns:a16="http://schemas.microsoft.com/office/drawing/2014/main" id="{52723F28-A8A4-48C1-B51B-1225005E615E}"/>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817572" y="2172556"/>
            <a:ext cx="7739025" cy="6858000"/>
          </a:xfrm>
          <a:prstGeom prst="rect">
            <a:avLst/>
          </a:prstGeom>
        </p:spPr>
      </p:pic>
      <p:pic>
        <p:nvPicPr>
          <p:cNvPr id="45" name="Picture 44" descr="A picture containing plant&#10;&#10;Description automatically generated">
            <a:extLst>
              <a:ext uri="{FF2B5EF4-FFF2-40B4-BE49-F238E27FC236}">
                <a16:creationId xmlns:a16="http://schemas.microsoft.com/office/drawing/2014/main" id="{01E76E94-0171-4C0F-93EF-489CD0B44BCC}"/>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94155" y="2202129"/>
            <a:ext cx="7526979" cy="6858000"/>
          </a:xfrm>
          <a:prstGeom prst="rect">
            <a:avLst/>
          </a:prstGeom>
        </p:spPr>
      </p:pic>
      <p:sp>
        <p:nvSpPr>
          <p:cNvPr id="26" name="TextBox 25">
            <a:extLst>
              <a:ext uri="{FF2B5EF4-FFF2-40B4-BE49-F238E27FC236}">
                <a16:creationId xmlns:a16="http://schemas.microsoft.com/office/drawing/2014/main" id="{01A4ECB0-7EBF-4877-9D2D-A6955C0EED75}"/>
              </a:ext>
            </a:extLst>
          </p:cNvPr>
          <p:cNvSpPr txBox="1"/>
          <p:nvPr/>
        </p:nvSpPr>
        <p:spPr>
          <a:xfrm>
            <a:off x="1159791" y="4127644"/>
            <a:ext cx="12464917" cy="1920462"/>
          </a:xfrm>
          <a:prstGeom prst="rect">
            <a:avLst/>
          </a:prstGeom>
          <a:noFill/>
        </p:spPr>
        <p:txBody>
          <a:bodyPr wrap="squar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rPr>
              <a:t>Những tấm gương sáng</a:t>
            </a:r>
            <a:endParaRPr kumimoji="0" lang="en-US"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endParaRPr>
          </a:p>
        </p:txBody>
      </p:sp>
      <p:grpSp>
        <p:nvGrpSpPr>
          <p:cNvPr id="15" name="Group 2"/>
          <p:cNvGrpSpPr>
            <a:grpSpLocks noChangeAspect="1"/>
          </p:cNvGrpSpPr>
          <p:nvPr/>
        </p:nvGrpSpPr>
        <p:grpSpPr>
          <a:xfrm>
            <a:off x="6684496" y="1982140"/>
            <a:ext cx="5432698" cy="3762647"/>
            <a:chOff x="0" y="0"/>
            <a:chExt cx="3429000" cy="2374900"/>
          </a:xfrm>
        </p:grpSpPr>
        <p:sp>
          <p:nvSpPr>
            <p:cNvPr id="17"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1"/>
              <a:stretch>
                <a:fillRect l="-8894" r="-8894"/>
              </a:stretch>
            </a:blipFill>
          </p:spPr>
        </p:sp>
        <p:sp>
          <p:nvSpPr>
            <p:cNvPr id="18"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2"/>
              <a:stretch>
                <a:fillRect l="-2902" t="-10996" r="-2492" b="-11124"/>
              </a:stretch>
            </a:blipFill>
          </p:spPr>
        </p:sp>
      </p:grpSp>
      <p:grpSp>
        <p:nvGrpSpPr>
          <p:cNvPr id="19" name="Group 5"/>
          <p:cNvGrpSpPr/>
          <p:nvPr/>
        </p:nvGrpSpPr>
        <p:grpSpPr>
          <a:xfrm>
            <a:off x="6368964" y="254660"/>
            <a:ext cx="3724177" cy="2335013"/>
            <a:chOff x="0" y="0"/>
            <a:chExt cx="2374900" cy="2011680"/>
          </a:xfrm>
        </p:grpSpPr>
        <p:sp>
          <p:nvSpPr>
            <p:cNvPr id="20" name="Freeform 6"/>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3419" r="-13419"/>
              </a:stretch>
            </a:blipFill>
          </p:spPr>
        </p:sp>
      </p:grpSp>
    </p:spTree>
    <p:extLst>
      <p:ext uri="{BB962C8B-B14F-4D97-AF65-F5344CB8AC3E}">
        <p14:creationId xmlns:p14="http://schemas.microsoft.com/office/powerpoint/2010/main" val="1167624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6" presetClass="entr" presetSubtype="0" fill="hold" nodeType="withEffect">
                                  <p:stCondLst>
                                    <p:cond delay="0"/>
                                  </p:stCondLst>
                                  <p:iterate type="lt">
                                    <p:tmPct val="10000"/>
                                  </p:iterate>
                                  <p:childTnLst>
                                    <p:set>
                                      <p:cBhvr>
                                        <p:cTn id="16" dur="1" fill="hold">
                                          <p:stCondLst>
                                            <p:cond delay="0"/>
                                          </p:stCondLst>
                                        </p:cTn>
                                        <p:tgtEl>
                                          <p:spTgt spid="26">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26">
                                            <p:txEl>
                                              <p:pRg st="0" end="0"/>
                                            </p:txEl>
                                          </p:spTgt>
                                        </p:tgtEl>
                                        <p:attrNameLst>
                                          <p:attrName>ppt_w</p:attrName>
                                        </p:attrNameLst>
                                      </p:cBhvr>
                                    </p:anim>
                                    <p:anim by="(#ppt_w*0.50)" calcmode="lin" valueType="num">
                                      <p:cBhvr>
                                        <p:cTn id="18" dur="500" decel="50000" autoRev="1" fill="hold">
                                          <p:stCondLst>
                                            <p:cond delay="0"/>
                                          </p:stCondLst>
                                        </p:cTn>
                                        <p:tgtEl>
                                          <p:spTgt spid="26">
                                            <p:txEl>
                                              <p:pRg st="0" end="0"/>
                                            </p:txEl>
                                          </p:spTgt>
                                        </p:tgtEl>
                                        <p:attrNameLst>
                                          <p:attrName>ppt_x</p:attrName>
                                        </p:attrNameLst>
                                      </p:cBhvr>
                                    </p:anim>
                                    <p:anim from="(-#ppt_h/2)" to="(#ppt_y)" calcmode="lin" valueType="num">
                                      <p:cBhvr>
                                        <p:cTn id="19" dur="1000" fill="hold">
                                          <p:stCondLst>
                                            <p:cond delay="0"/>
                                          </p:stCondLst>
                                        </p:cTn>
                                        <p:tgtEl>
                                          <p:spTgt spid="26">
                                            <p:txEl>
                                              <p:pRg st="0" end="0"/>
                                            </p:txEl>
                                          </p:spTgt>
                                        </p:tgtEl>
                                        <p:attrNameLst>
                                          <p:attrName>ppt_y</p:attrName>
                                        </p:attrNameLst>
                                      </p:cBhvr>
                                    </p:anim>
                                    <p:animRot by="21600000">
                                      <p:cBhvr>
                                        <p:cTn id="20" dur="1000" fill="hold">
                                          <p:stCondLst>
                                            <p:cond delay="0"/>
                                          </p:stCondLst>
                                        </p:cTn>
                                        <p:tgtEl>
                                          <p:spTgt spid="2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130" y="23034"/>
            <a:ext cx="12069317" cy="5996766"/>
          </a:xfrm>
          <a:prstGeom prst="rect">
            <a:avLst/>
          </a:prstGeom>
        </p:spPr>
      </p:pic>
      <p:pic>
        <p:nvPicPr>
          <p:cNvPr id="22" name="图片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412" y="861843"/>
            <a:ext cx="2190982" cy="1489868"/>
          </a:xfrm>
          <a:prstGeom prst="rect">
            <a:avLst/>
          </a:prstGeom>
        </p:spPr>
      </p:pic>
      <p:sp>
        <p:nvSpPr>
          <p:cNvPr id="3" name="Rectangle 2"/>
          <p:cNvSpPr/>
          <p:nvPr/>
        </p:nvSpPr>
        <p:spPr>
          <a:xfrm>
            <a:off x="3021105" y="1746808"/>
            <a:ext cx="7441829" cy="3539430"/>
          </a:xfrm>
          <a:prstGeom prst="rect">
            <a:avLst/>
          </a:prstGeom>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2. Tìm đọc đoạn thơ, bài thơ hoặc bài ca dao về lòng biết ơn.</a:t>
            </a:r>
          </a:p>
          <a:p>
            <a:pPr algn="just"/>
            <a:r>
              <a:rPr lang="vi-VN" sz="2800" b="0" i="1" dirty="0">
                <a:solidFill>
                  <a:srgbClr val="000000"/>
                </a:solidFill>
                <a:effectLst/>
                <a:latin typeface="Cambria" panose="02040503050406030204" pitchFamily="18" charset="0"/>
                <a:ea typeface="Cambria" panose="02040503050406030204" pitchFamily="18" charset="0"/>
              </a:rPr>
              <a:t>Gợi ý: </a:t>
            </a:r>
          </a:p>
          <a:p>
            <a:pPr lvl="4" algn="just"/>
            <a:r>
              <a:rPr lang="vi-VN" sz="2800" b="0" i="0" dirty="0">
                <a:solidFill>
                  <a:srgbClr val="000000"/>
                </a:solidFill>
                <a:effectLst/>
                <a:latin typeface="Cambria" panose="02040503050406030204" pitchFamily="18" charset="0"/>
                <a:ea typeface="Cambria" panose="02040503050406030204" pitchFamily="18" charset="0"/>
              </a:rPr>
              <a:t>Bác sống như trời đất của ta</a:t>
            </a:r>
          </a:p>
          <a:p>
            <a:pPr lvl="4" algn="just"/>
            <a:r>
              <a:rPr lang="vi-VN" sz="2800" b="0" i="0" dirty="0">
                <a:solidFill>
                  <a:srgbClr val="000000"/>
                </a:solidFill>
                <a:effectLst/>
                <a:latin typeface="Cambria" panose="02040503050406030204" pitchFamily="18" charset="0"/>
                <a:ea typeface="Cambria" panose="02040503050406030204" pitchFamily="18" charset="0"/>
              </a:rPr>
              <a:t>Yêu từng ngọn lúa, mỗi cành hoa</a:t>
            </a:r>
          </a:p>
          <a:p>
            <a:pPr lvl="4" algn="just"/>
            <a:r>
              <a:rPr lang="vi-VN" sz="2800" b="0" i="0" dirty="0">
                <a:solidFill>
                  <a:srgbClr val="000000"/>
                </a:solidFill>
                <a:effectLst/>
                <a:latin typeface="Cambria" panose="02040503050406030204" pitchFamily="18" charset="0"/>
                <a:ea typeface="Cambria" panose="02040503050406030204" pitchFamily="18" charset="0"/>
              </a:rPr>
              <a:t>Tự do cho mỗi đời nô lệ</a:t>
            </a:r>
          </a:p>
          <a:p>
            <a:pPr lvl="4" algn="just"/>
            <a:r>
              <a:rPr lang="vi-VN" sz="2800" b="0" i="0" dirty="0">
                <a:solidFill>
                  <a:srgbClr val="000000"/>
                </a:solidFill>
                <a:effectLst/>
                <a:latin typeface="Cambria" panose="02040503050406030204" pitchFamily="18" charset="0"/>
                <a:ea typeface="Cambria" panose="02040503050406030204" pitchFamily="18" charset="0"/>
              </a:rPr>
              <a:t>Sữa để em thơ, lụa tặng già.</a:t>
            </a:r>
          </a:p>
          <a:p>
            <a:pPr lvl="8" algn="just"/>
            <a:r>
              <a:rPr lang="vi-VN" sz="2800" b="0"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464091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126037" y="317875"/>
            <a:ext cx="10264812" cy="5632311"/>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LÒNG BIẾT ƠN</a:t>
            </a:r>
          </a:p>
          <a:p>
            <a:pPr algn="ctr"/>
            <a:r>
              <a:rPr lang="vi-VN" sz="2800" b="1" i="1" dirty="0">
                <a:solidFill>
                  <a:srgbClr val="000000"/>
                </a:solidFill>
                <a:latin typeface="Cambria" panose="02040503050406030204" pitchFamily="18" charset="0"/>
                <a:ea typeface="Cambria" panose="02040503050406030204" pitchFamily="18" charset="0"/>
              </a:rPr>
              <a:t>Tác giả: Tú Yên</a:t>
            </a:r>
          </a:p>
          <a:p>
            <a:pPr marL="1828800" lvl="7"/>
            <a:r>
              <a:rPr lang="vi-VN" sz="3600" dirty="0">
                <a:solidFill>
                  <a:srgbClr val="000000"/>
                </a:solidFill>
                <a:latin typeface="Cambria" panose="02040503050406030204" pitchFamily="18" charset="0"/>
                <a:ea typeface="Cambria" panose="02040503050406030204" pitchFamily="18" charset="0"/>
              </a:rPr>
              <a:t>Xin cảm ơn buổi sớm mai thức dậy</a:t>
            </a:r>
          </a:p>
          <a:p>
            <a:pPr marL="1828800" lvl="7"/>
            <a:r>
              <a:rPr lang="vi-VN" sz="3600" dirty="0">
                <a:solidFill>
                  <a:srgbClr val="000000"/>
                </a:solidFill>
                <a:latin typeface="Cambria" panose="02040503050406030204" pitchFamily="18" charset="0"/>
                <a:ea typeface="Cambria" panose="02040503050406030204" pitchFamily="18" charset="0"/>
              </a:rPr>
              <a:t>Ta có thêm một ngày mới để yêu thương.</a:t>
            </a:r>
          </a:p>
          <a:p>
            <a:pPr marL="1828800" lvl="7"/>
            <a:r>
              <a:rPr lang="vi-VN" sz="3600" dirty="0">
                <a:solidFill>
                  <a:srgbClr val="000000"/>
                </a:solidFill>
                <a:latin typeface="Cambria" panose="02040503050406030204" pitchFamily="18" charset="0"/>
                <a:ea typeface="Cambria" panose="02040503050406030204" pitchFamily="18" charset="0"/>
              </a:rPr>
              <a:t>Xin mang ơn những buổi hoàng hôn vươn</a:t>
            </a:r>
          </a:p>
          <a:p>
            <a:pPr marL="1828800" lvl="7"/>
            <a:r>
              <a:rPr lang="vi-VN" sz="3600" dirty="0">
                <a:solidFill>
                  <a:srgbClr val="000000"/>
                </a:solidFill>
                <a:latin typeface="Cambria" panose="02040503050406030204" pitchFamily="18" charset="0"/>
                <a:ea typeface="Cambria" panose="02040503050406030204" pitchFamily="18" charset="0"/>
              </a:rPr>
              <a:t>Ta có được bữa cơm gia đình hạnh phúc.</a:t>
            </a:r>
          </a:p>
          <a:p>
            <a:pPr marL="1828800" lvl="7"/>
            <a:r>
              <a:rPr lang="vi-VN" sz="3600" dirty="0">
                <a:solidFill>
                  <a:srgbClr val="000000"/>
                </a:solidFill>
                <a:latin typeface="Cambria" panose="02040503050406030204" pitchFamily="18" charset="0"/>
                <a:ea typeface="Cambria" panose="02040503050406030204" pitchFamily="18" charset="0"/>
              </a:rPr>
              <a:t>Xin biết ơn giấc mộng đầy cảm xúc</a:t>
            </a:r>
          </a:p>
          <a:p>
            <a:pPr marL="1828800" lvl="7"/>
            <a:r>
              <a:rPr lang="vi-VN" sz="3600" dirty="0">
                <a:solidFill>
                  <a:srgbClr val="000000"/>
                </a:solidFill>
                <a:latin typeface="Cambria" panose="02040503050406030204" pitchFamily="18" charset="0"/>
                <a:ea typeface="Cambria" panose="02040503050406030204" pitchFamily="18" charset="0"/>
              </a:rPr>
              <a:t>Ta có thể rèn tâm thức được bình yên.</a:t>
            </a:r>
          </a:p>
          <a:p>
            <a:pPr marL="1828800" lvl="7"/>
            <a:r>
              <a:rPr lang="vi-VN" sz="3600" dirty="0">
                <a:solidFill>
                  <a:srgbClr val="000000"/>
                </a:solidFill>
                <a:latin typeface="Cambria" panose="02040503050406030204" pitchFamily="18" charset="0"/>
                <a:ea typeface="Cambria" panose="02040503050406030204" pitchFamily="18" charset="0"/>
              </a:rPr>
              <a:t>Nếu một mai ra đi trong an nhiên</a:t>
            </a:r>
          </a:p>
          <a:p>
            <a:pPr marL="1828800" lvl="7"/>
            <a:r>
              <a:rPr lang="vi-VN" sz="3600" dirty="0">
                <a:solidFill>
                  <a:srgbClr val="000000"/>
                </a:solidFill>
                <a:latin typeface="Cambria" panose="02040503050406030204" pitchFamily="18" charset="0"/>
                <a:ea typeface="Cambria" panose="02040503050406030204" pitchFamily="18" charset="0"/>
              </a:rPr>
              <a:t>Ta sẽ mỉm cười với lòng đầy cảm kích.</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837871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817370" y="729364"/>
            <a:ext cx="9169400" cy="3170099"/>
          </a:xfrm>
          <a:prstGeom prst="rect">
            <a:avLst/>
          </a:prstGeom>
        </p:spPr>
        <p:txBody>
          <a:bodyPr wrap="square">
            <a:spAutoFit/>
          </a:bodyPr>
          <a:lstStyle/>
          <a:p>
            <a:pPr algn="ctr"/>
            <a:r>
              <a:rPr lang="vi-VN" sz="4000" b="1" i="1" dirty="0">
                <a:solidFill>
                  <a:srgbClr val="000000"/>
                </a:solidFill>
                <a:latin typeface="Cambria" panose="02040503050406030204" pitchFamily="18" charset="0"/>
                <a:ea typeface="Cambria" panose="02040503050406030204" pitchFamily="18" charset="0"/>
              </a:rPr>
              <a:t>Bài ca dao</a:t>
            </a:r>
          </a:p>
          <a:p>
            <a:pPr algn="ctr"/>
            <a:r>
              <a:rPr lang="vi-VN" sz="4000" b="1" dirty="0">
                <a:solidFill>
                  <a:srgbClr val="000000"/>
                </a:solidFill>
                <a:latin typeface="Cambria" panose="02040503050406030204" pitchFamily="18" charset="0"/>
                <a:ea typeface="Cambria" panose="02040503050406030204" pitchFamily="18" charset="0"/>
              </a:rPr>
              <a:t>Ăn quả nhớ kẻ trồng cây,</a:t>
            </a:r>
          </a:p>
          <a:p>
            <a:pPr algn="ctr"/>
            <a:r>
              <a:rPr lang="vi-VN" sz="4000" b="1" dirty="0">
                <a:solidFill>
                  <a:srgbClr val="000000"/>
                </a:solidFill>
                <a:latin typeface="Cambria" panose="02040503050406030204" pitchFamily="18" charset="0"/>
                <a:ea typeface="Cambria" panose="02040503050406030204" pitchFamily="18" charset="0"/>
              </a:rPr>
              <a:t>Có bát cơm đầy, nhớ đến nhà nông.</a:t>
            </a:r>
          </a:p>
          <a:p>
            <a:pPr algn="ctr"/>
            <a:r>
              <a:rPr lang="vi-VN" sz="4000" b="1" dirty="0">
                <a:solidFill>
                  <a:srgbClr val="000000"/>
                </a:solidFill>
                <a:latin typeface="Cambria" panose="02040503050406030204" pitchFamily="18" charset="0"/>
                <a:ea typeface="Cambria" panose="02040503050406030204" pitchFamily="18" charset="0"/>
              </a:rPr>
              <a:t>Đường đi cách bến cách sông,</a:t>
            </a:r>
          </a:p>
          <a:p>
            <a:pPr algn="ctr"/>
            <a:r>
              <a:rPr lang="vi-VN" sz="4000" b="1" dirty="0">
                <a:solidFill>
                  <a:srgbClr val="000000"/>
                </a:solidFill>
                <a:latin typeface="Cambria" panose="02040503050406030204" pitchFamily="18" charset="0"/>
                <a:ea typeface="Cambria" panose="02040503050406030204" pitchFamily="18" charset="0"/>
              </a:rPr>
              <a:t>Muốn qua dòng nước, nhờ ông lái đò. </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4140647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172D09-2896-42A7-8A10-B754E49BE8FE}"/>
              </a:ext>
            </a:extLst>
          </p:cNvPr>
          <p:cNvPicPr>
            <a:picLocks noChangeAspect="1"/>
          </p:cNvPicPr>
          <p:nvPr/>
        </p:nvPicPr>
        <p:blipFill rotWithShape="1">
          <a:blip r:embed="rId3"/>
          <a:srcRect l="6290" t="20247" r="6290" b="12461"/>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DFDFFC-1442-42DD-8B2C-C5BD6CE0517C}"/>
              </a:ext>
            </a:extLst>
          </p:cNvPr>
          <p:cNvPicPr>
            <a:picLocks noChangeAspect="1"/>
          </p:cNvPicPr>
          <p:nvPr/>
        </p:nvPicPr>
        <p:blipFill>
          <a:blip r:embed="rId4"/>
          <a:stretch>
            <a:fillRect/>
          </a:stretch>
        </p:blipFill>
        <p:spPr>
          <a:xfrm rot="961306">
            <a:off x="2153206" y="3726774"/>
            <a:ext cx="1913796" cy="2067917"/>
          </a:xfrm>
          <a:prstGeom prst="rect">
            <a:avLst/>
          </a:prstGeom>
        </p:spPr>
      </p:pic>
      <p:pic>
        <p:nvPicPr>
          <p:cNvPr id="7" name="图片 6">
            <a:extLst>
              <a:ext uri="{FF2B5EF4-FFF2-40B4-BE49-F238E27FC236}">
                <a16:creationId xmlns:a16="http://schemas.microsoft.com/office/drawing/2014/main" id="{1FEE34D9-E97E-48C9-AA22-875622B7F125}"/>
              </a:ext>
            </a:extLst>
          </p:cNvPr>
          <p:cNvPicPr>
            <a:picLocks noChangeAspect="1"/>
          </p:cNvPicPr>
          <p:nvPr/>
        </p:nvPicPr>
        <p:blipFill>
          <a:blip r:embed="rId5"/>
          <a:stretch>
            <a:fillRect/>
          </a:stretch>
        </p:blipFill>
        <p:spPr>
          <a:xfrm>
            <a:off x="8171437" y="1178722"/>
            <a:ext cx="2052409" cy="1996903"/>
          </a:xfrm>
          <a:prstGeom prst="rect">
            <a:avLst/>
          </a:prstGeom>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60914" y="3502829"/>
            <a:ext cx="75474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9Slide07 IcielStormtrooper" panose="020B0500000000000000" pitchFamily="34" charset="0"/>
                <a:ea typeface="微软雅黑"/>
                <a:cs typeface="+mn-cs"/>
              </a:rPr>
              <a:t>CHÀO TẠM BIỆT CÁC EM!</a:t>
            </a:r>
          </a:p>
        </p:txBody>
      </p:sp>
    </p:spTree>
    <p:extLst>
      <p:ext uri="{BB962C8B-B14F-4D97-AF65-F5344CB8AC3E}">
        <p14:creationId xmlns:p14="http://schemas.microsoft.com/office/powerpoint/2010/main" val="323520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5">
            <a:extLst>
              <a:ext uri="{FF2B5EF4-FFF2-40B4-BE49-F238E27FC236}">
                <a16:creationId xmlns:a16="http://schemas.microsoft.com/office/drawing/2014/main" id="{D19964ED-8A4F-42DE-8C5F-8E8832F6D141}"/>
              </a:ext>
            </a:extLst>
          </p:cNvPr>
          <p:cNvSpPr/>
          <p:nvPr/>
        </p:nvSpPr>
        <p:spPr>
          <a:xfrm>
            <a:off x="6458857" y="92638"/>
            <a:ext cx="5733143"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Rectangle 4"/>
          <p:cNvSpPr/>
          <p:nvPr/>
        </p:nvSpPr>
        <p:spPr>
          <a:xfrm>
            <a:off x="115451" y="275742"/>
            <a:ext cx="62114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B9BD5">
                    <a:lumMod val="50000"/>
                  </a:srgbClr>
                </a:solidFill>
                <a:effectLst/>
                <a:uLnTx/>
                <a:uFillTx/>
                <a:latin typeface="#9Slide05 SVNKitten" pitchFamily="2" charset="0"/>
                <a:ea typeface="微软雅黑"/>
                <a:cs typeface="+mn-cs"/>
              </a:rPr>
              <a:t>1. Chuẩn bị</a:t>
            </a:r>
            <a:endParaRPr kumimoji="0" lang="en-US" sz="3200" b="0" i="0" u="none" strike="noStrike" kern="1200" cap="none" spc="0" normalizeH="0" baseline="0" noProof="0" dirty="0">
              <a:ln>
                <a:noFill/>
              </a:ln>
              <a:solidFill>
                <a:prstClr val="black"/>
              </a:solidFill>
              <a:effectLst/>
              <a:uLnTx/>
              <a:uFillTx/>
              <a:latin typeface="#9Slide07 Deepika" panose="02000507000000020004" pitchFamily="2" charset="0"/>
              <a:ea typeface="微软雅黑"/>
              <a:cs typeface="+mn-cs"/>
            </a:endParaRPr>
          </a:p>
        </p:txBody>
      </p:sp>
      <p:sp>
        <p:nvSpPr>
          <p:cNvPr id="6" name="Rectangle 5"/>
          <p:cNvSpPr/>
          <p:nvPr/>
        </p:nvSpPr>
        <p:spPr>
          <a:xfrm>
            <a:off x="6458857" y="608738"/>
            <a:ext cx="5733143"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a. Tìm câu</a:t>
            </a:r>
            <a:r>
              <a:rPr kumimoji="0" lang="vi-VN" sz="2800" b="0" i="0" u="none" strike="noStrike" kern="1200" cap="none" spc="0" normalizeH="0" noProof="0" dirty="0">
                <a:ln>
                  <a:noFill/>
                </a:ln>
                <a:effectLst/>
                <a:uLnTx/>
                <a:uFillTx/>
                <a:latin typeface="Cambria" panose="02040503050406030204" pitchFamily="18" charset="0"/>
                <a:ea typeface="Cambria" panose="02040503050406030204" pitchFamily="18" charset="0"/>
              </a:rPr>
              <a:t> chuyện kể về những tấm gương quên mình để cứu giúp mọi người trong thiên tai, hỏa hoạn, dịch bệnh,... (ví dụ: những chiến sĩ dầm mình trong mưa bão để cứu dân, những người lính cứu hỏa quả cảm xả thân cứu người, những bác sĩ nêu cao tấm gương y đức trên tuyến đầu chống dịch,...) hoặc những người anh hùng đã chiến đấu chống giặc ngoại xâm, bảo vệ Tổ quốc,...( ví dụ: Hai Bà Trưng, Lý Nam Đế, Ngô Quyền, Đinh Bộ Lĩnh,...)</a:t>
            </a: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Cập nhật với hơn 208 tranh vẽ lính cứu hỏa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3047205"/>
            <a:ext cx="5389579" cy="3590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ịch sử Hai Bà Trưng: Tiểu sử và cuộc khởi nghĩa chống quân Nam Há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246" y="275742"/>
            <a:ext cx="3822072" cy="2866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77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5"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395" y="1003946"/>
            <a:ext cx="10727687" cy="5128975"/>
          </a:xfrm>
          <a:prstGeom prst="rect">
            <a:avLst/>
          </a:prstGeom>
        </p:spPr>
      </p:pic>
      <p:grpSp>
        <p:nvGrpSpPr>
          <p:cNvPr id="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1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20" name="图片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TextBox 20"/>
          <p:cNvSpPr txBox="1"/>
          <p:nvPr/>
        </p:nvSpPr>
        <p:spPr>
          <a:xfrm>
            <a:off x="-388589" y="83241"/>
            <a:ext cx="10649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b. Xác</a:t>
            </a:r>
            <a:r>
              <a:rPr kumimoji="0" lang="vi-VN" sz="6000" b="0" i="0" u="none" strike="noStrike" kern="1200" cap="none" spc="0" normalizeH="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 định nội dung trình bày</a:t>
            </a:r>
            <a:endParaRPr kumimoji="0" lang="en-US"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22" name="Picture 21" descr="A picture containing toy&#10;&#10;Description automatically generated">
            <a:extLst>
              <a:ext uri="{FF2B5EF4-FFF2-40B4-BE49-F238E27FC236}">
                <a16:creationId xmlns:a16="http://schemas.microsoft.com/office/drawing/2014/main" id="{245F2C6A-82D9-46EC-9112-633273B0C8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69431" y="1083418"/>
            <a:ext cx="5701462" cy="5990534"/>
          </a:xfrm>
          <a:prstGeom prst="rect">
            <a:avLst/>
          </a:prstGeom>
        </p:spPr>
      </p:pic>
      <p:pic>
        <p:nvPicPr>
          <p:cNvPr id="19" name="Picture 18" descr="A green and white flag&#10;&#10;Description automatically generated with low confidence">
            <a:extLst>
              <a:ext uri="{FF2B5EF4-FFF2-40B4-BE49-F238E27FC236}">
                <a16:creationId xmlns:a16="http://schemas.microsoft.com/office/drawing/2014/main" id="{926440E3-3913-4F7C-AC42-096A314C002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5937347" y="5003097"/>
            <a:ext cx="6768090" cy="3459246"/>
          </a:xfrm>
          <a:prstGeom prst="rect">
            <a:avLst/>
          </a:prstGeom>
        </p:spPr>
      </p:pic>
      <p:pic>
        <p:nvPicPr>
          <p:cNvPr id="23" name="Picture 22" descr="A green and white flag&#10;&#10;Description automatically generated with low confidence">
            <a:extLst>
              <a:ext uri="{FF2B5EF4-FFF2-40B4-BE49-F238E27FC236}">
                <a16:creationId xmlns:a16="http://schemas.microsoft.com/office/drawing/2014/main" id="{FB0D15FA-73A4-4CD3-B809-A5848BB8E7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2568887" y="5108025"/>
            <a:ext cx="6768090" cy="3459246"/>
          </a:xfrm>
          <a:prstGeom prst="rect">
            <a:avLst/>
          </a:prstGeom>
        </p:spPr>
      </p:pic>
      <p:sp>
        <p:nvSpPr>
          <p:cNvPr id="2" name="Rectangle 1"/>
          <p:cNvSpPr/>
          <p:nvPr/>
        </p:nvSpPr>
        <p:spPr>
          <a:xfrm>
            <a:off x="723094" y="2900343"/>
            <a:ext cx="8814606" cy="1815882"/>
          </a:xfrm>
          <a:prstGeom prst="rect">
            <a:avLst/>
          </a:prstGeom>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Em muốn nói về ai? Người đó đã làm gì? Mục đích của việc làm đó là gì? Em có cảm xúc, suy nghĩ như thế nào về người đó?</a:t>
            </a:r>
          </a:p>
          <a:p>
            <a:pPr algn="just"/>
            <a:r>
              <a:rPr lang="vi-VN" sz="2800" b="0" i="0" dirty="0">
                <a:solidFill>
                  <a:srgbClr val="000000"/>
                </a:solidFill>
                <a:effectLst/>
                <a:latin typeface="Cambria" panose="02040503050406030204" pitchFamily="18" charset="0"/>
                <a:ea typeface="Cambria" panose="02040503050406030204" pitchFamily="18" charset="0"/>
              </a:rPr>
              <a:t>- Nói rõ lí do vì sao em có cảm xúc, suy nghĩ như vậy.</a:t>
            </a:r>
          </a:p>
        </p:txBody>
      </p:sp>
    </p:spTree>
    <p:extLst>
      <p:ext uri="{BB962C8B-B14F-4D97-AF65-F5344CB8AC3E}">
        <p14:creationId xmlns:p14="http://schemas.microsoft.com/office/powerpoint/2010/main" val="3571326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250"/>
                                        <p:tgtEl>
                                          <p:spTgt spid="6"/>
                                        </p:tgtEl>
                                      </p:cBhvr>
                                    </p:animEffect>
                                    <p:anim calcmode="lin" valueType="num">
                                      <p:cBhvr>
                                        <p:cTn id="24" dur="1250" fill="hold"/>
                                        <p:tgtEl>
                                          <p:spTgt spid="6"/>
                                        </p:tgtEl>
                                        <p:attrNameLst>
                                          <p:attrName>ppt_x</p:attrName>
                                        </p:attrNameLst>
                                      </p:cBhvr>
                                      <p:tavLst>
                                        <p:tav tm="0">
                                          <p:val>
                                            <p:strVal val="#ppt_x"/>
                                          </p:val>
                                        </p:tav>
                                        <p:tav tm="100000">
                                          <p:val>
                                            <p:strVal val="#ppt_x"/>
                                          </p:val>
                                        </p:tav>
                                      </p:tavLst>
                                    </p:anim>
                                    <p:anim calcmode="lin" valueType="num">
                                      <p:cBhvr>
                                        <p:cTn id="25" dur="125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3">
            <a:extLst>
              <a:ext uri="{FF2B5EF4-FFF2-40B4-BE49-F238E27FC236}">
                <a16:creationId xmlns:a16="http://schemas.microsoft.com/office/drawing/2014/main" id="{A44448AE-2CD3-4309-B3A7-00B77AB48D8D}"/>
              </a:ext>
            </a:extLst>
          </p:cNvPr>
          <p:cNvSpPr/>
          <p:nvPr/>
        </p:nvSpPr>
        <p:spPr>
          <a:xfrm>
            <a:off x="606691" y="1132026"/>
            <a:ext cx="11352851" cy="5522686"/>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grpSp>
        <p:nvGrpSpPr>
          <p:cNvPr id="14" name="Group 13">
            <a:extLst>
              <a:ext uri="{FF2B5EF4-FFF2-40B4-BE49-F238E27FC236}">
                <a16:creationId xmlns:a16="http://schemas.microsoft.com/office/drawing/2014/main" id="{6583D37E-777D-4C41-823D-CD961F38BD70}"/>
              </a:ext>
            </a:extLst>
          </p:cNvPr>
          <p:cNvGrpSpPr/>
          <p:nvPr/>
        </p:nvGrpSpPr>
        <p:grpSpPr>
          <a:xfrm>
            <a:off x="967342" y="1358678"/>
            <a:ext cx="10086693" cy="1758380"/>
            <a:chOff x="5338490" y="1258547"/>
            <a:chExt cx="6845130" cy="1568316"/>
          </a:xfrm>
        </p:grpSpPr>
        <p:sp>
          <p:nvSpPr>
            <p:cNvPr id="15" name="椭圆 31">
              <a:extLst>
                <a:ext uri="{FF2B5EF4-FFF2-40B4-BE49-F238E27FC236}">
                  <a16:creationId xmlns:a16="http://schemas.microsoft.com/office/drawing/2014/main" id="{6DDCF171-D001-434B-99FA-3DF1C6A64291}"/>
                </a:ext>
              </a:extLst>
            </p:cNvPr>
            <p:cNvSpPr/>
            <p:nvPr/>
          </p:nvSpPr>
          <p:spPr>
            <a:xfrm flipH="1">
              <a:off x="5338490" y="1490560"/>
              <a:ext cx="6845130" cy="13363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6"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639539" y="1258547"/>
              <a:ext cx="543004" cy="711544"/>
            </a:xfrm>
            <a:prstGeom prst="rect">
              <a:avLst/>
            </a:prstGeom>
          </p:spPr>
        </p:pic>
        <p:sp>
          <p:nvSpPr>
            <p:cNvPr id="17"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425657" y="1600445"/>
              <a:ext cx="6670795" cy="104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dirty="0"/>
                <a:t>- Trình bày ý kiến của em theo nội dung đã chuẩn bị.</a:t>
              </a:r>
            </a:p>
            <a:p>
              <a:r>
                <a:rPr lang="vi-VN" dirty="0"/>
                <a:t>- Kết hợp cử chỉ, điệu bộ khi nói để cuốn hút người nghe.</a:t>
              </a:r>
            </a:p>
          </p:txBody>
        </p:sp>
      </p:grpSp>
      <p:grpSp>
        <p:nvGrpSpPr>
          <p:cNvPr id="18" name="Group 17">
            <a:extLst>
              <a:ext uri="{FF2B5EF4-FFF2-40B4-BE49-F238E27FC236}">
                <a16:creationId xmlns:a16="http://schemas.microsoft.com/office/drawing/2014/main" id="{6583D37E-777D-4C41-823D-CD961F38BD70}"/>
              </a:ext>
            </a:extLst>
          </p:cNvPr>
          <p:cNvGrpSpPr/>
          <p:nvPr/>
        </p:nvGrpSpPr>
        <p:grpSpPr>
          <a:xfrm>
            <a:off x="2764745" y="3611780"/>
            <a:ext cx="9090893" cy="2798686"/>
            <a:chOff x="5466538" y="1330749"/>
            <a:chExt cx="7029993" cy="1135323"/>
          </a:xfrm>
        </p:grpSpPr>
        <p:sp>
          <p:nvSpPr>
            <p:cNvPr id="19" name="椭圆 31">
              <a:extLst>
                <a:ext uri="{FF2B5EF4-FFF2-40B4-BE49-F238E27FC236}">
                  <a16:creationId xmlns:a16="http://schemas.microsoft.com/office/drawing/2014/main" id="{6DDCF171-D001-434B-99FA-3DF1C6A64291}"/>
                </a:ext>
              </a:extLst>
            </p:cNvPr>
            <p:cNvSpPr/>
            <p:nvPr/>
          </p:nvSpPr>
          <p:spPr>
            <a:xfrm flipH="1">
              <a:off x="5466538" y="1530709"/>
              <a:ext cx="6845130"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0"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723011" y="1330749"/>
              <a:ext cx="773520" cy="471230"/>
            </a:xfrm>
            <a:prstGeom prst="rect">
              <a:avLst/>
            </a:prstGeom>
          </p:spPr>
        </p:pic>
        <p:sp>
          <p:nvSpPr>
            <p:cNvPr id="21"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677450" y="1666201"/>
              <a:ext cx="6349926" cy="71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sz="3600" dirty="0"/>
                <a:t>Lưu ý: Khi bạn nói, em cần tập trung lắng nghe, có thể nêu câu hỏi để hiểu rõ hơn ý kiến của bạn. Ghi lại các ý kiến hay.</a:t>
              </a:r>
            </a:p>
          </p:txBody>
        </p:sp>
      </p:grpSp>
      <p:sp>
        <p:nvSpPr>
          <p:cNvPr id="22" name="TextBox 21"/>
          <p:cNvSpPr txBox="1"/>
          <p:nvPr/>
        </p:nvSpPr>
        <p:spPr>
          <a:xfrm>
            <a:off x="759316" y="654009"/>
            <a:ext cx="11047599"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rPr>
              <a:t>2. Nói</a:t>
            </a:r>
            <a:endParaRPr kumimoji="0" lang="en-US"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2678484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D5F15923-784F-43D4-881A-DB8004B578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14" r="10651" b="21236"/>
          <a:stretch/>
        </p:blipFill>
        <p:spPr>
          <a:xfrm>
            <a:off x="2410732" y="1313819"/>
            <a:ext cx="2066835" cy="14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036" y="1576452"/>
            <a:ext cx="1558800" cy="1440000"/>
          </a:xfrm>
          <a:prstGeom prst="rect">
            <a:avLst/>
          </a:prstGeom>
        </p:spPr>
      </p:pic>
      <p:pic>
        <p:nvPicPr>
          <p:cNvPr id="5" name="图片 2">
            <a:extLst>
              <a:ext uri="{FF2B5EF4-FFF2-40B4-BE49-F238E27FC236}">
                <a16:creationId xmlns:a16="http://schemas.microsoft.com/office/drawing/2014/main" id="{7E12E6FA-E338-4963-9B23-042468CBB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942" y="1542769"/>
            <a:ext cx="1107693" cy="1440000"/>
          </a:xfrm>
          <a:prstGeom prst="rect">
            <a:avLst/>
          </a:prstGeom>
        </p:spPr>
      </p:pic>
      <p:sp>
        <p:nvSpPr>
          <p:cNvPr id="6" name="TextBox 5"/>
          <p:cNvSpPr txBox="1"/>
          <p:nvPr/>
        </p:nvSpPr>
        <p:spPr>
          <a:xfrm>
            <a:off x="3638535" y="519149"/>
            <a:ext cx="5334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rPr>
              <a:t>Trao đổi,</a:t>
            </a:r>
            <a:r>
              <a:rPr kumimoji="0" lang="vi-VN" sz="6000" b="0" i="0" u="sng" strike="noStrike" kern="1200" cap="none" spc="0" normalizeH="0" noProof="0" dirty="0">
                <a:ln>
                  <a:noFill/>
                </a:ln>
                <a:solidFill>
                  <a:srgbClr val="00B050"/>
                </a:solidFill>
                <a:effectLst/>
                <a:uLnTx/>
                <a:uFillTx/>
                <a:latin typeface="#9Slide05 SVNKitten" pitchFamily="2" charset="0"/>
                <a:ea typeface="微软雅黑"/>
                <a:cs typeface="Times New Roman" panose="02020603050405020304" pitchFamily="18" charset="0"/>
              </a:rPr>
              <a:t> góp ý</a:t>
            </a:r>
            <a:endParaRPr kumimoji="0" lang="en-US"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endParaRPr>
          </a:p>
        </p:txBody>
      </p:sp>
      <p:pic>
        <p:nvPicPr>
          <p:cNvPr id="7"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2" y="1626925"/>
            <a:ext cx="12192000" cy="4595462"/>
          </a:xfrm>
          <a:prstGeom prst="rect">
            <a:avLst/>
          </a:prstGeom>
        </p:spPr>
      </p:pic>
      <p:sp>
        <p:nvSpPr>
          <p:cNvPr id="8" name="TextBox 7"/>
          <p:cNvSpPr txBox="1"/>
          <p:nvPr/>
        </p:nvSpPr>
        <p:spPr>
          <a:xfrm rot="1031207">
            <a:off x="1435714" y="3601388"/>
            <a:ext cx="23948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EA6368"/>
                </a:solidFill>
                <a:latin typeface="Cambria" panose="02040503050406030204" pitchFamily="18" charset="0"/>
                <a:ea typeface="Cambria" panose="02040503050406030204" pitchFamily="18" charset="0"/>
              </a:rPr>
              <a:t>Ý kiến trình bày rõ ràng.</a:t>
            </a:r>
            <a:endParaRPr kumimoji="0" lang="en-US" sz="3600" b="1" i="0" u="none" strike="noStrike" kern="1200" cap="none" spc="0" normalizeH="0" baseline="0" noProof="0" dirty="0">
              <a:ln>
                <a:noFill/>
              </a:ln>
              <a:solidFill>
                <a:srgbClr val="EA6368"/>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rot="21040618">
            <a:off x="4717739" y="3687586"/>
            <a:ext cx="24701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70AD47">
                    <a:lumMod val="50000"/>
                  </a:srgbClr>
                </a:solidFill>
                <a:latin typeface="Cambria" panose="02040503050406030204" pitchFamily="18" charset="0"/>
                <a:ea typeface="Cambria" panose="02040503050406030204" pitchFamily="18" charset="0"/>
              </a:rPr>
              <a:t>Ý kiến đưa ra có lí do thuyết phục.</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rot="421764">
            <a:off x="7975595" y="3274930"/>
            <a:ext cx="23919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Tranh ảnh,</a:t>
            </a:r>
            <a:r>
              <a:rPr kumimoji="0" lang="vi-VN"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tư liệu sử dụng hợp lí.</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191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ppt_w</p:attrName>
                                        </p:attrNameLst>
                                      </p:cBhvr>
                                      <p:tavLst>
                                        <p:tav tm="0" fmla="#ppt_w*sin(2.5*pi*$)">
                                          <p:val>
                                            <p:fltVal val="0"/>
                                          </p:val>
                                        </p:tav>
                                        <p:tav tm="100000">
                                          <p:val>
                                            <p:fltVal val="1"/>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barn(inVertical)">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5434" y="691046"/>
            <a:ext cx="9476501" cy="3944731"/>
          </a:xfrm>
          <a:prstGeom prst="rect">
            <a:avLst/>
          </a:prstGeom>
        </p:spPr>
      </p:pic>
      <p:sp>
        <p:nvSpPr>
          <p:cNvPr id="37" name="TextBox 36"/>
          <p:cNvSpPr txBox="1"/>
          <p:nvPr/>
        </p:nvSpPr>
        <p:spPr>
          <a:xfrm>
            <a:off x="3625209" y="2189564"/>
            <a:ext cx="6901357" cy="1015663"/>
          </a:xfrm>
          <a:prstGeom prst="rect">
            <a:avLst/>
          </a:prstGeom>
          <a:noFill/>
        </p:spPr>
        <p:txBody>
          <a:bodyPr wrap="square" rtlCol="0">
            <a:prstTxWarp prst="textTriangle">
              <a:avLst/>
            </a:prstTxWarp>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Vận</a:t>
            </a:r>
            <a:r>
              <a:rPr kumimoji="0" lang="vi-VN" sz="6000" b="0" i="0" u="none" strike="noStrike" kern="1200" cap="none" spc="0" normalizeH="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 dụng</a:t>
            </a:r>
            <a:endParaRPr kumimoji="0" lang="en-US"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38"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552529" y="2038856"/>
            <a:ext cx="2554844" cy="1653602"/>
          </a:xfrm>
          <a:prstGeom prst="rect">
            <a:avLst/>
          </a:prstGeom>
        </p:spPr>
      </p:pic>
    </p:spTree>
    <p:extLst>
      <p:ext uri="{BB962C8B-B14F-4D97-AF65-F5344CB8AC3E}">
        <p14:creationId xmlns:p14="http://schemas.microsoft.com/office/powerpoint/2010/main" val="3163721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
            <a:extLst>
              <a:ext uri="{FF2B5EF4-FFF2-40B4-BE49-F238E27FC236}">
                <a16:creationId xmlns:a16="http://schemas.microsoft.com/office/drawing/2014/main" id="{A44448AE-2CD3-4309-B3A7-00B77AB48D8D}"/>
              </a:ext>
            </a:extLst>
          </p:cNvPr>
          <p:cNvSpPr/>
          <p:nvPr/>
        </p:nvSpPr>
        <p:spPr>
          <a:xfrm>
            <a:off x="650463" y="1160542"/>
            <a:ext cx="11149652" cy="5522686"/>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97" y="3213887"/>
            <a:ext cx="3881186" cy="3469341"/>
          </a:xfrm>
          <a:prstGeom prst="rect">
            <a:avLst/>
          </a:prstGeom>
        </p:spPr>
      </p:pic>
      <p:sp>
        <p:nvSpPr>
          <p:cNvPr id="25" name="Rectangle 24"/>
          <p:cNvSpPr/>
          <p:nvPr/>
        </p:nvSpPr>
        <p:spPr>
          <a:xfrm>
            <a:off x="3218329" y="1462504"/>
            <a:ext cx="8237071" cy="4524315"/>
          </a:xfrm>
          <a:prstGeom prst="rect">
            <a:avLst/>
          </a:prstGeom>
        </p:spPr>
        <p:txBody>
          <a:bodyPr wrap="square">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rPr>
              <a:t>1. Chia sẻ với người thân câu chuyện về một người đã lao động hoặc chiến đấu, hi sinh để đem lại cuộc sống hạnh phúc, bình yên cho mọi người mà em cảm phục.</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094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3"/>
          <a:stretch>
            <a:fillRect/>
          </a:stretch>
        </p:blipFill>
        <p:spPr>
          <a:xfrm>
            <a:off x="10637589" y="-297888"/>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4"/>
          <a:stretch>
            <a:fillRect/>
          </a:stretch>
        </p:blipFill>
        <p:spPr>
          <a:xfrm>
            <a:off x="9499071" y="-75912"/>
            <a:ext cx="1616671" cy="684753"/>
          </a:xfrm>
          <a:prstGeom prst="rect">
            <a:avLst/>
          </a:prstGeom>
        </p:spPr>
      </p:pic>
      <p:sp>
        <p:nvSpPr>
          <p:cNvPr id="5" name="Rectangle 4"/>
          <p:cNvSpPr/>
          <p:nvPr/>
        </p:nvSpPr>
        <p:spPr>
          <a:xfrm>
            <a:off x="646090" y="495409"/>
            <a:ext cx="10394910" cy="5632311"/>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Cách đây 6 tháng, mạng xã hội tràn ngập lời chia sẻ, thương tiếc và tri ân 3 chiến sĩ cảnh sát phòng cháy chữa cháy dũng cảm, lao mình vào biển lửa để dập tắt đám cháy tại quán karaoke trên đường Quan Hoa (Hà Nội) làm lòng em lại nao nức những điều tri ân, biết ơn vô cùng. Và hôm nay, em muốn nói về nghề lính cứu hỏa.</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Chiều 1/8/2022,  nhận được tin báo cháy tại Quan hoa, ít ai nghĩ, đó là lần làm nhiệm vụ cuối cùng của ba người chiến sĩ anh hùng. Đó là trung tá Đặng Anh Quân (đội trưởng), trung úy Đỗ Đức Việt và binh nhì Nguyễn Đình Phúc. Sau khi giải cứu, hướng dẫn 8 người thoát khỏi đám cháy tại quán karaoke ra ngoài an toàn, ba người lính cứu hỏa quay lại bên trong hiện trường nhằm tìm kiếm những nạn nhân mắc kẹt khác, song số phận nghiệt ngã, các anh đã không bao giờ quay ra. Sáng cùng ngày, cũng chính các anh, đã giải cứu 2 nạn nhân trong một vụ cháy nhà dân gần đó. Nhờ việc làm vĩ đại của ba người chiến sỹ mà người dân đã được cứu sống. Nhưng lòng em lại nghẹn ngào làm sao về nghề lính cứu hỏa. Các anh đã hết lòng với nhiệm vụ, an toàn của người dân mà không màng đến bản thân. Sẵn sàng hy sinh cả tính mạng của mình để bảo vệ mọi người. Em 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Rồi mai đây, cuộc sống sẽ lại bình yên trở lại, sự hy sinh của các anh mãi mãi luôn là điều thường trực trong trái tim mỗi người dân. Biết ơn vô cùng, nghề lính cứu hỏa.</a:t>
            </a:r>
          </a:p>
        </p:txBody>
      </p:sp>
    </p:spTree>
    <p:extLst>
      <p:ext uri="{BB962C8B-B14F-4D97-AF65-F5344CB8AC3E}">
        <p14:creationId xmlns:p14="http://schemas.microsoft.com/office/powerpoint/2010/main" val="50064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l="8692" t="38140" r="8636"/>
          <a:stretch/>
        </p:blipFill>
        <p:spPr bwMode="auto">
          <a:xfrm>
            <a:off x="0" y="0"/>
            <a:ext cx="6742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b="63066"/>
          <a:stretch/>
        </p:blipFill>
        <p:spPr bwMode="auto">
          <a:xfrm>
            <a:off x="3987800" y="2739369"/>
            <a:ext cx="8204200" cy="411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41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895</Words>
  <Application>Microsoft Office PowerPoint</Application>
  <PresentationFormat>Widescreen</PresentationFormat>
  <Paragraphs>48</Paragraphs>
  <Slides>13</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Cambria</vt:lpstr>
      <vt:lpstr>#9Slide07 Deepika</vt:lpstr>
      <vt:lpstr>#9Slide03 Arima Madurai Black</vt:lpstr>
      <vt:lpstr>等线</vt:lpstr>
      <vt:lpstr>字魂59号-创粗黑</vt:lpstr>
      <vt:lpstr>Calibri</vt:lpstr>
      <vt:lpstr>#9Slide05 SVNKitten</vt:lpstr>
      <vt:lpstr>Times New Roman</vt:lpstr>
      <vt:lpstr>UTM Davida</vt:lpstr>
      <vt:lpstr>#9Slide07 IcielStormtrooper</vt:lpstr>
      <vt:lpstr>#9Slide07 HoneyCream</vt:lpstr>
      <vt:lpstr>Arial</vt:lpstr>
      <vt:lpstr>微软雅黑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lan anh</cp:lastModifiedBy>
  <cp:revision>15</cp:revision>
  <dcterms:created xsi:type="dcterms:W3CDTF">2024-01-09T14:24:09Z</dcterms:created>
  <dcterms:modified xsi:type="dcterms:W3CDTF">2024-02-01T04:03:04Z</dcterms:modified>
</cp:coreProperties>
</file>