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90" r:id="rId2"/>
    <p:sldId id="292" r:id="rId3"/>
    <p:sldId id="257" r:id="rId4"/>
    <p:sldId id="317" r:id="rId5"/>
    <p:sldId id="325" r:id="rId6"/>
    <p:sldId id="293" r:id="rId7"/>
    <p:sldId id="270" r:id="rId8"/>
    <p:sldId id="319" r:id="rId9"/>
    <p:sldId id="271" r:id="rId10"/>
    <p:sldId id="272" r:id="rId11"/>
    <p:sldId id="320" r:id="rId12"/>
    <p:sldId id="321" r:id="rId13"/>
    <p:sldId id="322" r:id="rId14"/>
    <p:sldId id="295" r:id="rId15"/>
    <p:sldId id="323" r:id="rId16"/>
    <p:sldId id="258" r:id="rId17"/>
    <p:sldId id="324" r:id="rId18"/>
    <p:sldId id="318"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1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8CB7"/>
    <a:srgbClr val="74BED6"/>
    <a:srgbClr val="4E1671"/>
    <a:srgbClr val="38B25D"/>
    <a:srgbClr val="A5D581"/>
    <a:srgbClr val="6DB929"/>
    <a:srgbClr val="F4E34C"/>
    <a:srgbClr val="A9DAFF"/>
    <a:srgbClr val="0078D2"/>
    <a:srgbClr val="A6ED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369" autoAdjust="0"/>
    <p:restoredTop sz="93447" autoAdjust="0"/>
  </p:normalViewPr>
  <p:slideViewPr>
    <p:cSldViewPr snapToGrid="0" showGuides="1">
      <p:cViewPr varScale="1">
        <p:scale>
          <a:sx n="91" d="100"/>
          <a:sy n="91" d="100"/>
        </p:scale>
        <p:origin x="228" y="90"/>
      </p:cViewPr>
      <p:guideLst>
        <p:guide orient="horz" pos="2160"/>
        <p:guide pos="3840"/>
        <p:guide orient="horz" pos="2115"/>
      </p:guideLst>
    </p:cSldViewPr>
  </p:slideViewPr>
  <p:notesTextViewPr>
    <p:cViewPr>
      <p:scale>
        <a:sx n="1" d="1"/>
        <a:sy n="1" d="1"/>
      </p:scale>
      <p:origin x="0" y="0"/>
    </p:cViewPr>
  </p:notesTextViewPr>
  <p:sorterViewPr>
    <p:cViewPr>
      <p:scale>
        <a:sx n="125" d="100"/>
        <a:sy n="125" d="100"/>
      </p:scale>
      <p:origin x="0" y="-14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B3EC-FC46-AC4F-B4B0-9CFFC7A35B40}" type="datetimeFigureOut">
              <a:rPr kumimoji="1" lang="zh-CN" altLang="en-US" smtClean="0"/>
              <a:t>2024/2/6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C63B5-896D-F940-9BEB-F22A2BAE3703}" type="slidenum">
              <a:rPr kumimoji="1" lang="zh-CN" altLang="en-US" smtClean="0"/>
              <a:t>‹#›</a:t>
            </a:fld>
            <a:endParaRPr kumimoji="1" lang="zh-CN" altLang="en-US"/>
          </a:p>
        </p:txBody>
      </p:sp>
    </p:spTree>
    <p:extLst>
      <p:ext uri="{BB962C8B-B14F-4D97-AF65-F5344CB8AC3E}">
        <p14:creationId xmlns:p14="http://schemas.microsoft.com/office/powerpoint/2010/main" val="58751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24C63B5-896D-F940-9BEB-F22A2BAE3703}" type="slidenum">
              <a:rPr kumimoji="1" lang="zh-CN" altLang="en-US" smtClean="0"/>
              <a:t>3</a:t>
            </a:fld>
            <a:endParaRPr kumimoji="1" lang="zh-CN" altLang="en-US"/>
          </a:p>
        </p:txBody>
      </p:sp>
    </p:spTree>
    <p:extLst>
      <p:ext uri="{BB962C8B-B14F-4D97-AF65-F5344CB8AC3E}">
        <p14:creationId xmlns:p14="http://schemas.microsoft.com/office/powerpoint/2010/main" val="294571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4710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728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30F7-16D1-85AE-2CB8-DF38CBDF1F8F}"/>
              </a:ext>
            </a:extLst>
          </p:cNvPr>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DF9D82-D17D-2237-9E96-E04C409E8B1F}"/>
              </a:ext>
            </a:extLst>
          </p:cNvPr>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AA29BB-0E99-B5DF-2B0E-8EAAF7477749}"/>
              </a:ext>
            </a:extLst>
          </p:cNvPr>
          <p:cNvSpPr>
            <a:spLocks noGrp="1"/>
          </p:cNvSpPr>
          <p:nvPr>
            <p:ph type="dt" sz="half" idx="10"/>
          </p:nvPr>
        </p:nvSpPr>
        <p:spPr>
          <a:xfrm>
            <a:off x="838200" y="6356351"/>
            <a:ext cx="2743200" cy="365125"/>
          </a:xfrm>
          <a:prstGeom prst="rect">
            <a:avLst/>
          </a:prstGeom>
        </p:spPr>
        <p:txBody>
          <a:bodyPr/>
          <a:lstStyle/>
          <a:p>
            <a:fld id="{5FCFD8BC-8BCC-46B6-9AB1-219F474A3C77}" type="datetimeFigureOut">
              <a:rPr lang="en-US" smtClean="0"/>
              <a:t>06/02/2024</a:t>
            </a:fld>
            <a:endParaRPr lang="en-US"/>
          </a:p>
        </p:txBody>
      </p:sp>
      <p:sp>
        <p:nvSpPr>
          <p:cNvPr id="5" name="Footer Placeholder 4">
            <a:extLst>
              <a:ext uri="{FF2B5EF4-FFF2-40B4-BE49-F238E27FC236}">
                <a16:creationId xmlns:a16="http://schemas.microsoft.com/office/drawing/2014/main" id="{66720AFC-2019-C2AD-D7CF-9C6A5B22A487}"/>
              </a:ext>
            </a:extLst>
          </p:cNvPr>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9141A3-EBC4-829B-44B6-4CC9367523C3}"/>
              </a:ext>
            </a:extLst>
          </p:cNvPr>
          <p:cNvSpPr>
            <a:spLocks noGrp="1"/>
          </p:cNvSpPr>
          <p:nvPr>
            <p:ph type="sldNum" sz="quarter" idx="12"/>
          </p:nvPr>
        </p:nvSpPr>
        <p:spPr>
          <a:xfrm>
            <a:off x="8610600" y="6356351"/>
            <a:ext cx="2743200" cy="365125"/>
          </a:xfrm>
          <a:prstGeom prst="rect">
            <a:avLst/>
          </a:prstGeom>
        </p:spPr>
        <p:txBody>
          <a:bodyPr/>
          <a:lstStyle/>
          <a:p>
            <a:fld id="{1966F029-B7AA-4FEE-88F4-ACDF4C9C5DBF}" type="slidenum">
              <a:rPr lang="en-US" smtClean="0"/>
              <a:t>‹#›</a:t>
            </a:fld>
            <a:endParaRPr lang="en-US"/>
          </a:p>
        </p:txBody>
      </p:sp>
      <p:pic>
        <p:nvPicPr>
          <p:cNvPr id="11" name="Graphic 10">
            <a:extLst>
              <a:ext uri="{FF2B5EF4-FFF2-40B4-BE49-F238E27FC236}">
                <a16:creationId xmlns:a16="http://schemas.microsoft.com/office/drawing/2014/main" id="{F11FE01C-D000-34B9-AC95-1E7015A55E0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0"/>
            <a:ext cx="12192000" cy="6858000"/>
          </a:xfrm>
          <a:prstGeom prst="rect">
            <a:avLst/>
          </a:prstGeom>
        </p:spPr>
      </p:pic>
      <p:pic>
        <p:nvPicPr>
          <p:cNvPr id="8" name="图片 8">
            <a:extLst>
              <a:ext uri="{FF2B5EF4-FFF2-40B4-BE49-F238E27FC236}">
                <a16:creationId xmlns:a16="http://schemas.microsoft.com/office/drawing/2014/main" id="{36B1B337-B369-7B4B-DC7B-10DC6433216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607" t="6394" r="13850" b="4119"/>
          <a:stretch/>
        </p:blipFill>
        <p:spPr>
          <a:xfrm>
            <a:off x="1" y="73690"/>
            <a:ext cx="12192001" cy="6858000"/>
          </a:xfrm>
          <a:prstGeom prst="rect">
            <a:avLst/>
          </a:prstGeom>
        </p:spPr>
      </p:pic>
    </p:spTree>
    <p:extLst>
      <p:ext uri="{BB962C8B-B14F-4D97-AF65-F5344CB8AC3E}">
        <p14:creationId xmlns:p14="http://schemas.microsoft.com/office/powerpoint/2010/main" val="31332718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12794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图片 3" descr="E:\PPT\PPT\千\9月4号黄色绿色卡通风安全主题班会PPT模板\组 16.png组 16">
            <a:extLst>
              <a:ext uri="{FF2B5EF4-FFF2-40B4-BE49-F238E27FC236}">
                <a16:creationId xmlns:a16="http://schemas.microsoft.com/office/drawing/2014/main" id="{3D8C547A-44D3-DB38-6C1D-5389FCA80F94}"/>
              </a:ext>
            </a:extLst>
          </p:cNvPr>
          <p:cNvPicPr>
            <a:picLocks noChangeAspect="1"/>
          </p:cNvPicPr>
          <p:nvPr/>
        </p:nvPicPr>
        <p:blipFill>
          <a:blip r:embed="rId3"/>
          <a:srcRect/>
          <a:stretch>
            <a:fillRect/>
          </a:stretch>
        </p:blipFill>
        <p:spPr>
          <a:xfrm>
            <a:off x="2358769" y="85891"/>
            <a:ext cx="7966075" cy="6832600"/>
          </a:xfrm>
          <a:prstGeom prst="rect">
            <a:avLst/>
          </a:prstGeom>
        </p:spPr>
      </p:pic>
      <p:pic>
        <p:nvPicPr>
          <p:cNvPr id="6" name="图片 5">
            <a:extLst>
              <a:ext uri="{FF2B5EF4-FFF2-40B4-BE49-F238E27FC236}">
                <a16:creationId xmlns:a16="http://schemas.microsoft.com/office/drawing/2014/main" id="{EF4C34C5-7170-DD43-A553-4B5F7BDBFB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9014" y="3450276"/>
            <a:ext cx="3918717" cy="3918717"/>
          </a:xfrm>
          <a:prstGeom prst="rect">
            <a:avLst/>
          </a:prstGeom>
        </p:spPr>
      </p:pic>
      <p:pic>
        <p:nvPicPr>
          <p:cNvPr id="2" name="图片 1">
            <a:extLst>
              <a:ext uri="{FF2B5EF4-FFF2-40B4-BE49-F238E27FC236}">
                <a16:creationId xmlns:a16="http://schemas.microsoft.com/office/drawing/2014/main" id="{C46CAAE6-D510-104A-A6BC-11EA390AB7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677" y="2399733"/>
            <a:ext cx="5176685" cy="4458267"/>
          </a:xfrm>
          <a:prstGeom prst="rect">
            <a:avLst/>
          </a:prstGeom>
        </p:spPr>
      </p:pic>
      <p:pic>
        <p:nvPicPr>
          <p:cNvPr id="11" name="图片 10">
            <a:extLst>
              <a:ext uri="{FF2B5EF4-FFF2-40B4-BE49-F238E27FC236}">
                <a16:creationId xmlns:a16="http://schemas.microsoft.com/office/drawing/2014/main" id="{33FFB559-9989-0446-9D52-01CBD51AB6F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24774">
            <a:off x="9354049" y="88804"/>
            <a:ext cx="2007125" cy="2630170"/>
          </a:xfrm>
          <a:prstGeom prst="rect">
            <a:avLst/>
          </a:prstGeom>
        </p:spPr>
      </p:pic>
      <p:pic>
        <p:nvPicPr>
          <p:cNvPr id="3" name="Picture 2">
            <a:extLst>
              <a:ext uri="{FF2B5EF4-FFF2-40B4-BE49-F238E27FC236}">
                <a16:creationId xmlns:a16="http://schemas.microsoft.com/office/drawing/2014/main" id="{5871BBA0-C358-FC36-B481-BE834085F1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685" y="-207484"/>
            <a:ext cx="1656600" cy="1656600"/>
          </a:xfrm>
          <a:prstGeom prst="rect">
            <a:avLst/>
          </a:prstGeom>
        </p:spPr>
      </p:pic>
      <p:pic>
        <p:nvPicPr>
          <p:cNvPr id="5" name="Picture 4">
            <a:extLst>
              <a:ext uri="{FF2B5EF4-FFF2-40B4-BE49-F238E27FC236}">
                <a16:creationId xmlns:a16="http://schemas.microsoft.com/office/drawing/2014/main" id="{460D824F-BD96-DD53-AEE4-EDAFFC7EEDF5}"/>
              </a:ext>
            </a:extLst>
          </p:cNvPr>
          <p:cNvPicPr>
            <a:picLocks noChangeAspect="1"/>
          </p:cNvPicPr>
          <p:nvPr/>
        </p:nvPicPr>
        <p:blipFill>
          <a:blip r:embed="rId8"/>
          <a:stretch>
            <a:fillRect/>
          </a:stretch>
        </p:blipFill>
        <p:spPr>
          <a:xfrm>
            <a:off x="2730562" y="698143"/>
            <a:ext cx="7200000" cy="2139881"/>
          </a:xfrm>
          <a:prstGeom prst="rect">
            <a:avLst/>
          </a:prstGeom>
        </p:spPr>
      </p:pic>
      <p:sp>
        <p:nvSpPr>
          <p:cNvPr id="8" name="TextBox 7">
            <a:extLst>
              <a:ext uri="{FF2B5EF4-FFF2-40B4-BE49-F238E27FC236}">
                <a16:creationId xmlns:a16="http://schemas.microsoft.com/office/drawing/2014/main" id="{C27727C1-ACF4-D3DA-D1F5-E14BF0FD72FD}"/>
              </a:ext>
            </a:extLst>
          </p:cNvPr>
          <p:cNvSpPr txBox="1"/>
          <p:nvPr/>
        </p:nvSpPr>
        <p:spPr>
          <a:xfrm>
            <a:off x="2886705" y="2270791"/>
            <a:ext cx="6967253" cy="1785104"/>
          </a:xfrm>
          <a:prstGeom prst="rect">
            <a:avLst/>
          </a:prstGeom>
          <a:noFill/>
        </p:spPr>
        <p:txBody>
          <a:bodyPr wrap="square" rtlCol="0">
            <a:spAutoFit/>
          </a:bodyPr>
          <a:lstStyle/>
          <a:p>
            <a:pPr algn="ctr"/>
            <a:r>
              <a:rPr lang="vi-VN" sz="5500" b="1" dirty="0">
                <a:solidFill>
                  <a:srgbClr val="FFFF00"/>
                </a:solidFill>
                <a:latin typeface="#9Slide03 IcielSmoothy Sans" panose="00000500000000000000" pitchFamily="2" charset="0"/>
              </a:rPr>
              <a:t>DUY TRÌ QUAN HỆ BẠN BÈ</a:t>
            </a:r>
            <a:endParaRPr lang="en-SG" sz="5500" b="1" dirty="0">
              <a:solidFill>
                <a:srgbClr val="FFFF00"/>
              </a:solidFill>
              <a:latin typeface="#9Slide03 IcielSmoothy Sans" panose="00000500000000000000" pitchFamily="2" charset="0"/>
            </a:endParaRPr>
          </a:p>
        </p:txBody>
      </p:sp>
    </p:spTree>
    <p:extLst>
      <p:ext uri="{BB962C8B-B14F-4D97-AF65-F5344CB8AC3E}">
        <p14:creationId xmlns:p14="http://schemas.microsoft.com/office/powerpoint/2010/main" val="2012371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77180D1-42E0-3D47-BAE1-977947BE14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69518" y="1863025"/>
            <a:ext cx="5435009" cy="5435009"/>
          </a:xfrm>
          <a:prstGeom prst="rect">
            <a:avLst/>
          </a:prstGeom>
        </p:spPr>
      </p:pic>
      <p:grpSp>
        <p:nvGrpSpPr>
          <p:cNvPr id="6" name="组合 13">
            <a:extLst>
              <a:ext uri="{FF2B5EF4-FFF2-40B4-BE49-F238E27FC236}">
                <a16:creationId xmlns:a16="http://schemas.microsoft.com/office/drawing/2014/main" id="{21A2FF5A-CAA8-48AD-D6EE-E750CA227AFB}"/>
              </a:ext>
            </a:extLst>
          </p:cNvPr>
          <p:cNvGrpSpPr/>
          <p:nvPr/>
        </p:nvGrpSpPr>
        <p:grpSpPr>
          <a:xfrm>
            <a:off x="376988" y="248701"/>
            <a:ext cx="11436985" cy="2708275"/>
            <a:chOff x="745" y="342"/>
            <a:chExt cx="18011" cy="4265"/>
          </a:xfrm>
        </p:grpSpPr>
        <p:sp>
          <p:nvSpPr>
            <p:cNvPr id="8" name="圆角矩形 10">
              <a:extLst>
                <a:ext uri="{FF2B5EF4-FFF2-40B4-BE49-F238E27FC236}">
                  <a16:creationId xmlns:a16="http://schemas.microsoft.com/office/drawing/2014/main" id="{CFB5240E-AD1D-05FF-304C-06C4E916CDED}"/>
                </a:ext>
              </a:extLst>
            </p:cNvPr>
            <p:cNvSpPr/>
            <p:nvPr/>
          </p:nvSpPr>
          <p:spPr>
            <a:xfrm>
              <a:off x="2642" y="342"/>
              <a:ext cx="14218" cy="2583"/>
            </a:xfrm>
            <a:prstGeom prst="roundRect">
              <a:avLst/>
            </a:prstGeom>
            <a:solidFill>
              <a:srgbClr val="FFC002"/>
            </a:solidFill>
            <a:ln w="254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n w="12700">
                  <a:noFill/>
                </a:ln>
                <a:solidFill>
                  <a:schemeClr val="tx1"/>
                </a:solidFill>
                <a:latin typeface="思源黑体 CN Bold" panose="020B0800000000000000" charset="-122"/>
                <a:ea typeface="思源黑体 CN Bold" panose="020B0800000000000000" charset="-122"/>
              </a:endParaRPr>
            </a:p>
          </p:txBody>
        </p:sp>
        <p:sp>
          <p:nvSpPr>
            <p:cNvPr id="9" name="文本框 2">
              <a:extLst>
                <a:ext uri="{FF2B5EF4-FFF2-40B4-BE49-F238E27FC236}">
                  <a16:creationId xmlns:a16="http://schemas.microsoft.com/office/drawing/2014/main" id="{29E7D05E-E845-3A0A-11CC-1C203F5261FB}"/>
                </a:ext>
              </a:extLst>
            </p:cNvPr>
            <p:cNvSpPr txBox="1"/>
            <p:nvPr/>
          </p:nvSpPr>
          <p:spPr>
            <a:xfrm>
              <a:off x="745" y="342"/>
              <a:ext cx="18011" cy="4265"/>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algn="ctr"/>
              <a:r>
                <a:rPr lang="vi-VN" sz="4500" b="1" i="0" dirty="0">
                  <a:effectLst/>
                  <a:latin typeface="Cambria" panose="02040503050406030204" pitchFamily="18" charset="0"/>
                  <a:ea typeface="Cambria" panose="02040503050406030204" pitchFamily="18" charset="0"/>
                </a:rPr>
                <a:t>Em rút ra được bài học gì</a:t>
              </a:r>
            </a:p>
            <a:p>
              <a:pPr algn="ctr"/>
              <a:r>
                <a:rPr lang="vi-VN" sz="4500" b="1" i="0" dirty="0">
                  <a:effectLst/>
                  <a:latin typeface="Cambria" panose="02040503050406030204" pitchFamily="18" charset="0"/>
                  <a:ea typeface="Cambria" panose="02040503050406030204" pitchFamily="18" charset="0"/>
                </a:rPr>
                <a:t> từ câu chuyện trên?</a:t>
              </a:r>
              <a:endParaRPr lang="en-SG" sz="4500" b="1" dirty="0">
                <a:latin typeface="Cambria" panose="02040503050406030204" pitchFamily="18" charset="0"/>
                <a:ea typeface="Cambria" panose="02040503050406030204" pitchFamily="18" charset="0"/>
              </a:endParaRPr>
            </a:p>
            <a:p>
              <a:r>
                <a:rPr lang="en-SG" sz="4000" b="1" dirty="0">
                  <a:latin typeface="Cambria" panose="02040503050406030204" pitchFamily="18" charset="0"/>
                  <a:ea typeface="Cambria" panose="02040503050406030204" pitchFamily="18" charset="0"/>
                </a:rPr>
                <a:t/>
              </a:r>
              <a:br>
                <a:rPr lang="en-SG" sz="4000" b="1" dirty="0">
                  <a:latin typeface="Cambria" panose="02040503050406030204" pitchFamily="18" charset="0"/>
                  <a:ea typeface="Cambria" panose="02040503050406030204" pitchFamily="18" charset="0"/>
                </a:rPr>
              </a:br>
              <a:endParaRPr lang="zh-CN" altLang="en-US" sz="4000" b="1" dirty="0">
                <a:ln w="12700">
                  <a:noFill/>
                </a:ln>
                <a:effectLst/>
                <a:latin typeface="Cambria" panose="02040503050406030204" pitchFamily="18" charset="0"/>
                <a:ea typeface="思源黑体 CN Bold" panose="020B0800000000000000" charset="-122"/>
                <a:cs typeface="思源黑体 CN Bold" panose="020B0800000000000000" charset="-122"/>
              </a:endParaRPr>
            </a:p>
          </p:txBody>
        </p:sp>
      </p:grpSp>
      <p:sp>
        <p:nvSpPr>
          <p:cNvPr id="11" name="TextBox 10">
            <a:extLst>
              <a:ext uri="{FF2B5EF4-FFF2-40B4-BE49-F238E27FC236}">
                <a16:creationId xmlns:a16="http://schemas.microsoft.com/office/drawing/2014/main" id="{62D0D6CE-D02B-05E5-BA90-91A23F57B089}"/>
              </a:ext>
            </a:extLst>
          </p:cNvPr>
          <p:cNvSpPr txBox="1"/>
          <p:nvPr/>
        </p:nvSpPr>
        <p:spPr>
          <a:xfrm>
            <a:off x="546100" y="2940084"/>
            <a:ext cx="8264525" cy="1631216"/>
          </a:xfrm>
          <a:prstGeom prst="rect">
            <a:avLst/>
          </a:prstGeom>
          <a:noFill/>
        </p:spPr>
        <p:txBody>
          <a:bodyPr wrap="square">
            <a:spAutoFit/>
          </a:bodyPr>
          <a:lstStyle/>
          <a:p>
            <a:pPr algn="ctr"/>
            <a:r>
              <a:rPr lang="vi-VN" sz="5000" b="1" i="0" dirty="0">
                <a:solidFill>
                  <a:srgbClr val="002060"/>
                </a:solidFill>
                <a:effectLst/>
                <a:latin typeface="Cambria" panose="02040503050406030204" pitchFamily="18" charset="0"/>
                <a:ea typeface="Cambria" panose="02040503050406030204" pitchFamily="18" charset="0"/>
              </a:rPr>
              <a:t>C</a:t>
            </a:r>
            <a:r>
              <a:rPr lang="en-SG" sz="5000" b="1" i="0" dirty="0" err="1">
                <a:solidFill>
                  <a:srgbClr val="002060"/>
                </a:solidFill>
                <a:effectLst/>
                <a:latin typeface="Cambria" panose="02040503050406030204" pitchFamily="18" charset="0"/>
                <a:ea typeface="Cambria" panose="02040503050406030204" pitchFamily="18" charset="0"/>
              </a:rPr>
              <a:t>ần</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phải</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biết</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quý</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trọng</a:t>
            </a:r>
            <a:r>
              <a:rPr lang="en-SG" sz="5000" b="1" i="0" dirty="0">
                <a:solidFill>
                  <a:srgbClr val="002060"/>
                </a:solidFill>
                <a:effectLst/>
                <a:latin typeface="Cambria" panose="02040503050406030204" pitchFamily="18" charset="0"/>
                <a:ea typeface="Cambria" panose="02040503050406030204" pitchFamily="18" charset="0"/>
              </a:rPr>
              <a:t>, </a:t>
            </a:r>
            <a:endParaRPr lang="vi-VN" sz="5000" b="1" i="0" dirty="0">
              <a:solidFill>
                <a:srgbClr val="002060"/>
              </a:solidFill>
              <a:effectLst/>
              <a:latin typeface="Cambria" panose="02040503050406030204" pitchFamily="18" charset="0"/>
              <a:ea typeface="Cambria" panose="02040503050406030204" pitchFamily="18" charset="0"/>
            </a:endParaRPr>
          </a:p>
          <a:p>
            <a:pPr algn="ctr"/>
            <a:r>
              <a:rPr lang="en-SG" sz="5000" b="1" i="0" dirty="0" err="1">
                <a:solidFill>
                  <a:srgbClr val="002060"/>
                </a:solidFill>
                <a:effectLst/>
                <a:latin typeface="Cambria" panose="02040503050406030204" pitchFamily="18" charset="0"/>
                <a:ea typeface="Cambria" panose="02040503050406030204" pitchFamily="18" charset="0"/>
              </a:rPr>
              <a:t>giữ</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gìn</a:t>
            </a:r>
            <a:r>
              <a:rPr lang="en-SG" sz="5000" b="1" i="0" dirty="0">
                <a:solidFill>
                  <a:srgbClr val="002060"/>
                </a:solidFill>
                <a:effectLst/>
                <a:latin typeface="Cambria" panose="02040503050406030204" pitchFamily="18" charset="0"/>
                <a:ea typeface="Cambria" panose="02040503050406030204" pitchFamily="18" charset="0"/>
              </a:rPr>
              <a:t> </a:t>
            </a:r>
            <a:r>
              <a:rPr lang="en-SG" sz="5000" b="1" i="0" dirty="0" err="1">
                <a:solidFill>
                  <a:srgbClr val="002060"/>
                </a:solidFill>
                <a:effectLst/>
                <a:latin typeface="Cambria" panose="02040503050406030204" pitchFamily="18" charset="0"/>
                <a:ea typeface="Cambria" panose="02040503050406030204" pitchFamily="18" charset="0"/>
              </a:rPr>
              <a:t>tình</a:t>
            </a:r>
            <a:r>
              <a:rPr lang="en-SG" sz="5000" b="1" i="0" dirty="0">
                <a:solidFill>
                  <a:srgbClr val="002060"/>
                </a:solidFill>
                <a:effectLst/>
                <a:latin typeface="Cambria" panose="02040503050406030204" pitchFamily="18" charset="0"/>
                <a:ea typeface="Cambria" panose="02040503050406030204" pitchFamily="18" charset="0"/>
              </a:rPr>
              <a:t> </a:t>
            </a:r>
            <a:r>
              <a:rPr lang="vi-VN" sz="5000" b="1" i="0" dirty="0">
                <a:solidFill>
                  <a:srgbClr val="002060"/>
                </a:solidFill>
                <a:effectLst/>
                <a:latin typeface="Cambria" panose="02040503050406030204" pitchFamily="18" charset="0"/>
                <a:ea typeface="Cambria" panose="02040503050406030204" pitchFamily="18" charset="0"/>
              </a:rPr>
              <a:t>bạn.</a:t>
            </a:r>
            <a:endParaRPr lang="en-SG" sz="5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9566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870083" y="195436"/>
            <a:ext cx="8630052" cy="1288448"/>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SG" sz="4500" b="1" dirty="0">
                <a:solidFill>
                  <a:srgbClr val="C00000"/>
                </a:solidFill>
                <a:latin typeface="Cambria" panose="02040503050406030204" pitchFamily="18" charset="0"/>
                <a:ea typeface="Cambria" panose="02040503050406030204" pitchFamily="18" charset="0"/>
              </a:rPr>
              <a:t>Theo </a:t>
            </a:r>
            <a:r>
              <a:rPr lang="en-SG" sz="4500" b="1" dirty="0" err="1">
                <a:solidFill>
                  <a:srgbClr val="C00000"/>
                </a:solidFill>
                <a:latin typeface="Cambria" panose="02040503050406030204" pitchFamily="18" charset="0"/>
                <a:ea typeface="Cambria" panose="02040503050406030204" pitchFamily="18" charset="0"/>
              </a:rPr>
              <a:t>em</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vì</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sao</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chúng</a:t>
            </a:r>
            <a:r>
              <a:rPr lang="en-SG" sz="4500" b="1" dirty="0">
                <a:solidFill>
                  <a:srgbClr val="C00000"/>
                </a:solidFill>
                <a:latin typeface="Cambria" panose="02040503050406030204" pitchFamily="18" charset="0"/>
                <a:ea typeface="Cambria" panose="02040503050406030204" pitchFamily="18" charset="0"/>
              </a:rPr>
              <a:t> ta </a:t>
            </a:r>
            <a:r>
              <a:rPr lang="en-SG" sz="4500" b="1" dirty="0" err="1">
                <a:solidFill>
                  <a:srgbClr val="C00000"/>
                </a:solidFill>
                <a:latin typeface="Cambria" panose="02040503050406030204" pitchFamily="18" charset="0"/>
                <a:ea typeface="Cambria" panose="02040503050406030204" pitchFamily="18" charset="0"/>
              </a:rPr>
              <a:t>cần</a:t>
            </a:r>
            <a:r>
              <a:rPr lang="en-SG" sz="4500" b="1" dirty="0">
                <a:solidFill>
                  <a:srgbClr val="C00000"/>
                </a:solidFill>
                <a:latin typeface="Cambria" panose="02040503050406030204" pitchFamily="18" charset="0"/>
                <a:ea typeface="Cambria" panose="02040503050406030204" pitchFamily="18" charset="0"/>
              </a:rPr>
              <a:t> </a:t>
            </a:r>
            <a:endParaRPr lang="vi-VN" sz="4500" b="1" dirty="0">
              <a:solidFill>
                <a:srgbClr val="C00000"/>
              </a:solidFill>
              <a:latin typeface="Cambria" panose="02040503050406030204" pitchFamily="18" charset="0"/>
              <a:ea typeface="Cambria" panose="02040503050406030204" pitchFamily="18" charset="0"/>
            </a:endParaRPr>
          </a:p>
          <a:p>
            <a:pPr lvl="0" algn="ctr"/>
            <a:r>
              <a:rPr lang="en-SG" sz="4500" b="1" dirty="0" err="1">
                <a:solidFill>
                  <a:srgbClr val="C00000"/>
                </a:solidFill>
                <a:latin typeface="Cambria" panose="02040503050406030204" pitchFamily="18" charset="0"/>
                <a:ea typeface="Cambria" panose="02040503050406030204" pitchFamily="18" charset="0"/>
              </a:rPr>
              <a:t>giữ</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gìn</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tình</a:t>
            </a:r>
            <a:r>
              <a:rPr lang="en-SG" sz="4500" b="1" dirty="0">
                <a:solidFill>
                  <a:srgbClr val="C00000"/>
                </a:solidFill>
                <a:latin typeface="Cambria" panose="02040503050406030204" pitchFamily="18" charset="0"/>
                <a:ea typeface="Cambria" panose="02040503050406030204" pitchFamily="18" charset="0"/>
              </a:rPr>
              <a:t> </a:t>
            </a:r>
            <a:r>
              <a:rPr lang="en-SG" sz="4500" b="1" dirty="0" err="1">
                <a:solidFill>
                  <a:srgbClr val="C00000"/>
                </a:solidFill>
                <a:latin typeface="Cambria" panose="02040503050406030204" pitchFamily="18" charset="0"/>
                <a:ea typeface="Cambria" panose="02040503050406030204" pitchFamily="18" charset="0"/>
              </a:rPr>
              <a:t>bạn</a:t>
            </a:r>
            <a:r>
              <a:rPr lang="en-SG" sz="4500" b="1" dirty="0">
                <a:solidFill>
                  <a:srgbClr val="C00000"/>
                </a:solidFill>
                <a:latin typeface="Cambria" panose="02040503050406030204" pitchFamily="18" charset="0"/>
                <a:ea typeface="Cambria" panose="02040503050406030204" pitchFamily="18" charset="0"/>
              </a:rPr>
              <a:t>?</a:t>
            </a:r>
            <a:endParaRPr kumimoji="0" lang="vi-VN" sz="45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0" y="1726659"/>
            <a:ext cx="9283195" cy="6352714"/>
            <a:chOff x="-6787" y="571502"/>
            <a:chExt cx="12616720" cy="4742835"/>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a:ln>
                  <a:noFill/>
                </a:ln>
                <a:solidFill>
                  <a:prstClr val="white"/>
                </a:solidFill>
                <a:effectLst/>
                <a:uLnTx/>
                <a:uFillTx/>
                <a:latin typeface="阿里巴巴普惠体"/>
                <a:cs typeface="+mn-cs"/>
              </a:endParaRPr>
            </a:p>
          </p:txBody>
        </p:sp>
        <p:sp>
          <p:nvSpPr>
            <p:cNvPr id="12" name="TextBox 11">
              <a:extLst>
                <a:ext uri="{FF2B5EF4-FFF2-40B4-BE49-F238E27FC236}">
                  <a16:creationId xmlns:a16="http://schemas.microsoft.com/office/drawing/2014/main" id="{0B677303-E744-2B02-455B-BC68C476CF01}"/>
                </a:ext>
              </a:extLst>
            </p:cNvPr>
            <p:cNvSpPr txBox="1"/>
            <p:nvPr/>
          </p:nvSpPr>
          <p:spPr>
            <a:xfrm>
              <a:off x="319472" y="592336"/>
              <a:ext cx="11698369" cy="472200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Chúng ta cần giữ gìn tình bạn vì bạn bè là những người luôn quan tâm, chia sẻ và giúp đỡ chúng ta trong cuộc sống. Nếu không có bạn bè thì cuộc sống sẽ trở nên rất tẻ nhạt.</a:t>
              </a:r>
              <a:b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br>
              <a: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r>
              <a:br>
                <a:rPr lang="vi-VN" sz="45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br>
              <a:r>
                <a:rPr kumimoji="0" lang="vi-VN" sz="4500" b="0" i="0" u="none" strike="noStrike" kern="1200" cap="none" spc="0" normalizeH="0" baseline="0" noProof="0" dirty="0">
                  <a:ln>
                    <a:noFill/>
                  </a:ln>
                  <a:solidFill>
                    <a:srgbClr val="000000"/>
                  </a:solidFill>
                  <a:effectLst/>
                  <a:uLnTx/>
                  <a:uFillTx/>
                  <a:latin typeface="OpenSans"/>
                  <a:cs typeface="+mn-cs"/>
                </a:rPr>
                <a:t/>
              </a:r>
              <a:br>
                <a:rPr kumimoji="0" lang="vi-VN" sz="4500" b="0" i="0" u="none" strike="noStrike" kern="1200" cap="none" spc="0" normalizeH="0" baseline="0" noProof="0" dirty="0">
                  <a:ln>
                    <a:noFill/>
                  </a:ln>
                  <a:solidFill>
                    <a:srgbClr val="000000"/>
                  </a:solidFill>
                  <a:effectLst/>
                  <a:uLnTx/>
                  <a:uFillTx/>
                  <a:latin typeface="OpenSans"/>
                  <a:cs typeface="+mn-cs"/>
                </a:rPr>
              </a:br>
              <a:endPar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2398361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圆角矩形 1">
            <a:extLst>
              <a:ext uri="{FF2B5EF4-FFF2-40B4-BE49-F238E27FC236}">
                <a16:creationId xmlns:a16="http://schemas.microsoft.com/office/drawing/2014/main" id="{25714E06-CDAE-3A96-98C7-21618E2EC5A6}"/>
              </a:ext>
            </a:extLst>
          </p:cNvPr>
          <p:cNvSpPr/>
          <p:nvPr/>
        </p:nvSpPr>
        <p:spPr>
          <a:xfrm>
            <a:off x="2349910" y="89966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nvGrpSpPr>
          <p:cNvPr id="3" name="Group 2">
            <a:extLst>
              <a:ext uri="{FF2B5EF4-FFF2-40B4-BE49-F238E27FC236}">
                <a16:creationId xmlns:a16="http://schemas.microsoft.com/office/drawing/2014/main" id="{965CDCC6-CD46-08B2-8ADD-2B2F9EEC3247}"/>
              </a:ext>
            </a:extLst>
          </p:cNvPr>
          <p:cNvGrpSpPr/>
          <p:nvPr/>
        </p:nvGrpSpPr>
        <p:grpSpPr>
          <a:xfrm>
            <a:off x="2510672" y="1078079"/>
            <a:ext cx="9391857" cy="4039054"/>
            <a:chOff x="5669000" y="913428"/>
            <a:chExt cx="9391857" cy="4039054"/>
          </a:xfrm>
        </p:grpSpPr>
        <p:sp>
          <p:nvSpPr>
            <p:cNvPr id="11" name="TextBox 10">
              <a:extLst>
                <a:ext uri="{FF2B5EF4-FFF2-40B4-BE49-F238E27FC236}">
                  <a16:creationId xmlns:a16="http://schemas.microsoft.com/office/drawing/2014/main" id="{C639912A-F409-CB7E-B9B9-01C54258EC67}"/>
                </a:ext>
              </a:extLst>
            </p:cNvPr>
            <p:cNvSpPr txBox="1"/>
            <p:nvPr/>
          </p:nvSpPr>
          <p:spPr>
            <a:xfrm>
              <a:off x="5995596" y="913428"/>
              <a:ext cx="9065261" cy="403905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rPr>
                <a:t>HOẠT ĐỘNG 2:</a:t>
              </a:r>
            </a:p>
            <a:p>
              <a:pPr marL="0" marR="0" lvl="0" indent="0" algn="ctr" defTabSz="914400" rtl="0" eaLnBrk="1" fontAlgn="auto" latinLnBrk="0" hangingPunct="1">
                <a:lnSpc>
                  <a:spcPct val="150000"/>
                </a:lnSpc>
                <a:spcBef>
                  <a:spcPts val="0"/>
                </a:spcBef>
                <a:spcAft>
                  <a:spcPts val="0"/>
                </a:spcAft>
                <a:buClrTx/>
                <a:buSzTx/>
                <a:buFontTx/>
                <a:buNone/>
                <a:tabLst/>
                <a:defRPr/>
              </a:pPr>
              <a:r>
                <a:rPr lang="vi-VN" sz="6000" b="1" dirty="0">
                  <a:solidFill>
                    <a:srgbClr val="EE1678"/>
                  </a:solidFill>
                  <a:latin typeface="UTM Guanine" panose="02040603050506020204" pitchFamily="18" charset="0"/>
                  <a:ea typeface="微软雅黑"/>
                </a:rPr>
                <a:t>TÌM HIỂU CÁCH DUY TRÌ QUAN HỆ BẠN BÈ </a:t>
              </a:r>
              <a:endParaRPr kumimoji="0" lang="en-US"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endParaRPr>
            </a:p>
          </p:txBody>
        </p:sp>
        <p:grpSp>
          <p:nvGrpSpPr>
            <p:cNvPr id="7" name="Group 6">
              <a:extLst>
                <a:ext uri="{FF2B5EF4-FFF2-40B4-BE49-F238E27FC236}">
                  <a16:creationId xmlns:a16="http://schemas.microsoft.com/office/drawing/2014/main" id="{F7BFB7E7-9CEE-B2E0-10F8-479F3956ACAC}"/>
                </a:ext>
              </a:extLst>
            </p:cNvPr>
            <p:cNvGrpSpPr/>
            <p:nvPr/>
          </p:nvGrpSpPr>
          <p:grpSpPr>
            <a:xfrm rot="444455">
              <a:off x="5669000" y="1918912"/>
              <a:ext cx="590743" cy="537646"/>
              <a:chOff x="3117626" y="2171918"/>
              <a:chExt cx="2068450" cy="1720519"/>
            </a:xfrm>
            <a:effectLst>
              <a:outerShdw blurRad="152400" dist="63500" dir="2700000" sx="95000" sy="95000" algn="tl" rotWithShape="0">
                <a:srgbClr val="C00000">
                  <a:alpha val="79000"/>
                </a:srgbClr>
              </a:outerShdw>
            </a:effectLst>
          </p:grpSpPr>
          <p:sp>
            <p:nvSpPr>
              <p:cNvPr id="8" name="Freeform: Shape 7">
                <a:extLst>
                  <a:ext uri="{FF2B5EF4-FFF2-40B4-BE49-F238E27FC236}">
                    <a16:creationId xmlns:a16="http://schemas.microsoft.com/office/drawing/2014/main" id="{21C97155-973B-1439-8195-40F77E544AC5}"/>
                  </a:ext>
                </a:extLst>
              </p:cNvPr>
              <p:cNvSpPr/>
              <p:nvPr/>
            </p:nvSpPr>
            <p:spPr>
              <a:xfrm>
                <a:off x="3117626"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Freeform: Shape 8">
                <a:extLst>
                  <a:ext uri="{FF2B5EF4-FFF2-40B4-BE49-F238E27FC236}">
                    <a16:creationId xmlns:a16="http://schemas.microsoft.com/office/drawing/2014/main" id="{EC02432F-E05A-781A-91A1-F615B60C87E4}"/>
                  </a:ext>
                </a:extLst>
              </p:cNvPr>
              <p:cNvSpPr/>
              <p:nvPr/>
            </p:nvSpPr>
            <p:spPr>
              <a:xfrm flipH="1">
                <a:off x="4151851"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grpSp>
      <p:pic>
        <p:nvPicPr>
          <p:cNvPr id="13" name="图片 2">
            <a:extLst>
              <a:ext uri="{FF2B5EF4-FFF2-40B4-BE49-F238E27FC236}">
                <a16:creationId xmlns:a16="http://schemas.microsoft.com/office/drawing/2014/main" id="{6BB522B2-AFF4-3692-E108-AF5FC9313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3541" y="3097606"/>
            <a:ext cx="3999614" cy="3999614"/>
          </a:xfrm>
          <a:prstGeom prst="rect">
            <a:avLst/>
          </a:prstGeom>
        </p:spPr>
      </p:pic>
    </p:spTree>
    <p:extLst>
      <p:ext uri="{BB962C8B-B14F-4D97-AF65-F5344CB8AC3E}">
        <p14:creationId xmlns:p14="http://schemas.microsoft.com/office/powerpoint/2010/main" val="18688161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716907" y="84725"/>
            <a:ext cx="8630052" cy="1288448"/>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C00000"/>
                </a:solidFill>
                <a:latin typeface="Cambria" panose="02040503050406030204" pitchFamily="18" charset="0"/>
                <a:ea typeface="Cambria" panose="02040503050406030204" pitchFamily="18" charset="0"/>
              </a:rPr>
              <a:t>Đọc các cách để duy trì quan hệ </a:t>
            </a:r>
          </a:p>
          <a:p>
            <a:pPr lvl="0" algn="ctr"/>
            <a:r>
              <a:rPr lang="vi-VN" sz="4000" b="1" dirty="0">
                <a:solidFill>
                  <a:srgbClr val="C00000"/>
                </a:solidFill>
                <a:latin typeface="Cambria" panose="02040503050406030204" pitchFamily="18" charset="0"/>
                <a:ea typeface="Cambria" panose="02040503050406030204" pitchFamily="18" charset="0"/>
              </a:rPr>
              <a:t>bạn bè dưới đây và trả lời câu hỏi:</a:t>
            </a:r>
            <a:endParaRPr kumimoji="0" lang="vi-V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195167" y="1474735"/>
            <a:ext cx="9283195" cy="1486782"/>
            <a:chOff x="-6787" y="571502"/>
            <a:chExt cx="12616720" cy="3276479"/>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4500" b="0" i="0" u="none" strike="noStrike" kern="1200" cap="none" spc="0" normalizeH="0" baseline="0" noProof="0">
                <a:ln>
                  <a:noFill/>
                </a:ln>
                <a:solidFill>
                  <a:prstClr val="white"/>
                </a:solidFill>
                <a:effectLst/>
                <a:uLnTx/>
                <a:uFillTx/>
                <a:latin typeface="阿里巴巴普惠体"/>
                <a:cs typeface="+mn-cs"/>
              </a:endParaRPr>
            </a:p>
          </p:txBody>
        </p:sp>
        <p:sp>
          <p:nvSpPr>
            <p:cNvPr id="12" name="TextBox 11">
              <a:extLst>
                <a:ext uri="{FF2B5EF4-FFF2-40B4-BE49-F238E27FC236}">
                  <a16:creationId xmlns:a16="http://schemas.microsoft.com/office/drawing/2014/main" id="{0B677303-E744-2B02-455B-BC68C476CF01}"/>
                </a:ext>
              </a:extLst>
            </p:cNvPr>
            <p:cNvSpPr txBox="1"/>
            <p:nvPr/>
          </p:nvSpPr>
          <p:spPr>
            <a:xfrm>
              <a:off x="319471" y="592336"/>
              <a:ext cx="12111872" cy="32556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a)</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Tôn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trọng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kể</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cả</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có</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những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điều</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khác</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biệt</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với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mình</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endPar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grpSp>
      <p:sp>
        <p:nvSpPr>
          <p:cNvPr id="7" name="TextBox 6">
            <a:extLst>
              <a:ext uri="{FF2B5EF4-FFF2-40B4-BE49-F238E27FC236}">
                <a16:creationId xmlns:a16="http://schemas.microsoft.com/office/drawing/2014/main" id="{7E4A252A-45E1-2640-F589-8DD47A781032}"/>
              </a:ext>
            </a:extLst>
          </p:cNvPr>
          <p:cNvSpPr txBox="1"/>
          <p:nvPr/>
        </p:nvSpPr>
        <p:spPr>
          <a:xfrm>
            <a:off x="449616" y="3180924"/>
            <a:ext cx="7979433" cy="1061829"/>
          </a:xfrm>
          <a:prstGeom prst="rect">
            <a:avLst/>
          </a:prstGeom>
          <a:noFill/>
        </p:spPr>
        <p:txBody>
          <a:bodyPr wrap="square" rtlCol="0">
            <a:spAutoFit/>
          </a:bodyPr>
          <a:lstStyle/>
          <a:p>
            <a:r>
              <a:rPr kumimoji="0" lang="vi-VN"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a:t>
            </a:r>
          </a:p>
          <a:p>
            <a:endParaRPr lang="en-SG" dirty="0"/>
          </a:p>
        </p:txBody>
      </p:sp>
      <p:sp>
        <p:nvSpPr>
          <p:cNvPr id="8" name="Rectangle: Rounded Corners 7">
            <a:extLst>
              <a:ext uri="{FF2B5EF4-FFF2-40B4-BE49-F238E27FC236}">
                <a16:creationId xmlns:a16="http://schemas.microsoft.com/office/drawing/2014/main" id="{6BAFDC35-0B68-CEFA-BE03-476EA289A36D}"/>
              </a:ext>
            </a:extLst>
          </p:cNvPr>
          <p:cNvSpPr/>
          <p:nvPr/>
        </p:nvSpPr>
        <p:spPr>
          <a:xfrm>
            <a:off x="347568" y="4210703"/>
            <a:ext cx="8556946" cy="1055696"/>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Giúp</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đỡ</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khi</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gặp</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khó</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khăn.</a:t>
            </a:r>
          </a:p>
        </p:txBody>
      </p:sp>
      <p:sp>
        <p:nvSpPr>
          <p:cNvPr id="9" name="Rectangle: Rounded Corners 8">
            <a:extLst>
              <a:ext uri="{FF2B5EF4-FFF2-40B4-BE49-F238E27FC236}">
                <a16:creationId xmlns:a16="http://schemas.microsoft.com/office/drawing/2014/main" id="{2F21FDA1-2379-1A27-1C42-AFADB99FB59F}"/>
              </a:ext>
            </a:extLst>
          </p:cNvPr>
          <p:cNvSpPr/>
          <p:nvPr/>
        </p:nvSpPr>
        <p:spPr>
          <a:xfrm>
            <a:off x="248332" y="5398444"/>
            <a:ext cx="9176863" cy="1421735"/>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defRPr/>
            </a:pP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d)</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Độn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g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viên,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khích</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lệ</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để</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bạn</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không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b="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ngừng</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cố</a:t>
            </a:r>
            <a:r>
              <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gắng.</a:t>
            </a:r>
            <a:endParaRPr kumimoji="0" lang="en-US"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75595DDA-8DA8-F004-9179-68AE437CF5A5}"/>
              </a:ext>
            </a:extLst>
          </p:cNvPr>
          <p:cNvSpPr/>
          <p:nvPr/>
        </p:nvSpPr>
        <p:spPr>
          <a:xfrm>
            <a:off x="248332" y="3080330"/>
            <a:ext cx="8556946" cy="1055696"/>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500" dirty="0">
                <a:solidFill>
                  <a:prstClr val="black"/>
                </a:solidFill>
                <a:latin typeface="Cambria" panose="02040503050406030204" pitchFamily="18" charset="0"/>
                <a:cs typeface="Calibri" panose="020F0502020204030204" pitchFamily="34" charset="0"/>
              </a:rPr>
              <a:t>b) </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Chia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sẻ</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vui</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buồn</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en-US" sz="4500" i="0" u="none" strike="noStrike" kern="1200" cap="none" spc="0" normalizeH="0" baseline="0" noProof="0" dirty="0" err="1">
                <a:ln>
                  <a:noFill/>
                </a:ln>
                <a:solidFill>
                  <a:prstClr val="black"/>
                </a:solidFill>
                <a:effectLst/>
                <a:uLnTx/>
                <a:uFillTx/>
                <a:latin typeface="Cambria" panose="02040503050406030204" pitchFamily="18" charset="0"/>
                <a:cs typeface="Calibri" panose="020F0502020204030204" pitchFamily="34" charset="0"/>
              </a:rPr>
              <a:t>cùng</a:t>
            </a:r>
            <a:r>
              <a:rPr kumimoji="0" lang="en-US"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 </a:t>
            </a:r>
            <a:r>
              <a:rPr kumimoji="0" lang="vi-VN" sz="450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rPr>
              <a:t>bạn.</a:t>
            </a:r>
            <a:endParaRPr kumimoji="0" lang="vi-VN" sz="4500" b="0" i="0" u="none" strike="noStrike" kern="1200" cap="none" spc="0" normalizeH="0" baseline="0" noProof="0" dirty="0">
              <a:ln>
                <a:noFill/>
              </a:ln>
              <a:solidFill>
                <a:prstClr val="black"/>
              </a:solidFill>
              <a:effectLst/>
              <a:uLnTx/>
              <a:uFillTx/>
              <a:latin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57350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371CF30-7D11-0641-8C09-D5121E4E1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25275" y="4595352"/>
            <a:ext cx="2039211" cy="2039211"/>
          </a:xfrm>
          <a:prstGeom prst="rect">
            <a:avLst/>
          </a:prstGeom>
        </p:spPr>
      </p:pic>
      <p:sp>
        <p:nvSpPr>
          <p:cNvPr id="4" name="TextBox 3">
            <a:extLst>
              <a:ext uri="{FF2B5EF4-FFF2-40B4-BE49-F238E27FC236}">
                <a16:creationId xmlns:a16="http://schemas.microsoft.com/office/drawing/2014/main" id="{B828B11B-630E-BAE7-C016-2B305B819B58}"/>
              </a:ext>
            </a:extLst>
          </p:cNvPr>
          <p:cNvSpPr txBox="1"/>
          <p:nvPr/>
        </p:nvSpPr>
        <p:spPr>
          <a:xfrm>
            <a:off x="816428" y="970898"/>
            <a:ext cx="7064829" cy="4524315"/>
          </a:xfrm>
          <a:prstGeom prst="rect">
            <a:avLst/>
          </a:prstGeom>
          <a:noFill/>
        </p:spPr>
        <p:txBody>
          <a:bodyPr wrap="square">
            <a:spAutoFit/>
          </a:bodyPr>
          <a:lstStyle/>
          <a:p>
            <a:pPr algn="just"/>
            <a:r>
              <a:rPr lang="vi-VN"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Em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sẽ</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chọn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từ</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khóa</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nào</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để</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tạo</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thành</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bông</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hoa</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tình</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bạn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p>
          <a:p>
            <a:pPr algn="just"/>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-Theo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em</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còn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những</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cách</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nào</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khác</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để</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duy</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trì</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quan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hệ</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bạn</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 </a:t>
            </a:r>
            <a:r>
              <a:rPr lang="en-SG" sz="4800" b="1" i="0" dirty="0" err="1">
                <a:solidFill>
                  <a:srgbClr val="002060"/>
                </a:solidFill>
                <a:effectLst/>
                <a:latin typeface="Cambria" panose="02040503050406030204" pitchFamily="18" charset="0"/>
                <a:ea typeface="Cambria" panose="02040503050406030204" pitchFamily="18" charset="0"/>
                <a:cs typeface="Calibri" panose="020F0502020204030204" pitchFamily="34" charset="0"/>
              </a:rPr>
              <a:t>bè</a:t>
            </a:r>
            <a:r>
              <a:rPr lang="en-SG" sz="48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t>
            </a:r>
          </a:p>
        </p:txBody>
      </p:sp>
      <p:pic>
        <p:nvPicPr>
          <p:cNvPr id="7" name="Picture 6">
            <a:extLst>
              <a:ext uri="{FF2B5EF4-FFF2-40B4-BE49-F238E27FC236}">
                <a16:creationId xmlns:a16="http://schemas.microsoft.com/office/drawing/2014/main" id="{59792BF8-4CA3-5C38-DFCC-5B498D0B983E}"/>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8061362" y="874722"/>
            <a:ext cx="3978237" cy="3283973"/>
          </a:xfrm>
          <a:prstGeom prst="rect">
            <a:avLst/>
          </a:prstGeom>
        </p:spPr>
      </p:pic>
    </p:spTree>
    <p:extLst>
      <p:ext uri="{BB962C8B-B14F-4D97-AF65-F5344CB8AC3E}">
        <p14:creationId xmlns:p14="http://schemas.microsoft.com/office/powerpoint/2010/main" val="3564945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1371CF30-7D11-0641-8C09-D5121E4E1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29333" y="3213867"/>
            <a:ext cx="3608334" cy="3608334"/>
          </a:xfrm>
          <a:prstGeom prst="rect">
            <a:avLst/>
          </a:prstGeom>
        </p:spPr>
      </p:pic>
      <p:pic>
        <p:nvPicPr>
          <p:cNvPr id="7" name="Picture 6">
            <a:extLst>
              <a:ext uri="{FF2B5EF4-FFF2-40B4-BE49-F238E27FC236}">
                <a16:creationId xmlns:a16="http://schemas.microsoft.com/office/drawing/2014/main" id="{59792BF8-4CA3-5C38-DFCC-5B498D0B983E}"/>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9601" t="4693" r="15604"/>
          <a:stretch/>
        </p:blipFill>
        <p:spPr>
          <a:xfrm>
            <a:off x="1723540" y="108856"/>
            <a:ext cx="5903764" cy="6210022"/>
          </a:xfrm>
          <a:prstGeom prst="rect">
            <a:avLst/>
          </a:prstGeom>
        </p:spPr>
      </p:pic>
      <p:sp>
        <p:nvSpPr>
          <p:cNvPr id="3" name="Rectangle 2">
            <a:extLst>
              <a:ext uri="{FF2B5EF4-FFF2-40B4-BE49-F238E27FC236}">
                <a16:creationId xmlns:a16="http://schemas.microsoft.com/office/drawing/2014/main" id="{75037FE8-1F46-95B4-A9E5-3653A750BF6D}"/>
              </a:ext>
            </a:extLst>
          </p:cNvPr>
          <p:cNvSpPr/>
          <p:nvPr/>
        </p:nvSpPr>
        <p:spPr>
          <a:xfrm>
            <a:off x="5604352" y="4079280"/>
            <a:ext cx="1393372" cy="522515"/>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latin typeface="Cambria" panose="02040503050406030204" pitchFamily="18" charset="0"/>
                <a:ea typeface="Cambria" panose="02040503050406030204" pitchFamily="18" charset="0"/>
              </a:rPr>
              <a:t>Chia sẻ</a:t>
            </a:r>
            <a:endParaRPr lang="en-SG" sz="2800" b="1" dirty="0">
              <a:latin typeface="Cambria" panose="02040503050406030204" pitchFamily="18" charset="0"/>
              <a:ea typeface="Cambria" panose="02040503050406030204" pitchFamily="18" charset="0"/>
            </a:endParaRPr>
          </a:p>
        </p:txBody>
      </p:sp>
      <p:sp>
        <p:nvSpPr>
          <p:cNvPr id="6" name="Rectangle 5">
            <a:extLst>
              <a:ext uri="{FF2B5EF4-FFF2-40B4-BE49-F238E27FC236}">
                <a16:creationId xmlns:a16="http://schemas.microsoft.com/office/drawing/2014/main" id="{657253CE-239F-4367-22CD-1356A8CAC3A3}"/>
              </a:ext>
            </a:extLst>
          </p:cNvPr>
          <p:cNvSpPr/>
          <p:nvPr/>
        </p:nvSpPr>
        <p:spPr>
          <a:xfrm>
            <a:off x="1883229" y="3046569"/>
            <a:ext cx="1767068" cy="612461"/>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600" b="1" dirty="0">
                <a:latin typeface="Cambria" panose="02040503050406030204" pitchFamily="18" charset="0"/>
                <a:ea typeface="Cambria" panose="02040503050406030204" pitchFamily="18" charset="0"/>
              </a:rPr>
              <a:t>Động viên</a:t>
            </a:r>
            <a:endParaRPr lang="en-SG" sz="2600" b="1" dirty="0">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5C50B74D-74BA-5733-2199-70AA4C7AEF92}"/>
              </a:ext>
            </a:extLst>
          </p:cNvPr>
          <p:cNvSpPr/>
          <p:nvPr/>
        </p:nvSpPr>
        <p:spPr>
          <a:xfrm>
            <a:off x="3080656" y="859971"/>
            <a:ext cx="2188029" cy="717741"/>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600" b="1" dirty="0">
                <a:latin typeface="Cambria" panose="02040503050406030204" pitchFamily="18" charset="0"/>
                <a:ea typeface="Cambria" panose="02040503050406030204" pitchFamily="18" charset="0"/>
              </a:rPr>
              <a:t>Khuyến khích</a:t>
            </a:r>
            <a:endParaRPr lang="en-SG" sz="2600" b="1" dirty="0">
              <a:latin typeface="Cambria" panose="02040503050406030204" pitchFamily="18" charset="0"/>
              <a:ea typeface="Cambria" panose="02040503050406030204" pitchFamily="18" charset="0"/>
            </a:endParaRPr>
          </a:p>
        </p:txBody>
      </p:sp>
      <p:sp>
        <p:nvSpPr>
          <p:cNvPr id="9" name="Rectangle 8">
            <a:extLst>
              <a:ext uri="{FF2B5EF4-FFF2-40B4-BE49-F238E27FC236}">
                <a16:creationId xmlns:a16="http://schemas.microsoft.com/office/drawing/2014/main" id="{CF6AA4F7-FB0F-7790-0CF5-54A6E8A690E6}"/>
              </a:ext>
            </a:extLst>
          </p:cNvPr>
          <p:cNvSpPr/>
          <p:nvPr/>
        </p:nvSpPr>
        <p:spPr>
          <a:xfrm>
            <a:off x="3465309" y="5211395"/>
            <a:ext cx="1672748" cy="492719"/>
          </a:xfrm>
          <a:prstGeom prst="rect">
            <a:avLst/>
          </a:prstGeom>
          <a:solidFill>
            <a:srgbClr val="0B8C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a:latin typeface="Cambria" panose="02040503050406030204" pitchFamily="18" charset="0"/>
                <a:ea typeface="Cambria" panose="02040503050406030204" pitchFamily="18" charset="0"/>
              </a:rPr>
              <a:t>Giúp đỡ</a:t>
            </a:r>
            <a:endParaRPr lang="en-SG"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676033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15A9D86-70C3-994D-BFA4-9FA2272D8B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293" y="2265325"/>
            <a:ext cx="3999614" cy="3999614"/>
          </a:xfrm>
          <a:prstGeom prst="rect">
            <a:avLst/>
          </a:prstGeom>
        </p:spPr>
      </p:pic>
      <p:sp>
        <p:nvSpPr>
          <p:cNvPr id="4" name="TextBox 3">
            <a:extLst>
              <a:ext uri="{FF2B5EF4-FFF2-40B4-BE49-F238E27FC236}">
                <a16:creationId xmlns:a16="http://schemas.microsoft.com/office/drawing/2014/main" id="{37F41507-C8EA-84F8-92E5-DB4ED143A166}"/>
              </a:ext>
            </a:extLst>
          </p:cNvPr>
          <p:cNvSpPr txBox="1"/>
          <p:nvPr/>
        </p:nvSpPr>
        <p:spPr>
          <a:xfrm>
            <a:off x="3596821" y="2020708"/>
            <a:ext cx="7347857" cy="3416320"/>
          </a:xfrm>
          <a:prstGeom prst="rect">
            <a:avLst/>
          </a:prstGeom>
          <a:noFill/>
        </p:spPr>
        <p:txBody>
          <a:bodyPr wrap="square">
            <a:spAutoFit/>
          </a:bodyPr>
          <a:lstStyle/>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Cùng bạn tham gia các hoạt động.</a:t>
            </a:r>
          </a:p>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Thường xuyên trò chuyện với bạn.</a:t>
            </a:r>
          </a:p>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An ủi bạn mỗi khi bạn gặp chuyện buồn.</a:t>
            </a:r>
          </a:p>
          <a:p>
            <a:pPr algn="l">
              <a:buFont typeface="Arial" panose="020B0604020202020204" pitchFamily="34" charset="0"/>
              <a:buChar char="•"/>
            </a:pPr>
            <a:r>
              <a:rPr lang="vi-VN" sz="36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Bảo vệ bạn khi bạn bị bắt nạt</a:t>
            </a:r>
          </a:p>
        </p:txBody>
      </p:sp>
      <p:pic>
        <p:nvPicPr>
          <p:cNvPr id="5" name="图片 2">
            <a:extLst>
              <a:ext uri="{FF2B5EF4-FFF2-40B4-BE49-F238E27FC236}">
                <a16:creationId xmlns:a16="http://schemas.microsoft.com/office/drawing/2014/main" id="{917B790D-D046-B149-07D9-4904A3C7B0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8827" y="4549790"/>
            <a:ext cx="3074679" cy="2263710"/>
          </a:xfrm>
          <a:prstGeom prst="rect">
            <a:avLst/>
          </a:prstGeom>
        </p:spPr>
      </p:pic>
      <p:sp>
        <p:nvSpPr>
          <p:cNvPr id="7" name="TextBox 6">
            <a:extLst>
              <a:ext uri="{FF2B5EF4-FFF2-40B4-BE49-F238E27FC236}">
                <a16:creationId xmlns:a16="http://schemas.microsoft.com/office/drawing/2014/main" id="{7F786DF0-7474-9CE1-E6A9-C4289D9888D0}"/>
              </a:ext>
            </a:extLst>
          </p:cNvPr>
          <p:cNvSpPr txBox="1"/>
          <p:nvPr/>
        </p:nvSpPr>
        <p:spPr>
          <a:xfrm>
            <a:off x="696684" y="612845"/>
            <a:ext cx="6096000" cy="1384995"/>
          </a:xfrm>
          <a:prstGeom prst="rect">
            <a:avLst/>
          </a:prstGeom>
          <a:noFill/>
        </p:spPr>
        <p:txBody>
          <a:bodyPr wrap="square">
            <a:spAutoFit/>
          </a:bodyPr>
          <a:lstStyle/>
          <a:p>
            <a:pPr algn="ctr"/>
            <a:r>
              <a:rPr lang="vi-VN" sz="4200" b="1" i="0" dirty="0">
                <a:solidFill>
                  <a:srgbClr val="C00000"/>
                </a:solidFill>
                <a:effectLst/>
                <a:latin typeface="Cambria" panose="02040503050406030204" pitchFamily="18" charset="0"/>
                <a:ea typeface="Cambria" panose="02040503050406030204" pitchFamily="18" charset="0"/>
              </a:rPr>
              <a:t>Những cách khác để </a:t>
            </a:r>
          </a:p>
          <a:p>
            <a:pPr algn="ctr"/>
            <a:r>
              <a:rPr lang="vi-VN" sz="4200" b="1" i="0" dirty="0">
                <a:solidFill>
                  <a:srgbClr val="C00000"/>
                </a:solidFill>
                <a:effectLst/>
                <a:latin typeface="Cambria" panose="02040503050406030204" pitchFamily="18" charset="0"/>
                <a:ea typeface="Cambria" panose="02040503050406030204" pitchFamily="18" charset="0"/>
              </a:rPr>
              <a:t>duy trì tình bạn:</a:t>
            </a:r>
          </a:p>
        </p:txBody>
      </p:sp>
    </p:spTree>
    <p:extLst>
      <p:ext uri="{BB962C8B-B14F-4D97-AF65-F5344CB8AC3E}">
        <p14:creationId xmlns:p14="http://schemas.microsoft.com/office/powerpoint/2010/main" val="34656813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70">
            <a:extLst>
              <a:ext uri="{FF2B5EF4-FFF2-40B4-BE49-F238E27FC236}">
                <a16:creationId xmlns:a16="http://schemas.microsoft.com/office/drawing/2014/main" id="{C870E79C-6CFA-4605-AF58-9E59B6D30471}"/>
              </a:ext>
            </a:extLst>
          </p:cNvPr>
          <p:cNvSpPr/>
          <p:nvPr/>
        </p:nvSpPr>
        <p:spPr>
          <a:xfrm>
            <a:off x="1214847" y="812837"/>
            <a:ext cx="9659781" cy="5130485"/>
          </a:xfrm>
          <a:custGeom>
            <a:avLst/>
            <a:gdLst>
              <a:gd name="connsiteX0" fmla="*/ 430798 w 5817996"/>
              <a:gd name="connsiteY0" fmla="*/ 0 h 2153651"/>
              <a:gd name="connsiteX1" fmla="*/ 735418 w 5817996"/>
              <a:gd name="connsiteY1" fmla="*/ 126178 h 2153651"/>
              <a:gd name="connsiteX2" fmla="*/ 740573 w 5817996"/>
              <a:gd name="connsiteY2" fmla="*/ 132426 h 2153651"/>
              <a:gd name="connsiteX3" fmla="*/ 745728 w 5817996"/>
              <a:gd name="connsiteY3" fmla="*/ 126178 h 2153651"/>
              <a:gd name="connsiteX4" fmla="*/ 1050348 w 5817996"/>
              <a:gd name="connsiteY4" fmla="*/ 0 h 2153651"/>
              <a:gd name="connsiteX5" fmla="*/ 1354968 w 5817996"/>
              <a:gd name="connsiteY5" fmla="*/ 126178 h 2153651"/>
              <a:gd name="connsiteX6" fmla="*/ 1360124 w 5817996"/>
              <a:gd name="connsiteY6" fmla="*/ 132426 h 2153651"/>
              <a:gd name="connsiteX7" fmla="*/ 1365279 w 5817996"/>
              <a:gd name="connsiteY7" fmla="*/ 126178 h 2153651"/>
              <a:gd name="connsiteX8" fmla="*/ 1669899 w 5817996"/>
              <a:gd name="connsiteY8" fmla="*/ 0 h 2153651"/>
              <a:gd name="connsiteX9" fmla="*/ 1974519 w 5817996"/>
              <a:gd name="connsiteY9" fmla="*/ 126178 h 2153651"/>
              <a:gd name="connsiteX10" fmla="*/ 1979674 w 5817996"/>
              <a:gd name="connsiteY10" fmla="*/ 132426 h 2153651"/>
              <a:gd name="connsiteX11" fmla="*/ 1984829 w 5817996"/>
              <a:gd name="connsiteY11" fmla="*/ 126178 h 2153651"/>
              <a:gd name="connsiteX12" fmla="*/ 2289449 w 5817996"/>
              <a:gd name="connsiteY12" fmla="*/ 0 h 2153651"/>
              <a:gd name="connsiteX13" fmla="*/ 2594069 w 5817996"/>
              <a:gd name="connsiteY13" fmla="*/ 126178 h 2153651"/>
              <a:gd name="connsiteX14" fmla="*/ 2599225 w 5817996"/>
              <a:gd name="connsiteY14" fmla="*/ 132426 h 2153651"/>
              <a:gd name="connsiteX15" fmla="*/ 2604380 w 5817996"/>
              <a:gd name="connsiteY15" fmla="*/ 126178 h 2153651"/>
              <a:gd name="connsiteX16" fmla="*/ 2909000 w 5817996"/>
              <a:gd name="connsiteY16" fmla="*/ 0 h 2153651"/>
              <a:gd name="connsiteX17" fmla="*/ 3213620 w 5817996"/>
              <a:gd name="connsiteY17" fmla="*/ 126178 h 2153651"/>
              <a:gd name="connsiteX18" fmla="*/ 3218775 w 5817996"/>
              <a:gd name="connsiteY18" fmla="*/ 132426 h 2153651"/>
              <a:gd name="connsiteX19" fmla="*/ 3223930 w 5817996"/>
              <a:gd name="connsiteY19" fmla="*/ 126178 h 2153651"/>
              <a:gd name="connsiteX20" fmla="*/ 3528550 w 5817996"/>
              <a:gd name="connsiteY20" fmla="*/ 0 h 2153651"/>
              <a:gd name="connsiteX21" fmla="*/ 3833170 w 5817996"/>
              <a:gd name="connsiteY21" fmla="*/ 126178 h 2153651"/>
              <a:gd name="connsiteX22" fmla="*/ 3838325 w 5817996"/>
              <a:gd name="connsiteY22" fmla="*/ 132426 h 2153651"/>
              <a:gd name="connsiteX23" fmla="*/ 3843480 w 5817996"/>
              <a:gd name="connsiteY23" fmla="*/ 126178 h 2153651"/>
              <a:gd name="connsiteX24" fmla="*/ 4148100 w 5817996"/>
              <a:gd name="connsiteY24" fmla="*/ 0 h 2153651"/>
              <a:gd name="connsiteX25" fmla="*/ 4452720 w 5817996"/>
              <a:gd name="connsiteY25" fmla="*/ 126178 h 2153651"/>
              <a:gd name="connsiteX26" fmla="*/ 4457875 w 5817996"/>
              <a:gd name="connsiteY26" fmla="*/ 132425 h 2153651"/>
              <a:gd name="connsiteX27" fmla="*/ 4463029 w 5817996"/>
              <a:gd name="connsiteY27" fmla="*/ 126178 h 2153651"/>
              <a:gd name="connsiteX28" fmla="*/ 4767649 w 5817996"/>
              <a:gd name="connsiteY28" fmla="*/ 0 h 2153651"/>
              <a:gd name="connsiteX29" fmla="*/ 5072269 w 5817996"/>
              <a:gd name="connsiteY29" fmla="*/ 126178 h 2153651"/>
              <a:gd name="connsiteX30" fmla="*/ 5077424 w 5817996"/>
              <a:gd name="connsiteY30" fmla="*/ 132425 h 2153651"/>
              <a:gd name="connsiteX31" fmla="*/ 5082578 w 5817996"/>
              <a:gd name="connsiteY31" fmla="*/ 126178 h 2153651"/>
              <a:gd name="connsiteX32" fmla="*/ 5387198 w 5817996"/>
              <a:gd name="connsiteY32" fmla="*/ 0 h 2153651"/>
              <a:gd name="connsiteX33" fmla="*/ 5817996 w 5817996"/>
              <a:gd name="connsiteY33" fmla="*/ 430799 h 2153651"/>
              <a:gd name="connsiteX34" fmla="*/ 5691818 w 5817996"/>
              <a:gd name="connsiteY34" fmla="*/ 735420 h 2153651"/>
              <a:gd name="connsiteX35" fmla="*/ 5669527 w 5817996"/>
              <a:gd name="connsiteY35" fmla="*/ 753812 h 2153651"/>
              <a:gd name="connsiteX36" fmla="*/ 5691818 w 5817996"/>
              <a:gd name="connsiteY36" fmla="*/ 772204 h 2153651"/>
              <a:gd name="connsiteX37" fmla="*/ 5817996 w 5817996"/>
              <a:gd name="connsiteY37" fmla="*/ 1076825 h 2153651"/>
              <a:gd name="connsiteX38" fmla="*/ 5691818 w 5817996"/>
              <a:gd name="connsiteY38" fmla="*/ 1381446 h 2153651"/>
              <a:gd name="connsiteX39" fmla="*/ 5669526 w 5817996"/>
              <a:gd name="connsiteY39" fmla="*/ 1399839 h 2153651"/>
              <a:gd name="connsiteX40" fmla="*/ 5691818 w 5817996"/>
              <a:gd name="connsiteY40" fmla="*/ 1418231 h 2153651"/>
              <a:gd name="connsiteX41" fmla="*/ 5817996 w 5817996"/>
              <a:gd name="connsiteY41" fmla="*/ 1722852 h 2153651"/>
              <a:gd name="connsiteX42" fmla="*/ 5387198 w 5817996"/>
              <a:gd name="connsiteY42" fmla="*/ 2153651 h 2153651"/>
              <a:gd name="connsiteX43" fmla="*/ 5082578 w 5817996"/>
              <a:gd name="connsiteY43" fmla="*/ 2027473 h 2153651"/>
              <a:gd name="connsiteX44" fmla="*/ 5077421 w 5817996"/>
              <a:gd name="connsiteY44" fmla="*/ 2021223 h 2153651"/>
              <a:gd name="connsiteX45" fmla="*/ 5072264 w 5817996"/>
              <a:gd name="connsiteY45" fmla="*/ 2027473 h 2153651"/>
              <a:gd name="connsiteX46" fmla="*/ 4767644 w 5817996"/>
              <a:gd name="connsiteY46" fmla="*/ 2153651 h 2153651"/>
              <a:gd name="connsiteX47" fmla="*/ 4463024 w 5817996"/>
              <a:gd name="connsiteY47" fmla="*/ 2027473 h 2153651"/>
              <a:gd name="connsiteX48" fmla="*/ 4457870 w 5817996"/>
              <a:gd name="connsiteY48" fmla="*/ 2021226 h 2153651"/>
              <a:gd name="connsiteX49" fmla="*/ 4452715 w 5817996"/>
              <a:gd name="connsiteY49" fmla="*/ 2027473 h 2153651"/>
              <a:gd name="connsiteX50" fmla="*/ 4148095 w 5817996"/>
              <a:gd name="connsiteY50" fmla="*/ 2153651 h 2153651"/>
              <a:gd name="connsiteX51" fmla="*/ 3843475 w 5817996"/>
              <a:gd name="connsiteY51" fmla="*/ 2027473 h 2153651"/>
              <a:gd name="connsiteX52" fmla="*/ 3838320 w 5817996"/>
              <a:gd name="connsiteY52" fmla="*/ 2021225 h 2153651"/>
              <a:gd name="connsiteX53" fmla="*/ 3833165 w 5817996"/>
              <a:gd name="connsiteY53" fmla="*/ 2027473 h 2153651"/>
              <a:gd name="connsiteX54" fmla="*/ 3528545 w 5817996"/>
              <a:gd name="connsiteY54" fmla="*/ 2153651 h 2153651"/>
              <a:gd name="connsiteX55" fmla="*/ 3223925 w 5817996"/>
              <a:gd name="connsiteY55" fmla="*/ 2027473 h 2153651"/>
              <a:gd name="connsiteX56" fmla="*/ 3218771 w 5817996"/>
              <a:gd name="connsiteY56" fmla="*/ 2021226 h 2153651"/>
              <a:gd name="connsiteX57" fmla="*/ 3213616 w 5817996"/>
              <a:gd name="connsiteY57" fmla="*/ 2027473 h 2153651"/>
              <a:gd name="connsiteX58" fmla="*/ 2908996 w 5817996"/>
              <a:gd name="connsiteY58" fmla="*/ 2153651 h 2153651"/>
              <a:gd name="connsiteX59" fmla="*/ 2604376 w 5817996"/>
              <a:gd name="connsiteY59" fmla="*/ 2027473 h 2153651"/>
              <a:gd name="connsiteX60" fmla="*/ 2599221 w 5817996"/>
              <a:gd name="connsiteY60" fmla="*/ 2021225 h 2153651"/>
              <a:gd name="connsiteX61" fmla="*/ 2594066 w 5817996"/>
              <a:gd name="connsiteY61" fmla="*/ 2027473 h 2153651"/>
              <a:gd name="connsiteX62" fmla="*/ 2289446 w 5817996"/>
              <a:gd name="connsiteY62" fmla="*/ 2153651 h 2153651"/>
              <a:gd name="connsiteX63" fmla="*/ 1984826 w 5817996"/>
              <a:gd name="connsiteY63" fmla="*/ 2027473 h 2153651"/>
              <a:gd name="connsiteX64" fmla="*/ 1979672 w 5817996"/>
              <a:gd name="connsiteY64" fmla="*/ 2021226 h 2153651"/>
              <a:gd name="connsiteX65" fmla="*/ 1974517 w 5817996"/>
              <a:gd name="connsiteY65" fmla="*/ 2027473 h 2153651"/>
              <a:gd name="connsiteX66" fmla="*/ 1669897 w 5817996"/>
              <a:gd name="connsiteY66" fmla="*/ 2153651 h 2153651"/>
              <a:gd name="connsiteX67" fmla="*/ 1365277 w 5817996"/>
              <a:gd name="connsiteY67" fmla="*/ 2027473 h 2153651"/>
              <a:gd name="connsiteX68" fmla="*/ 1360122 w 5817996"/>
              <a:gd name="connsiteY68" fmla="*/ 2021225 h 2153651"/>
              <a:gd name="connsiteX69" fmla="*/ 1354967 w 5817996"/>
              <a:gd name="connsiteY69" fmla="*/ 2027473 h 2153651"/>
              <a:gd name="connsiteX70" fmla="*/ 1050347 w 5817996"/>
              <a:gd name="connsiteY70" fmla="*/ 2153651 h 2153651"/>
              <a:gd name="connsiteX71" fmla="*/ 745727 w 5817996"/>
              <a:gd name="connsiteY71" fmla="*/ 2027473 h 2153651"/>
              <a:gd name="connsiteX72" fmla="*/ 740573 w 5817996"/>
              <a:gd name="connsiteY72" fmla="*/ 2021226 h 2153651"/>
              <a:gd name="connsiteX73" fmla="*/ 735419 w 5817996"/>
              <a:gd name="connsiteY73" fmla="*/ 2027473 h 2153651"/>
              <a:gd name="connsiteX74" fmla="*/ 430798 w 5817996"/>
              <a:gd name="connsiteY74" fmla="*/ 2153651 h 2153651"/>
              <a:gd name="connsiteX75" fmla="*/ 0 w 5817996"/>
              <a:gd name="connsiteY75" fmla="*/ 1722852 h 2153651"/>
              <a:gd name="connsiteX76" fmla="*/ 126178 w 5817996"/>
              <a:gd name="connsiteY76" fmla="*/ 1418231 h 2153651"/>
              <a:gd name="connsiteX77" fmla="*/ 148470 w 5817996"/>
              <a:gd name="connsiteY77" fmla="*/ 1399839 h 2153651"/>
              <a:gd name="connsiteX78" fmla="*/ 126178 w 5817996"/>
              <a:gd name="connsiteY78" fmla="*/ 1381446 h 2153651"/>
              <a:gd name="connsiteX79" fmla="*/ 0 w 5817996"/>
              <a:gd name="connsiteY79" fmla="*/ 1076825 h 2153651"/>
              <a:gd name="connsiteX80" fmla="*/ 126178 w 5817996"/>
              <a:gd name="connsiteY80" fmla="*/ 772204 h 2153651"/>
              <a:gd name="connsiteX81" fmla="*/ 148469 w 5817996"/>
              <a:gd name="connsiteY81" fmla="*/ 753812 h 2153651"/>
              <a:gd name="connsiteX82" fmla="*/ 126178 w 5817996"/>
              <a:gd name="connsiteY82" fmla="*/ 735420 h 2153651"/>
              <a:gd name="connsiteX83" fmla="*/ 0 w 5817996"/>
              <a:gd name="connsiteY83" fmla="*/ 430799 h 2153651"/>
              <a:gd name="connsiteX84" fmla="*/ 430798 w 5817996"/>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6" h="2153651">
                <a:moveTo>
                  <a:pt x="430798" y="0"/>
                </a:moveTo>
                <a:cubicBezTo>
                  <a:pt x="549760" y="0"/>
                  <a:pt x="657459" y="48219"/>
                  <a:pt x="735418" y="126178"/>
                </a:cubicBezTo>
                <a:lnTo>
                  <a:pt x="740573" y="132426"/>
                </a:lnTo>
                <a:lnTo>
                  <a:pt x="745728" y="126178"/>
                </a:lnTo>
                <a:cubicBezTo>
                  <a:pt x="823687" y="48219"/>
                  <a:pt x="931387" y="0"/>
                  <a:pt x="1050348" y="0"/>
                </a:cubicBezTo>
                <a:cubicBezTo>
                  <a:pt x="1169310" y="0"/>
                  <a:pt x="1277009" y="48219"/>
                  <a:pt x="1354968" y="126178"/>
                </a:cubicBezTo>
                <a:lnTo>
                  <a:pt x="1360124" y="132426"/>
                </a:lnTo>
                <a:lnTo>
                  <a:pt x="1365279" y="126178"/>
                </a:lnTo>
                <a:cubicBezTo>
                  <a:pt x="1443238" y="48219"/>
                  <a:pt x="1550938" y="0"/>
                  <a:pt x="1669899" y="0"/>
                </a:cubicBezTo>
                <a:cubicBezTo>
                  <a:pt x="1788861" y="0"/>
                  <a:pt x="1896560" y="48219"/>
                  <a:pt x="1974519" y="126178"/>
                </a:cubicBezTo>
                <a:lnTo>
                  <a:pt x="1979674" y="132426"/>
                </a:lnTo>
                <a:lnTo>
                  <a:pt x="1984829" y="126178"/>
                </a:lnTo>
                <a:cubicBezTo>
                  <a:pt x="2062788" y="48219"/>
                  <a:pt x="2170488" y="0"/>
                  <a:pt x="2289449" y="0"/>
                </a:cubicBezTo>
                <a:cubicBezTo>
                  <a:pt x="2408411" y="0"/>
                  <a:pt x="2516110" y="48219"/>
                  <a:pt x="2594069" y="126178"/>
                </a:cubicBezTo>
                <a:lnTo>
                  <a:pt x="2599225" y="132426"/>
                </a:lnTo>
                <a:lnTo>
                  <a:pt x="2604380" y="126178"/>
                </a:lnTo>
                <a:cubicBezTo>
                  <a:pt x="2682339" y="48219"/>
                  <a:pt x="2790038" y="0"/>
                  <a:pt x="2909000" y="0"/>
                </a:cubicBezTo>
                <a:cubicBezTo>
                  <a:pt x="3027961" y="0"/>
                  <a:pt x="3135661" y="48219"/>
                  <a:pt x="3213620" y="126178"/>
                </a:cubicBezTo>
                <a:lnTo>
                  <a:pt x="3218775" y="132426"/>
                </a:lnTo>
                <a:lnTo>
                  <a:pt x="3223930" y="126178"/>
                </a:lnTo>
                <a:cubicBezTo>
                  <a:pt x="3301889" y="48219"/>
                  <a:pt x="3409589" y="0"/>
                  <a:pt x="3528550" y="0"/>
                </a:cubicBezTo>
                <a:cubicBezTo>
                  <a:pt x="3647512" y="0"/>
                  <a:pt x="3755211" y="48219"/>
                  <a:pt x="3833170" y="126178"/>
                </a:cubicBezTo>
                <a:lnTo>
                  <a:pt x="3838325" y="132426"/>
                </a:lnTo>
                <a:lnTo>
                  <a:pt x="3843480" y="126178"/>
                </a:lnTo>
                <a:cubicBezTo>
                  <a:pt x="3921439" y="48219"/>
                  <a:pt x="4029139" y="0"/>
                  <a:pt x="4148100" y="0"/>
                </a:cubicBezTo>
                <a:cubicBezTo>
                  <a:pt x="4267062" y="0"/>
                  <a:pt x="4374761" y="48219"/>
                  <a:pt x="4452720" y="126178"/>
                </a:cubicBezTo>
                <a:lnTo>
                  <a:pt x="4457875" y="132425"/>
                </a:lnTo>
                <a:lnTo>
                  <a:pt x="4463029" y="126178"/>
                </a:lnTo>
                <a:cubicBezTo>
                  <a:pt x="4540988" y="48219"/>
                  <a:pt x="4648688" y="0"/>
                  <a:pt x="4767649" y="0"/>
                </a:cubicBezTo>
                <a:cubicBezTo>
                  <a:pt x="4886610" y="0"/>
                  <a:pt x="4994310" y="48219"/>
                  <a:pt x="5072269" y="126178"/>
                </a:cubicBezTo>
                <a:lnTo>
                  <a:pt x="5077424" y="132425"/>
                </a:lnTo>
                <a:lnTo>
                  <a:pt x="5082578" y="126178"/>
                </a:lnTo>
                <a:cubicBezTo>
                  <a:pt x="5160537" y="48219"/>
                  <a:pt x="5268236" y="0"/>
                  <a:pt x="5387198" y="0"/>
                </a:cubicBezTo>
                <a:cubicBezTo>
                  <a:pt x="5625121" y="0"/>
                  <a:pt x="5817996" y="192875"/>
                  <a:pt x="5817996" y="430799"/>
                </a:cubicBezTo>
                <a:cubicBezTo>
                  <a:pt x="5817996" y="549761"/>
                  <a:pt x="5769777" y="657461"/>
                  <a:pt x="5691818" y="735420"/>
                </a:cubicBezTo>
                <a:lnTo>
                  <a:pt x="5669527" y="753812"/>
                </a:lnTo>
                <a:lnTo>
                  <a:pt x="5691818" y="772204"/>
                </a:lnTo>
                <a:cubicBezTo>
                  <a:pt x="5769777" y="850163"/>
                  <a:pt x="5817996" y="957863"/>
                  <a:pt x="5817996" y="1076825"/>
                </a:cubicBezTo>
                <a:cubicBezTo>
                  <a:pt x="5817996" y="1195787"/>
                  <a:pt x="5769777" y="1303487"/>
                  <a:pt x="5691818" y="1381446"/>
                </a:cubicBezTo>
                <a:lnTo>
                  <a:pt x="5669526" y="1399839"/>
                </a:lnTo>
                <a:lnTo>
                  <a:pt x="5691818" y="1418231"/>
                </a:lnTo>
                <a:cubicBezTo>
                  <a:pt x="5769777" y="1496190"/>
                  <a:pt x="5817996" y="1603890"/>
                  <a:pt x="5817996" y="1722852"/>
                </a:cubicBezTo>
                <a:cubicBezTo>
                  <a:pt x="5817996" y="1960776"/>
                  <a:pt x="5625121" y="2153651"/>
                  <a:pt x="5387198" y="2153651"/>
                </a:cubicBezTo>
                <a:cubicBezTo>
                  <a:pt x="5268236" y="2153651"/>
                  <a:pt x="5160537" y="2105432"/>
                  <a:pt x="5082578" y="2027473"/>
                </a:cubicBezTo>
                <a:lnTo>
                  <a:pt x="5077421" y="2021223"/>
                </a:lnTo>
                <a:lnTo>
                  <a:pt x="5072264" y="2027473"/>
                </a:lnTo>
                <a:cubicBezTo>
                  <a:pt x="4994305" y="2105432"/>
                  <a:pt x="4886606" y="2153651"/>
                  <a:pt x="4767644" y="2153651"/>
                </a:cubicBezTo>
                <a:cubicBezTo>
                  <a:pt x="4648683" y="2153651"/>
                  <a:pt x="4540983" y="2105432"/>
                  <a:pt x="4463024" y="2027473"/>
                </a:cubicBezTo>
                <a:lnTo>
                  <a:pt x="4457870" y="2021226"/>
                </a:lnTo>
                <a:lnTo>
                  <a:pt x="4452715" y="2027473"/>
                </a:lnTo>
                <a:cubicBezTo>
                  <a:pt x="4374756" y="2105432"/>
                  <a:pt x="4267057" y="2153651"/>
                  <a:pt x="4148095" y="2153651"/>
                </a:cubicBezTo>
                <a:cubicBezTo>
                  <a:pt x="4029134" y="2153651"/>
                  <a:pt x="3921434" y="2105432"/>
                  <a:pt x="3843475" y="2027473"/>
                </a:cubicBezTo>
                <a:lnTo>
                  <a:pt x="3838320" y="2021225"/>
                </a:lnTo>
                <a:lnTo>
                  <a:pt x="3833165" y="2027473"/>
                </a:lnTo>
                <a:cubicBezTo>
                  <a:pt x="3755206" y="2105432"/>
                  <a:pt x="3647506" y="2153651"/>
                  <a:pt x="3528545" y="2153651"/>
                </a:cubicBezTo>
                <a:cubicBezTo>
                  <a:pt x="3409584" y="2153651"/>
                  <a:pt x="3301884" y="2105432"/>
                  <a:pt x="3223925" y="2027473"/>
                </a:cubicBezTo>
                <a:lnTo>
                  <a:pt x="3218771" y="2021226"/>
                </a:lnTo>
                <a:lnTo>
                  <a:pt x="3213616" y="2027473"/>
                </a:lnTo>
                <a:cubicBezTo>
                  <a:pt x="3135657" y="2105432"/>
                  <a:pt x="3027958" y="2153651"/>
                  <a:pt x="2908996" y="2153651"/>
                </a:cubicBezTo>
                <a:cubicBezTo>
                  <a:pt x="2790035" y="2153651"/>
                  <a:pt x="2682335" y="2105432"/>
                  <a:pt x="2604376" y="2027473"/>
                </a:cubicBezTo>
                <a:lnTo>
                  <a:pt x="2599221" y="2021225"/>
                </a:lnTo>
                <a:lnTo>
                  <a:pt x="2594066" y="2027473"/>
                </a:lnTo>
                <a:cubicBezTo>
                  <a:pt x="2516107" y="2105432"/>
                  <a:pt x="2408408" y="2153651"/>
                  <a:pt x="2289446" y="2153651"/>
                </a:cubicBezTo>
                <a:cubicBezTo>
                  <a:pt x="2170485" y="2153651"/>
                  <a:pt x="2062785" y="2105432"/>
                  <a:pt x="1984826" y="2027473"/>
                </a:cubicBezTo>
                <a:lnTo>
                  <a:pt x="1979672" y="2021226"/>
                </a:lnTo>
                <a:lnTo>
                  <a:pt x="1974517" y="2027473"/>
                </a:lnTo>
                <a:cubicBezTo>
                  <a:pt x="1896558" y="2105432"/>
                  <a:pt x="1788859" y="2153651"/>
                  <a:pt x="1669897" y="2153651"/>
                </a:cubicBezTo>
                <a:cubicBezTo>
                  <a:pt x="1550936" y="2153651"/>
                  <a:pt x="1443236" y="2105432"/>
                  <a:pt x="1365277" y="2027473"/>
                </a:cubicBezTo>
                <a:lnTo>
                  <a:pt x="1360122" y="2021225"/>
                </a:lnTo>
                <a:lnTo>
                  <a:pt x="1354967" y="2027473"/>
                </a:lnTo>
                <a:cubicBezTo>
                  <a:pt x="1277008" y="2105432"/>
                  <a:pt x="1169309"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69"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46">
              <a:defRPr/>
            </a:pP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pic>
        <p:nvPicPr>
          <p:cNvPr id="2" name="Picture 1"/>
          <p:cNvPicPr>
            <a:picLocks noChangeAspect="1"/>
          </p:cNvPicPr>
          <p:nvPr/>
        </p:nvPicPr>
        <p:blipFill>
          <a:blip r:embed="rId2"/>
          <a:stretch>
            <a:fillRect/>
          </a:stretch>
        </p:blipFill>
        <p:spPr>
          <a:xfrm>
            <a:off x="3740700" y="812837"/>
            <a:ext cx="4292246" cy="1951631"/>
          </a:xfrm>
          <a:prstGeom prst="rect">
            <a:avLst/>
          </a:prstGeom>
        </p:spPr>
      </p:pic>
      <p:sp>
        <p:nvSpPr>
          <p:cNvPr id="3" name="TextBox 2">
            <a:extLst>
              <a:ext uri="{FF2B5EF4-FFF2-40B4-BE49-F238E27FC236}">
                <a16:creationId xmlns:a16="http://schemas.microsoft.com/office/drawing/2014/main" id="{A0C8EFDC-9F68-E142-3452-C4222B19AA14}"/>
              </a:ext>
            </a:extLst>
          </p:cNvPr>
          <p:cNvSpPr txBox="1"/>
          <p:nvPr/>
        </p:nvSpPr>
        <p:spPr>
          <a:xfrm>
            <a:off x="2047934" y="2257495"/>
            <a:ext cx="8041961" cy="2308324"/>
          </a:xfrm>
          <a:prstGeom prst="rect">
            <a:avLst/>
          </a:prstGeom>
          <a:noFill/>
        </p:spPr>
        <p:txBody>
          <a:bodyPr wrap="square">
            <a:spAutoFit/>
          </a:bodyPr>
          <a:lstStyle/>
          <a:p>
            <a:pPr algn="just" rtl="0"/>
            <a:r>
              <a:rPr lang="en-US" sz="4800" b="1">
                <a:solidFill>
                  <a:srgbClr val="0070C0"/>
                </a:solidFill>
                <a:latin typeface="Cambria" panose="02040503050406030204" pitchFamily="18" charset="0"/>
              </a:rPr>
              <a:t>- Chia </a:t>
            </a:r>
            <a:r>
              <a:rPr lang="en-US" sz="4800" b="1" dirty="0" err="1">
                <a:solidFill>
                  <a:srgbClr val="0070C0"/>
                </a:solidFill>
                <a:latin typeface="Cambria" panose="02040503050406030204" pitchFamily="18" charset="0"/>
              </a:rPr>
              <a:t>sẻ</a:t>
            </a:r>
            <a:r>
              <a:rPr lang="en-US" sz="4800" b="1" dirty="0">
                <a:solidFill>
                  <a:srgbClr val="0070C0"/>
                </a:solidFill>
                <a:latin typeface="Cambria" panose="02040503050406030204" pitchFamily="18" charset="0"/>
              </a:rPr>
              <a:t> </a:t>
            </a:r>
            <a:r>
              <a:rPr lang="en-US" sz="4800" b="1" dirty="0" err="1">
                <a:solidFill>
                  <a:srgbClr val="0070C0"/>
                </a:solidFill>
                <a:latin typeface="Cambria" panose="02040503050406030204" pitchFamily="18" charset="0"/>
              </a:rPr>
              <a:t>bài</a:t>
            </a:r>
            <a:r>
              <a:rPr lang="en-US" sz="4800" b="1" dirty="0">
                <a:solidFill>
                  <a:srgbClr val="0070C0"/>
                </a:solidFill>
                <a:latin typeface="Cambria" panose="02040503050406030204" pitchFamily="18" charset="0"/>
              </a:rPr>
              <a:t> </a:t>
            </a:r>
            <a:r>
              <a:rPr lang="en-US" sz="4800" b="1" dirty="0" err="1">
                <a:solidFill>
                  <a:srgbClr val="0070C0"/>
                </a:solidFill>
                <a:latin typeface="Cambria" panose="02040503050406030204" pitchFamily="18" charset="0"/>
              </a:rPr>
              <a:t>học</a:t>
            </a:r>
            <a:r>
              <a:rPr lang="en-US" sz="4800" b="1" dirty="0">
                <a:solidFill>
                  <a:srgbClr val="0070C0"/>
                </a:solidFill>
                <a:latin typeface="Cambria" panose="02040503050406030204" pitchFamily="18" charset="0"/>
              </a:rPr>
              <a:t> </a:t>
            </a:r>
            <a:r>
              <a:rPr lang="en-US" sz="4800" b="1" dirty="0" err="1">
                <a:solidFill>
                  <a:srgbClr val="0070C0"/>
                </a:solidFill>
                <a:latin typeface="Cambria" panose="02040503050406030204" pitchFamily="18" charset="0"/>
              </a:rPr>
              <a:t>với</a:t>
            </a:r>
            <a:r>
              <a:rPr lang="en-US" sz="4800" b="1" dirty="0">
                <a:solidFill>
                  <a:srgbClr val="0070C0"/>
                </a:solidFill>
                <a:latin typeface="Cambria" panose="02040503050406030204" pitchFamily="18" charset="0"/>
              </a:rPr>
              <a:t> </a:t>
            </a:r>
            <a:r>
              <a:rPr lang="en-US" sz="4800" b="1" dirty="0" err="1">
                <a:solidFill>
                  <a:srgbClr val="0070C0"/>
                </a:solidFill>
                <a:latin typeface="Cambria" panose="02040503050406030204" pitchFamily="18" charset="0"/>
              </a:rPr>
              <a:t>mọi</a:t>
            </a:r>
            <a:r>
              <a:rPr lang="en-US" sz="4800" b="1" dirty="0">
                <a:solidFill>
                  <a:srgbClr val="0070C0"/>
                </a:solidFill>
                <a:latin typeface="Cambria" panose="02040503050406030204" pitchFamily="18" charset="0"/>
              </a:rPr>
              <a:t> </a:t>
            </a:r>
            <a:r>
              <a:rPr lang="en-US" sz="4800" b="1" dirty="0" err="1">
                <a:solidFill>
                  <a:srgbClr val="0070C0"/>
                </a:solidFill>
                <a:latin typeface="Cambria" panose="02040503050406030204" pitchFamily="18" charset="0"/>
              </a:rPr>
              <a:t>người</a:t>
            </a:r>
            <a:r>
              <a:rPr lang="en-US" sz="4800" b="1" dirty="0">
                <a:solidFill>
                  <a:srgbClr val="0070C0"/>
                </a:solidFill>
                <a:latin typeface="Cambria" panose="02040503050406030204" pitchFamily="18" charset="0"/>
              </a:rPr>
              <a:t>.</a:t>
            </a:r>
          </a:p>
          <a:p>
            <a:pPr algn="just" rtl="0"/>
            <a:r>
              <a:rPr lang="en-US" sz="4800" b="1">
                <a:solidFill>
                  <a:srgbClr val="0070C0"/>
                </a:solidFill>
                <a:latin typeface="Cambria" panose="02040503050406030204" pitchFamily="18" charset="0"/>
              </a:rPr>
              <a:t>- Chuẩn bị</a:t>
            </a:r>
            <a:r>
              <a:rPr lang="en-US" sz="4800" b="1">
                <a:solidFill>
                  <a:srgbClr val="0070C0"/>
                </a:solidFill>
                <a:latin typeface="Cambria" panose="02040503050406030204" pitchFamily="18" charset="0"/>
              </a:rPr>
              <a:t> </a:t>
            </a:r>
            <a:r>
              <a:rPr lang="en-US" sz="4800" b="1">
                <a:solidFill>
                  <a:srgbClr val="0070C0"/>
                </a:solidFill>
                <a:latin typeface="Cambria" panose="02040503050406030204" pitchFamily="18" charset="0"/>
              </a:rPr>
              <a:t>bài tiếp theo.</a:t>
            </a:r>
            <a:endParaRPr lang="vi-VN" sz="4800" b="1" dirty="0">
              <a:solidFill>
                <a:srgbClr val="0070C0"/>
              </a:solidFill>
              <a:latin typeface="Cambria" panose="02040503050406030204" pitchFamily="18" charset="0"/>
            </a:endParaRPr>
          </a:p>
        </p:txBody>
      </p:sp>
      <p:pic>
        <p:nvPicPr>
          <p:cNvPr id="18" name="图片 2">
            <a:extLst>
              <a:ext uri="{FF2B5EF4-FFF2-40B4-BE49-F238E27FC236}">
                <a16:creationId xmlns:a16="http://schemas.microsoft.com/office/drawing/2014/main" id="{917B790D-D046-B149-07D9-4904A3C7B0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9949" y="3746767"/>
            <a:ext cx="3074679" cy="2263710"/>
          </a:xfrm>
          <a:prstGeom prst="rect">
            <a:avLst/>
          </a:prstGeom>
        </p:spPr>
      </p:pic>
    </p:spTree>
    <p:extLst>
      <p:ext uri="{BB962C8B-B14F-4D97-AF65-F5344CB8AC3E}">
        <p14:creationId xmlns:p14="http://schemas.microsoft.com/office/powerpoint/2010/main" val="34875230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trips(down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88C76DCA-B0BE-9D4D-AE74-9B1582ED390D}"/>
              </a:ext>
            </a:extLst>
          </p:cNvPr>
          <p:cNvSpPr/>
          <p:nvPr/>
        </p:nvSpPr>
        <p:spPr>
          <a:xfrm>
            <a:off x="1248697" y="144534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57" name="圆角矩形 56">
            <a:extLst>
              <a:ext uri="{FF2B5EF4-FFF2-40B4-BE49-F238E27FC236}">
                <a16:creationId xmlns:a16="http://schemas.microsoft.com/office/drawing/2014/main" id="{D22807AB-AB9F-314B-8025-A79CD730A7BC}"/>
              </a:ext>
            </a:extLst>
          </p:cNvPr>
          <p:cNvSpPr/>
          <p:nvPr/>
        </p:nvSpPr>
        <p:spPr>
          <a:xfrm>
            <a:off x="1412149" y="1611102"/>
            <a:ext cx="9515116" cy="3870382"/>
          </a:xfrm>
          <a:prstGeom prst="roundRect">
            <a:avLst>
              <a:gd name="adj" fmla="val 13373"/>
            </a:avLst>
          </a:prstGeom>
          <a:noFill/>
          <a:ln w="6350">
            <a:solidFill>
              <a:srgbClr val="4E1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65" name="图片 64">
            <a:extLst>
              <a:ext uri="{FF2B5EF4-FFF2-40B4-BE49-F238E27FC236}">
                <a16:creationId xmlns:a16="http://schemas.microsoft.com/office/drawing/2014/main" id="{1C474A4B-66C5-6246-8015-F7CCBC6C9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24774">
            <a:off x="156207" y="683294"/>
            <a:ext cx="2682483" cy="3515170"/>
          </a:xfrm>
          <a:prstGeom prst="rect">
            <a:avLst/>
          </a:prstGeom>
        </p:spPr>
      </p:pic>
      <p:pic>
        <p:nvPicPr>
          <p:cNvPr id="4" name="Picture 3">
            <a:extLst>
              <a:ext uri="{FF2B5EF4-FFF2-40B4-BE49-F238E27FC236}">
                <a16:creationId xmlns:a16="http://schemas.microsoft.com/office/drawing/2014/main" id="{5DB7D63F-7625-20B5-12AF-94046799C6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495" y="2296169"/>
            <a:ext cx="9065009" cy="3256599"/>
          </a:xfrm>
          <a:prstGeom prst="rect">
            <a:avLst/>
          </a:prstGeom>
        </p:spPr>
      </p:pic>
      <p:pic>
        <p:nvPicPr>
          <p:cNvPr id="3" name="图片 2">
            <a:extLst>
              <a:ext uri="{FF2B5EF4-FFF2-40B4-BE49-F238E27FC236}">
                <a16:creationId xmlns:a16="http://schemas.microsoft.com/office/drawing/2014/main" id="{22C3D104-0EA5-D4BB-8EC1-2271DBB442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17027" y="4784990"/>
            <a:ext cx="2233153" cy="2233153"/>
          </a:xfrm>
          <a:prstGeom prst="rect">
            <a:avLst/>
          </a:prstGeom>
        </p:spPr>
      </p:pic>
    </p:spTree>
    <p:extLst>
      <p:ext uri="{BB962C8B-B14F-4D97-AF65-F5344CB8AC3E}">
        <p14:creationId xmlns:p14="http://schemas.microsoft.com/office/powerpoint/2010/main" val="998223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88C76DCA-B0BE-9D4D-AE74-9B1582ED390D}"/>
              </a:ext>
            </a:extLst>
          </p:cNvPr>
          <p:cNvSpPr/>
          <p:nvPr/>
        </p:nvSpPr>
        <p:spPr>
          <a:xfrm>
            <a:off x="1248697" y="144534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圆角矩形 56">
            <a:extLst>
              <a:ext uri="{FF2B5EF4-FFF2-40B4-BE49-F238E27FC236}">
                <a16:creationId xmlns:a16="http://schemas.microsoft.com/office/drawing/2014/main" id="{D22807AB-AB9F-314B-8025-A79CD730A7BC}"/>
              </a:ext>
            </a:extLst>
          </p:cNvPr>
          <p:cNvSpPr/>
          <p:nvPr/>
        </p:nvSpPr>
        <p:spPr>
          <a:xfrm>
            <a:off x="1412149" y="1611102"/>
            <a:ext cx="9515116" cy="3870382"/>
          </a:xfrm>
          <a:prstGeom prst="roundRect">
            <a:avLst>
              <a:gd name="adj" fmla="val 13373"/>
            </a:avLst>
          </a:prstGeom>
          <a:noFill/>
          <a:ln w="6350">
            <a:solidFill>
              <a:srgbClr val="4E1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65" name="图片 64">
            <a:extLst>
              <a:ext uri="{FF2B5EF4-FFF2-40B4-BE49-F238E27FC236}">
                <a16:creationId xmlns:a16="http://schemas.microsoft.com/office/drawing/2014/main" id="{1C474A4B-66C5-6246-8015-F7CCBC6C9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24774">
            <a:off x="156207" y="683294"/>
            <a:ext cx="2682483" cy="3515170"/>
          </a:xfrm>
          <a:prstGeom prst="rect">
            <a:avLst/>
          </a:prstGeom>
        </p:spPr>
      </p:pic>
      <p:pic>
        <p:nvPicPr>
          <p:cNvPr id="7" name="Picture 6">
            <a:extLst>
              <a:ext uri="{FF2B5EF4-FFF2-40B4-BE49-F238E27FC236}">
                <a16:creationId xmlns:a16="http://schemas.microsoft.com/office/drawing/2014/main" id="{F9B6E591-2A11-4F3A-39EF-919EB48A5457}"/>
              </a:ext>
            </a:extLst>
          </p:cNvPr>
          <p:cNvPicPr>
            <a:picLocks noChangeAspect="1"/>
          </p:cNvPicPr>
          <p:nvPr/>
        </p:nvPicPr>
        <p:blipFill>
          <a:blip r:embed="rId4"/>
          <a:stretch>
            <a:fillRect/>
          </a:stretch>
        </p:blipFill>
        <p:spPr>
          <a:xfrm>
            <a:off x="2583399" y="2594824"/>
            <a:ext cx="7969706" cy="2304493"/>
          </a:xfrm>
          <a:prstGeom prst="rect">
            <a:avLst/>
          </a:prstGeom>
        </p:spPr>
      </p:pic>
    </p:spTree>
    <p:extLst>
      <p:ext uri="{BB962C8B-B14F-4D97-AF65-F5344CB8AC3E}">
        <p14:creationId xmlns:p14="http://schemas.microsoft.com/office/powerpoint/2010/main" val="41695190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9">
            <a:extLst>
              <a:ext uri="{FF2B5EF4-FFF2-40B4-BE49-F238E27FC236}">
                <a16:creationId xmlns:a16="http://schemas.microsoft.com/office/drawing/2014/main" id="{8059D32E-BF2E-7553-627B-BDF9502FEEC6}"/>
              </a:ext>
            </a:extLst>
          </p:cNvPr>
          <p:cNvPicPr>
            <a:picLocks noChangeAspect="1"/>
          </p:cNvPicPr>
          <p:nvPr/>
        </p:nvPicPr>
        <p:blipFill rotWithShape="1">
          <a:blip r:embed="rId3"/>
          <a:srcRect l="3125" t="9355" r="3020" b="4895"/>
          <a:stretch/>
        </p:blipFill>
        <p:spPr>
          <a:xfrm>
            <a:off x="772886" y="289308"/>
            <a:ext cx="10099300" cy="6826108"/>
          </a:xfrm>
          <a:prstGeom prst="rect">
            <a:avLst/>
          </a:prstGeom>
        </p:spPr>
      </p:pic>
      <p:pic>
        <p:nvPicPr>
          <p:cNvPr id="18" name="图片 17">
            <a:extLst>
              <a:ext uri="{FF2B5EF4-FFF2-40B4-BE49-F238E27FC236}">
                <a16:creationId xmlns:a16="http://schemas.microsoft.com/office/drawing/2014/main" id="{096546BB-4C61-794E-8F27-29CC389A76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546224"/>
            <a:ext cx="552655" cy="552655"/>
          </a:xfrm>
          <a:prstGeom prst="rect">
            <a:avLst/>
          </a:prstGeom>
        </p:spPr>
      </p:pic>
      <p:pic>
        <p:nvPicPr>
          <p:cNvPr id="19" name="图片 18">
            <a:extLst>
              <a:ext uri="{FF2B5EF4-FFF2-40B4-BE49-F238E27FC236}">
                <a16:creationId xmlns:a16="http://schemas.microsoft.com/office/drawing/2014/main" id="{12184404-0F6D-DD40-A1DF-DC732C7BB2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759122"/>
            <a:ext cx="552655" cy="552655"/>
          </a:xfrm>
          <a:prstGeom prst="rect">
            <a:avLst/>
          </a:prstGeom>
        </p:spPr>
      </p:pic>
      <p:pic>
        <p:nvPicPr>
          <p:cNvPr id="20" name="图片 19">
            <a:extLst>
              <a:ext uri="{FF2B5EF4-FFF2-40B4-BE49-F238E27FC236}">
                <a16:creationId xmlns:a16="http://schemas.microsoft.com/office/drawing/2014/main" id="{D33B3F8A-A3A9-7B4A-ADA2-FEAA7DD535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4277608"/>
            <a:ext cx="552655" cy="552655"/>
          </a:xfrm>
          <a:prstGeom prst="rect">
            <a:avLst/>
          </a:prstGeom>
        </p:spPr>
      </p:pic>
      <p:sp>
        <p:nvSpPr>
          <p:cNvPr id="3" name="TextBox 2">
            <a:extLst>
              <a:ext uri="{FF2B5EF4-FFF2-40B4-BE49-F238E27FC236}">
                <a16:creationId xmlns:a16="http://schemas.microsoft.com/office/drawing/2014/main" id="{F142F842-B3CD-DDAB-9214-198C49A56B0E}"/>
              </a:ext>
            </a:extLst>
          </p:cNvPr>
          <p:cNvSpPr txBox="1"/>
          <p:nvPr/>
        </p:nvSpPr>
        <p:spPr>
          <a:xfrm>
            <a:off x="-336057" y="1809536"/>
            <a:ext cx="12317186" cy="3785652"/>
          </a:xfrm>
          <a:prstGeom prst="rect">
            <a:avLst/>
          </a:prstGeom>
          <a:noFill/>
        </p:spPr>
        <p:txBody>
          <a:bodyPr wrap="square" rtlCol="0">
            <a:spAutoFit/>
          </a:bodyPr>
          <a:lstStyle/>
          <a:p>
            <a:pPr algn="ctr"/>
            <a:r>
              <a:rPr lang="vi-VN" sz="6000" b="1" dirty="0">
                <a:solidFill>
                  <a:srgbClr val="002060"/>
                </a:solidFill>
                <a:latin typeface="Cambria" panose="02040503050406030204" pitchFamily="18" charset="0"/>
                <a:ea typeface="Cambria" panose="02040503050406030204" pitchFamily="18" charset="0"/>
              </a:rPr>
              <a:t>Em hãy chia sẻ vài điều </a:t>
            </a:r>
          </a:p>
          <a:p>
            <a:pPr algn="ctr"/>
            <a:r>
              <a:rPr lang="vi-VN" sz="6000" b="1" dirty="0">
                <a:solidFill>
                  <a:srgbClr val="002060"/>
                </a:solidFill>
                <a:latin typeface="Cambria" panose="02040503050406030204" pitchFamily="18" charset="0"/>
                <a:ea typeface="Cambria" panose="02040503050406030204" pitchFamily="18" charset="0"/>
              </a:rPr>
              <a:t>(về tính cách, sở thích,...) </a:t>
            </a:r>
          </a:p>
          <a:p>
            <a:pPr algn="ctr"/>
            <a:r>
              <a:rPr lang="vi-VN" sz="6000" b="1" dirty="0">
                <a:solidFill>
                  <a:srgbClr val="002060"/>
                </a:solidFill>
                <a:latin typeface="Cambria" panose="02040503050406030204" pitchFamily="18" charset="0"/>
                <a:ea typeface="Cambria" panose="02040503050406030204" pitchFamily="18" charset="0"/>
              </a:rPr>
              <a:t>của người bạn mà em</a:t>
            </a:r>
          </a:p>
          <a:p>
            <a:pPr algn="ctr"/>
            <a:r>
              <a:rPr lang="vi-VN" sz="6000" b="1" dirty="0">
                <a:solidFill>
                  <a:srgbClr val="002060"/>
                </a:solidFill>
                <a:latin typeface="Cambria" panose="02040503050406030204" pitchFamily="18" charset="0"/>
                <a:ea typeface="Cambria" panose="02040503050406030204" pitchFamily="18" charset="0"/>
              </a:rPr>
              <a:t> yêu quý nhất.</a:t>
            </a:r>
            <a:endParaRPr lang="en-SG" sz="6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86338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88C76DCA-B0BE-9D4D-AE74-9B1582ED390D}"/>
              </a:ext>
            </a:extLst>
          </p:cNvPr>
          <p:cNvSpPr/>
          <p:nvPr/>
        </p:nvSpPr>
        <p:spPr>
          <a:xfrm>
            <a:off x="1248697" y="144534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57" name="圆角矩形 56">
            <a:extLst>
              <a:ext uri="{FF2B5EF4-FFF2-40B4-BE49-F238E27FC236}">
                <a16:creationId xmlns:a16="http://schemas.microsoft.com/office/drawing/2014/main" id="{D22807AB-AB9F-314B-8025-A79CD730A7BC}"/>
              </a:ext>
            </a:extLst>
          </p:cNvPr>
          <p:cNvSpPr/>
          <p:nvPr/>
        </p:nvSpPr>
        <p:spPr>
          <a:xfrm>
            <a:off x="1412149" y="1611102"/>
            <a:ext cx="9515116" cy="3870382"/>
          </a:xfrm>
          <a:prstGeom prst="roundRect">
            <a:avLst>
              <a:gd name="adj" fmla="val 13373"/>
            </a:avLst>
          </a:prstGeom>
          <a:noFill/>
          <a:ln w="6350">
            <a:solidFill>
              <a:srgbClr val="4E167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pic>
        <p:nvPicPr>
          <p:cNvPr id="65" name="图片 64">
            <a:extLst>
              <a:ext uri="{FF2B5EF4-FFF2-40B4-BE49-F238E27FC236}">
                <a16:creationId xmlns:a16="http://schemas.microsoft.com/office/drawing/2014/main" id="{1C474A4B-66C5-6246-8015-F7CCBC6C97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24774">
            <a:off x="156207" y="683294"/>
            <a:ext cx="2682483" cy="3515170"/>
          </a:xfrm>
          <a:prstGeom prst="rect">
            <a:avLst/>
          </a:prstGeom>
        </p:spPr>
      </p:pic>
      <p:pic>
        <p:nvPicPr>
          <p:cNvPr id="3" name="Picture 2">
            <a:extLst>
              <a:ext uri="{FF2B5EF4-FFF2-40B4-BE49-F238E27FC236}">
                <a16:creationId xmlns:a16="http://schemas.microsoft.com/office/drawing/2014/main" id="{28F8D1DE-7D32-92CD-0C4F-0635FDB850FD}"/>
              </a:ext>
            </a:extLst>
          </p:cNvPr>
          <p:cNvPicPr>
            <a:picLocks noChangeAspect="1"/>
          </p:cNvPicPr>
          <p:nvPr/>
        </p:nvPicPr>
        <p:blipFill>
          <a:blip r:embed="rId4"/>
          <a:stretch>
            <a:fillRect/>
          </a:stretch>
        </p:blipFill>
        <p:spPr>
          <a:xfrm>
            <a:off x="2529516" y="2204609"/>
            <a:ext cx="8250335" cy="2448782"/>
          </a:xfrm>
          <a:prstGeom prst="rect">
            <a:avLst/>
          </a:prstGeom>
        </p:spPr>
      </p:pic>
    </p:spTree>
    <p:extLst>
      <p:ext uri="{BB962C8B-B14F-4D97-AF65-F5344CB8AC3E}">
        <p14:creationId xmlns:p14="http://schemas.microsoft.com/office/powerpoint/2010/main" val="1987392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95871" y="914400"/>
            <a:ext cx="10729627" cy="5232585"/>
            <a:chOff x="595870" y="914400"/>
            <a:chExt cx="10729627" cy="5232585"/>
          </a:xfrm>
        </p:grpSpPr>
        <p:sp>
          <p:nvSpPr>
            <p:cNvPr id="10" name="任意多边形: 形状 40">
              <a:extLst>
                <a:ext uri="{FF2B5EF4-FFF2-40B4-BE49-F238E27FC236}">
                  <a16:creationId xmlns:a16="http://schemas.microsoft.com/office/drawing/2014/main" id="{50C53215-5F60-4E34-AE0B-4349CB326516}"/>
                </a:ext>
              </a:extLst>
            </p:cNvPr>
            <p:cNvSpPr/>
            <p:nvPr/>
          </p:nvSpPr>
          <p:spPr>
            <a:xfrm>
              <a:off x="595870" y="914400"/>
              <a:ext cx="10729627" cy="5232585"/>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4400" dirty="0">
                <a:solidFill>
                  <a:srgbClr val="FF8600"/>
                </a:solidFill>
                <a:latin typeface="思源黑体 CN Bold" panose="020B0800000000000000" pitchFamily="34" charset="-122"/>
                <a:ea typeface="思源黑体 CN Bold" panose="020B0800000000000000" pitchFamily="34" charset="-122"/>
              </a:endParaRPr>
            </a:p>
          </p:txBody>
        </p:sp>
        <p:sp>
          <p:nvSpPr>
            <p:cNvPr id="11" name="TextBox 10"/>
            <p:cNvSpPr txBox="1"/>
            <p:nvPr/>
          </p:nvSpPr>
          <p:spPr>
            <a:xfrm>
              <a:off x="1918726" y="2014529"/>
              <a:ext cx="8370902" cy="2862322"/>
            </a:xfrm>
            <a:prstGeom prst="rect">
              <a:avLst/>
            </a:prstGeom>
            <a:noFill/>
          </p:spPr>
          <p:txBody>
            <a:bodyPr wrap="square" rtlCol="0">
              <a:spAutoFit/>
            </a:bodyPr>
            <a:lstStyle/>
            <a:p>
              <a:pPr algn="just"/>
              <a:r>
                <a:rPr lang="vi-VN" sz="3000" b="1" dirty="0">
                  <a:solidFill>
                    <a:schemeClr val="accent5">
                      <a:lumMod val="50000"/>
                    </a:schemeClr>
                  </a:solidFill>
                  <a:latin typeface="Cambria" panose="02040503050406030204" pitchFamily="18" charset="0"/>
                  <a:ea typeface="Cambria" panose="02040503050406030204" pitchFamily="18" charset="0"/>
                </a:rPr>
                <a:t>- Biết vì sao phỉa duy trì quan hệ bạn bè.</a:t>
              </a:r>
            </a:p>
            <a:p>
              <a:pPr algn="just"/>
              <a:r>
                <a:rPr lang="vi-VN" sz="3000" b="1" dirty="0">
                  <a:solidFill>
                    <a:schemeClr val="accent5">
                      <a:lumMod val="50000"/>
                    </a:schemeClr>
                  </a:solidFill>
                  <a:latin typeface="Cambria" panose="02040503050406030204" pitchFamily="18" charset="0"/>
                  <a:ea typeface="Cambria" panose="02040503050406030204" pitchFamily="18" charset="0"/>
                </a:rPr>
                <a:t>- Nhận biết được cách đơn giản để duy trì quan hệ bạn bè.</a:t>
              </a:r>
            </a:p>
            <a:p>
              <a:pPr algn="just"/>
              <a:r>
                <a:rPr lang="vi-VN" sz="3000" b="1" dirty="0">
                  <a:solidFill>
                    <a:schemeClr val="accent5">
                      <a:lumMod val="50000"/>
                    </a:schemeClr>
                  </a:solidFill>
                  <a:latin typeface="Cambria" panose="02040503050406030204" pitchFamily="18" charset="0"/>
                  <a:ea typeface="Cambria" panose="02040503050406030204" pitchFamily="18" charset="0"/>
                </a:rPr>
                <a:t>- Có quan hệ tốt với bạn bè ở trường học, làng xóm, khối phố.</a:t>
              </a:r>
            </a:p>
            <a:p>
              <a:pPr algn="just"/>
              <a:r>
                <a:rPr lang="vi-VN" sz="3000" b="1" dirty="0" smtClean="0">
                  <a:solidFill>
                    <a:schemeClr val="accent5">
                      <a:lumMod val="50000"/>
                    </a:schemeClr>
                  </a:solidFill>
                  <a:latin typeface="Cambria" panose="02040503050406030204" pitchFamily="18" charset="0"/>
                  <a:ea typeface="Cambria" panose="02040503050406030204" pitchFamily="18" charset="0"/>
                </a:rPr>
                <a:t>- </a:t>
              </a:r>
              <a:r>
                <a:rPr lang="vi-VN" sz="3000" b="1" dirty="0">
                  <a:solidFill>
                    <a:schemeClr val="accent5">
                      <a:lumMod val="50000"/>
                    </a:schemeClr>
                  </a:solidFill>
                  <a:latin typeface="Cambria" panose="02040503050406030204" pitchFamily="18" charset="0"/>
                  <a:ea typeface="Cambria" panose="02040503050406030204" pitchFamily="18" charset="0"/>
                </a:rPr>
                <a:t>Vận dụng bài học vào thực tiễn.</a:t>
              </a:r>
            </a:p>
          </p:txBody>
        </p:sp>
      </p:grpSp>
      <p:pic>
        <p:nvPicPr>
          <p:cNvPr id="13" name="Picture 12">
            <a:extLst>
              <a:ext uri="{FF2B5EF4-FFF2-40B4-BE49-F238E27FC236}">
                <a16:creationId xmlns:a16="http://schemas.microsoft.com/office/drawing/2014/main" id="{B5D2DAB1-4E2B-D3BA-EEFF-36D06A6A162B}"/>
              </a:ext>
            </a:extLst>
          </p:cNvPr>
          <p:cNvPicPr>
            <a:picLocks noChangeAspect="1"/>
          </p:cNvPicPr>
          <p:nvPr/>
        </p:nvPicPr>
        <p:blipFill>
          <a:blip r:embed="rId2"/>
          <a:stretch>
            <a:fillRect/>
          </a:stretch>
        </p:blipFill>
        <p:spPr>
          <a:xfrm>
            <a:off x="2357577" y="668202"/>
            <a:ext cx="7206214" cy="1508443"/>
          </a:xfrm>
          <a:prstGeom prst="rect">
            <a:avLst/>
          </a:prstGeom>
        </p:spPr>
      </p:pic>
    </p:spTree>
    <p:extLst>
      <p:ext uri="{BB962C8B-B14F-4D97-AF65-F5344CB8AC3E}">
        <p14:creationId xmlns:p14="http://schemas.microsoft.com/office/powerpoint/2010/main" val="2703587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圆角矩形 1">
            <a:extLst>
              <a:ext uri="{FF2B5EF4-FFF2-40B4-BE49-F238E27FC236}">
                <a16:creationId xmlns:a16="http://schemas.microsoft.com/office/drawing/2014/main" id="{25714E06-CDAE-3A96-98C7-21618E2EC5A6}"/>
              </a:ext>
            </a:extLst>
          </p:cNvPr>
          <p:cNvSpPr/>
          <p:nvPr/>
        </p:nvSpPr>
        <p:spPr>
          <a:xfrm>
            <a:off x="2349910" y="899662"/>
            <a:ext cx="9842090" cy="41787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nvGrpSpPr>
          <p:cNvPr id="3" name="Group 2">
            <a:extLst>
              <a:ext uri="{FF2B5EF4-FFF2-40B4-BE49-F238E27FC236}">
                <a16:creationId xmlns:a16="http://schemas.microsoft.com/office/drawing/2014/main" id="{965CDCC6-CD46-08B2-8ADD-2B2F9EEC3247}"/>
              </a:ext>
            </a:extLst>
          </p:cNvPr>
          <p:cNvGrpSpPr/>
          <p:nvPr/>
        </p:nvGrpSpPr>
        <p:grpSpPr>
          <a:xfrm>
            <a:off x="2510672" y="1557856"/>
            <a:ext cx="9507086" cy="2862322"/>
            <a:chOff x="5669000" y="1393205"/>
            <a:chExt cx="9507086" cy="2862322"/>
          </a:xfrm>
        </p:grpSpPr>
        <p:sp>
          <p:nvSpPr>
            <p:cNvPr id="11" name="TextBox 10">
              <a:extLst>
                <a:ext uri="{FF2B5EF4-FFF2-40B4-BE49-F238E27FC236}">
                  <a16:creationId xmlns:a16="http://schemas.microsoft.com/office/drawing/2014/main" id="{C639912A-F409-CB7E-B9B9-01C54258EC67}"/>
                </a:ext>
              </a:extLst>
            </p:cNvPr>
            <p:cNvSpPr txBox="1"/>
            <p:nvPr/>
          </p:nvSpPr>
          <p:spPr>
            <a:xfrm>
              <a:off x="6110825" y="1393205"/>
              <a:ext cx="9065261"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rPr>
                <a:t>HOẠT ĐỘNG 1:</a:t>
              </a:r>
            </a:p>
            <a:p>
              <a:pPr marL="0" marR="0" lvl="0" indent="0" algn="ctr" defTabSz="914400" rtl="0" eaLnBrk="1" fontAlgn="auto" latinLnBrk="0" hangingPunct="1">
                <a:lnSpc>
                  <a:spcPct val="100000"/>
                </a:lnSpc>
                <a:spcBef>
                  <a:spcPts val="0"/>
                </a:spcBef>
                <a:spcAft>
                  <a:spcPts val="0"/>
                </a:spcAft>
                <a:buClrTx/>
                <a:buSzTx/>
                <a:buFontTx/>
                <a:buNone/>
                <a:tabLst/>
                <a:defRPr/>
              </a:pPr>
              <a:r>
                <a:rPr lang="vi-VN" sz="6000" b="1" dirty="0">
                  <a:solidFill>
                    <a:srgbClr val="EE1678"/>
                  </a:solidFill>
                  <a:latin typeface="UTM Guanine" panose="02040603050506020204" pitchFamily="18" charset="0"/>
                  <a:ea typeface="微软雅黑"/>
                </a:rPr>
                <a:t>VÌ SAO PHẢI GIỮ GÌN TÌNH BẠN</a:t>
              </a:r>
              <a:endParaRPr kumimoji="0" lang="en-US" sz="6000" b="1" i="0" u="none" strike="noStrike" kern="1200" cap="none" spc="0" normalizeH="0" baseline="0" noProof="0" dirty="0">
                <a:ln>
                  <a:noFill/>
                </a:ln>
                <a:solidFill>
                  <a:srgbClr val="EE1678"/>
                </a:solidFill>
                <a:effectLst/>
                <a:uLnTx/>
                <a:uFillTx/>
                <a:latin typeface="UTM Guanine" panose="02040603050506020204" pitchFamily="18" charset="0"/>
                <a:ea typeface="微软雅黑"/>
                <a:cs typeface="+mn-cs"/>
              </a:endParaRPr>
            </a:p>
          </p:txBody>
        </p:sp>
        <p:grpSp>
          <p:nvGrpSpPr>
            <p:cNvPr id="7" name="Group 6">
              <a:extLst>
                <a:ext uri="{FF2B5EF4-FFF2-40B4-BE49-F238E27FC236}">
                  <a16:creationId xmlns:a16="http://schemas.microsoft.com/office/drawing/2014/main" id="{F7BFB7E7-9CEE-B2E0-10F8-479F3956ACAC}"/>
                </a:ext>
              </a:extLst>
            </p:cNvPr>
            <p:cNvGrpSpPr/>
            <p:nvPr/>
          </p:nvGrpSpPr>
          <p:grpSpPr>
            <a:xfrm rot="444455">
              <a:off x="5669000" y="1918912"/>
              <a:ext cx="590743" cy="537646"/>
              <a:chOff x="3117626" y="2171918"/>
              <a:chExt cx="2068450" cy="1720519"/>
            </a:xfrm>
            <a:effectLst>
              <a:outerShdw blurRad="152400" dist="63500" dir="2700000" sx="95000" sy="95000" algn="tl" rotWithShape="0">
                <a:srgbClr val="C00000">
                  <a:alpha val="79000"/>
                </a:srgbClr>
              </a:outerShdw>
            </a:effectLst>
          </p:grpSpPr>
          <p:sp>
            <p:nvSpPr>
              <p:cNvPr id="8" name="Freeform: Shape 7">
                <a:extLst>
                  <a:ext uri="{FF2B5EF4-FFF2-40B4-BE49-F238E27FC236}">
                    <a16:creationId xmlns:a16="http://schemas.microsoft.com/office/drawing/2014/main" id="{21C97155-973B-1439-8195-40F77E544AC5}"/>
                  </a:ext>
                </a:extLst>
              </p:cNvPr>
              <p:cNvSpPr/>
              <p:nvPr/>
            </p:nvSpPr>
            <p:spPr>
              <a:xfrm>
                <a:off x="3117626"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434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sp>
            <p:nvSpPr>
              <p:cNvPr id="9" name="Freeform: Shape 8">
                <a:extLst>
                  <a:ext uri="{FF2B5EF4-FFF2-40B4-BE49-F238E27FC236}">
                    <a16:creationId xmlns:a16="http://schemas.microsoft.com/office/drawing/2014/main" id="{EC02432F-E05A-781A-91A1-F615B60C87E4}"/>
                  </a:ext>
                </a:extLst>
              </p:cNvPr>
              <p:cNvSpPr/>
              <p:nvPr/>
            </p:nvSpPr>
            <p:spPr>
              <a:xfrm flipH="1">
                <a:off x="4151851" y="2171918"/>
                <a:ext cx="1034225" cy="1720519"/>
              </a:xfrm>
              <a:custGeom>
                <a:avLst/>
                <a:gdLst>
                  <a:gd name="connsiteX0" fmla="*/ 504990 w 1034225"/>
                  <a:gd name="connsiteY0" fmla="*/ 54 h 1620272"/>
                  <a:gd name="connsiteX1" fmla="*/ 1020510 w 1034225"/>
                  <a:gd name="connsiteY1" fmla="*/ 309226 h 1620272"/>
                  <a:gd name="connsiteX2" fmla="*/ 1034225 w 1034225"/>
                  <a:gd name="connsiteY2" fmla="*/ 335232 h 1620272"/>
                  <a:gd name="connsiteX3" fmla="*/ 1034225 w 1034225"/>
                  <a:gd name="connsiteY3" fmla="*/ 1620272 h 1620272"/>
                  <a:gd name="connsiteX4" fmla="*/ 874167 w 1034225"/>
                  <a:gd name="connsiteY4" fmla="*/ 1523324 h 1620272"/>
                  <a:gd name="connsiteX5" fmla="*/ 504990 w 1034225"/>
                  <a:gd name="connsiteY5" fmla="*/ 54 h 1620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4225" h="1620272">
                    <a:moveTo>
                      <a:pt x="504990" y="54"/>
                    </a:moveTo>
                    <a:cubicBezTo>
                      <a:pt x="692926" y="2620"/>
                      <a:pt x="891621" y="97033"/>
                      <a:pt x="1020510" y="309226"/>
                    </a:cubicBezTo>
                    <a:lnTo>
                      <a:pt x="1034225" y="335232"/>
                    </a:lnTo>
                    <a:lnTo>
                      <a:pt x="1034225" y="1620272"/>
                    </a:lnTo>
                    <a:lnTo>
                      <a:pt x="874167" y="1523324"/>
                    </a:lnTo>
                    <a:cubicBezTo>
                      <a:pt x="-447290" y="680530"/>
                      <a:pt x="-11835" y="-7003"/>
                      <a:pt x="504990" y="54"/>
                    </a:cubicBezTo>
                    <a:close/>
                  </a:path>
                </a:pathLst>
              </a:custGeom>
              <a:solidFill>
                <a:srgbClr val="FF6D6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微软雅黑"/>
                  <a:cs typeface="+mn-cs"/>
                </a:endParaRPr>
              </a:p>
            </p:txBody>
          </p:sp>
        </p:grpSp>
      </p:grpSp>
      <p:pic>
        <p:nvPicPr>
          <p:cNvPr id="13" name="图片 2">
            <a:extLst>
              <a:ext uri="{FF2B5EF4-FFF2-40B4-BE49-F238E27FC236}">
                <a16:creationId xmlns:a16="http://schemas.microsoft.com/office/drawing/2014/main" id="{6BB522B2-AFF4-3692-E108-AF5FC93134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1795" y="3118521"/>
            <a:ext cx="3999614" cy="3999614"/>
          </a:xfrm>
          <a:prstGeom prst="rect">
            <a:avLst/>
          </a:prstGeom>
        </p:spPr>
      </p:pic>
    </p:spTree>
    <p:extLst>
      <p:ext uri="{BB962C8B-B14F-4D97-AF65-F5344CB8AC3E}">
        <p14:creationId xmlns:p14="http://schemas.microsoft.com/office/powerpoint/2010/main" val="2801588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5">
            <a:extLst>
              <a:ext uri="{FF2B5EF4-FFF2-40B4-BE49-F238E27FC236}">
                <a16:creationId xmlns:a16="http://schemas.microsoft.com/office/drawing/2014/main" id="{9002014F-798B-27E4-C644-D93FC665B448}"/>
              </a:ext>
            </a:extLst>
          </p:cNvPr>
          <p:cNvSpPr/>
          <p:nvPr/>
        </p:nvSpPr>
        <p:spPr>
          <a:xfrm>
            <a:off x="120673" y="103413"/>
            <a:ext cx="11950653" cy="6636893"/>
          </a:xfrm>
          <a:prstGeom prst="wedgeRoundRectCallout">
            <a:avLst>
              <a:gd name="adj1" fmla="val 57098"/>
              <a:gd name="adj2" fmla="val 9175"/>
              <a:gd name="adj3" fmla="val 16667"/>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SG" sz="3500" b="1"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35D8D23-2D1E-1E39-6FFD-419FC421C6F7}"/>
              </a:ext>
            </a:extLst>
          </p:cNvPr>
          <p:cNvSpPr txBox="1"/>
          <p:nvPr/>
        </p:nvSpPr>
        <p:spPr>
          <a:xfrm>
            <a:off x="511628" y="215676"/>
            <a:ext cx="11559698" cy="6370975"/>
          </a:xfrm>
          <a:prstGeom prst="rect">
            <a:avLst/>
          </a:prstGeom>
          <a:noFill/>
        </p:spPr>
        <p:txBody>
          <a:bodyPr wrap="square">
            <a:spAutoFit/>
          </a:bodyPr>
          <a:lstStyle/>
          <a:p>
            <a:pPr algn="ctr"/>
            <a:r>
              <a:rPr lang="vi-VN" sz="2400" b="1" i="0" dirty="0">
                <a:solidFill>
                  <a:srgbClr val="C00000"/>
                </a:solidFill>
                <a:effectLst/>
                <a:latin typeface="Cambria" panose="02040503050406030204" pitchFamily="18" charset="0"/>
                <a:ea typeface="Cambria" panose="02040503050406030204" pitchFamily="18" charset="0"/>
              </a:rPr>
              <a:t>Cô chủ không biết quý tình bạn</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Ngày </a:t>
            </a:r>
            <a:r>
              <a:rPr lang="vi-VN" sz="2400" b="1" i="0" dirty="0">
                <a:solidFill>
                  <a:srgbClr val="002060"/>
                </a:solidFill>
                <a:effectLst/>
                <a:latin typeface="Cambria" panose="02040503050406030204" pitchFamily="18" charset="0"/>
                <a:ea typeface="Cambria" panose="02040503050406030204" pitchFamily="18" charset="0"/>
              </a:rPr>
              <a:t>xưa, có một cô bé xinh xắn nuôi một con gà trống đẹp mã. Buổi sớm thức dậy, gà trống gáy:</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Ò ó o! Ò ó o! Xin chào cô chủ tí hon!</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Gà </a:t>
            </a:r>
            <a:r>
              <a:rPr lang="vi-VN" sz="2400" b="1" i="0" dirty="0">
                <a:solidFill>
                  <a:srgbClr val="002060"/>
                </a:solidFill>
                <a:effectLst/>
                <a:latin typeface="Cambria" panose="02040503050406030204" pitchFamily="18" charset="0"/>
                <a:ea typeface="Cambria" panose="02040503050406030204" pitchFamily="18" charset="0"/>
              </a:rPr>
              <a:t>trống chạy đến vui vẻ nhặt những hạt thóc trong lòng bàn tay cô bé, rồi nhảu lên bờ rào đứng. […]</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Vậy </a:t>
            </a:r>
            <a:r>
              <a:rPr lang="vi-VN" sz="2400" b="1" i="0" dirty="0">
                <a:solidFill>
                  <a:srgbClr val="002060"/>
                </a:solidFill>
                <a:effectLst/>
                <a:latin typeface="Cambria" panose="02040503050406030204" pitchFamily="18" charset="0"/>
                <a:ea typeface="Cambria" panose="02040503050406030204" pitchFamily="18" charset="0"/>
              </a:rPr>
              <a:t>mà một hôm nhìn thấy con gà mái của bà hàng xóm, cô bé thích lắm, liền nói với bà:</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Bà đổi cho cháu con gà mái lấy con gà trống của cháu nhé!</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Gà </a:t>
            </a:r>
            <a:r>
              <a:rPr lang="vi-VN" sz="2400" b="1" i="0" dirty="0">
                <a:solidFill>
                  <a:srgbClr val="002060"/>
                </a:solidFill>
                <a:effectLst/>
                <a:latin typeface="Cambria" panose="02040503050406030204" pitchFamily="18" charset="0"/>
                <a:ea typeface="Cambria" panose="02040503050406030204" pitchFamily="18" charset="0"/>
              </a:rPr>
              <a:t>trống nghe vậy buồn thiu, cúi đầu xuống, chiếc mào rũ sang một bên. Không làm thế nào được, cô chủ đã quyết định rồi.</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Bà </a:t>
            </a:r>
            <a:r>
              <a:rPr lang="vi-VN" sz="2400" b="1" i="0" dirty="0">
                <a:solidFill>
                  <a:srgbClr val="002060"/>
                </a:solidFill>
                <a:effectLst/>
                <a:latin typeface="Cambria" panose="02040503050406030204" pitchFamily="18" charset="0"/>
                <a:ea typeface="Cambria" panose="02040503050406030204" pitchFamily="18" charset="0"/>
              </a:rPr>
              <a:t>hàng xóm bằng lòng. Cô bé mang gà mái về. Con gà mái này có lớp lông tơ dày ấm áp. Cô bé ôm gà mái vào lòng vuốt ve, cho nó một nắm hạt kê và một bình nước.</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Một </a:t>
            </a:r>
            <a:r>
              <a:rPr lang="vi-VN" sz="2400" b="1" i="0" dirty="0">
                <a:solidFill>
                  <a:srgbClr val="002060"/>
                </a:solidFill>
                <a:effectLst/>
                <a:latin typeface="Cambria" panose="02040503050406030204" pitchFamily="18" charset="0"/>
                <a:ea typeface="Cambria" panose="02040503050406030204" pitchFamily="18" charset="0"/>
              </a:rPr>
              <a:t>lần khác bà hàng xóm lại mua về một con vịt. Thấy vịt, cô bé rất thích liền gạ gẫm:</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Bà đổi cho cháu con vịt nhét, cháu sẽ đưa bà con gà mái.</a:t>
            </a:r>
          </a:p>
        </p:txBody>
      </p:sp>
    </p:spTree>
    <p:extLst>
      <p:ext uri="{BB962C8B-B14F-4D97-AF65-F5344CB8AC3E}">
        <p14:creationId xmlns:p14="http://schemas.microsoft.com/office/powerpoint/2010/main" val="2092702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15">
            <a:extLst>
              <a:ext uri="{FF2B5EF4-FFF2-40B4-BE49-F238E27FC236}">
                <a16:creationId xmlns:a16="http://schemas.microsoft.com/office/drawing/2014/main" id="{FBB6FA0B-FB8C-6189-A877-5B5CED36F2E3}"/>
              </a:ext>
            </a:extLst>
          </p:cNvPr>
          <p:cNvSpPr/>
          <p:nvPr/>
        </p:nvSpPr>
        <p:spPr>
          <a:xfrm>
            <a:off x="120673" y="103413"/>
            <a:ext cx="11950653" cy="6636893"/>
          </a:xfrm>
          <a:prstGeom prst="wedgeRoundRectCallout">
            <a:avLst>
              <a:gd name="adj1" fmla="val 57098"/>
              <a:gd name="adj2" fmla="val 9175"/>
              <a:gd name="adj3" fmla="val 16667"/>
            </a:avLst>
          </a:prstGeom>
          <a:solidFill>
            <a:schemeClr val="bg1"/>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endParaRPr lang="en-SG" sz="3500" b="1" dirty="0">
              <a:solidFill>
                <a:schemeClr val="tx1"/>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991576B6-BAF6-BF99-9214-7F85BEA7DAB9}"/>
              </a:ext>
            </a:extLst>
          </p:cNvPr>
          <p:cNvSpPr txBox="1"/>
          <p:nvPr/>
        </p:nvSpPr>
        <p:spPr>
          <a:xfrm>
            <a:off x="587827" y="513699"/>
            <a:ext cx="11332030" cy="6001643"/>
          </a:xfrm>
          <a:prstGeom prst="rect">
            <a:avLst/>
          </a:prstGeom>
          <a:noFill/>
        </p:spPr>
        <p:txBody>
          <a:bodyPr wrap="square">
            <a:spAutoFit/>
          </a:bodyPr>
          <a:lstStyle/>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Gà </a:t>
            </a:r>
            <a:r>
              <a:rPr lang="vi-VN" sz="2400" b="1" i="0" dirty="0">
                <a:solidFill>
                  <a:srgbClr val="002060"/>
                </a:solidFill>
                <a:effectLst/>
                <a:latin typeface="Cambria" panose="02040503050406030204" pitchFamily="18" charset="0"/>
                <a:ea typeface="Cambria" panose="02040503050406030204" pitchFamily="18" charset="0"/>
              </a:rPr>
              <a:t>mái nghe chuyện buồn lắm, bộ lông tơ xù ra. Còn biết sao nữa, vì cô chủ muốn thế. Cô bé lại làm thân với con vịt. Cả hai cùng đi ra sông tắm.</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Quạc! Quạc! Quạc! Cô chủ của tôi ơi! Cô đừng bơi xa, sông sâu lắm đấy!</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Cô </a:t>
            </a:r>
            <a:r>
              <a:rPr lang="vi-VN" sz="2400" b="1" i="0" dirty="0">
                <a:solidFill>
                  <a:srgbClr val="002060"/>
                </a:solidFill>
                <a:effectLst/>
                <a:latin typeface="Cambria" panose="02040503050406030204" pitchFamily="18" charset="0"/>
                <a:ea typeface="Cambria" panose="02040503050406030204" pitchFamily="18" charset="0"/>
              </a:rPr>
              <a:t>bé thích lắm, vùng vẫy bên con vịt. Lúc cô lên bờ, vịt cũng lên theo.</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Thế </a:t>
            </a:r>
            <a:r>
              <a:rPr lang="vi-VN" sz="2400" b="1" i="0" dirty="0">
                <a:solidFill>
                  <a:srgbClr val="002060"/>
                </a:solidFill>
                <a:effectLst/>
                <a:latin typeface="Cambria" panose="02040503050406030204" pitchFamily="18" charset="0"/>
                <a:ea typeface="Cambria" panose="02040503050406030204" pitchFamily="18" charset="0"/>
              </a:rPr>
              <a:t>rồi, một hôm có người bà con đến chơi, dắt theo một con chó con. Cô bé rất thích, liền nói:</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Ôi, cún con tuyệt quá! Bác cho cháu nhé! Cháu sẽ biếu bác con vịt. […]</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Cô </a:t>
            </a:r>
            <a:r>
              <a:rPr lang="vi-VN" sz="2400" b="1" i="0" dirty="0">
                <a:solidFill>
                  <a:srgbClr val="002060"/>
                </a:solidFill>
                <a:effectLst/>
                <a:latin typeface="Cambria" panose="02040503050406030204" pitchFamily="18" charset="0"/>
                <a:ea typeface="Cambria" panose="02040503050406030204" pitchFamily="18" charset="0"/>
              </a:rPr>
              <a:t>chủ vuốt ve con cún và kể lể:</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Ta có một con gà trống, ta đem đổi lấy gà mái. Rồi ta lại đổi gà mái lấy vịt. Còn lần này ta đổi vịt lấy chú mày đấy!</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Cún </a:t>
            </a:r>
            <a:r>
              <a:rPr lang="vi-VN" sz="2400" b="1" i="0" dirty="0">
                <a:solidFill>
                  <a:srgbClr val="002060"/>
                </a:solidFill>
                <a:effectLst/>
                <a:latin typeface="Cambria" panose="02040503050406030204" pitchFamily="18" charset="0"/>
                <a:ea typeface="Cambria" panose="02040503050406030204" pitchFamily="18" charset="0"/>
              </a:rPr>
              <a:t>con nghe nói vậy bèn cúp đuôi lại, chui vào gầm ghế. Đêm đến, nó lấy chân cạy cửa trốn đi:</a:t>
            </a:r>
          </a:p>
          <a:p>
            <a:pPr algn="l"/>
            <a:r>
              <a:rPr lang="en-US" sz="2400" b="1" i="0" dirty="0" smtClean="0">
                <a:solidFill>
                  <a:srgbClr val="002060"/>
                </a:solidFill>
                <a:effectLst/>
                <a:latin typeface="Cambria" panose="02040503050406030204" pitchFamily="18" charset="0"/>
                <a:ea typeface="Cambria" panose="02040503050406030204" pitchFamily="18" charset="0"/>
              </a:rPr>
              <a:t>     </a:t>
            </a:r>
            <a:r>
              <a:rPr lang="vi-VN" sz="2400" b="1" i="0" dirty="0" smtClean="0">
                <a:solidFill>
                  <a:srgbClr val="002060"/>
                </a:solidFill>
                <a:effectLst/>
                <a:latin typeface="Cambria" panose="02040503050406030204" pitchFamily="18" charset="0"/>
                <a:ea typeface="Cambria" panose="02040503050406030204" pitchFamily="18" charset="0"/>
              </a:rPr>
              <a:t>- </a:t>
            </a:r>
            <a:r>
              <a:rPr lang="vi-VN" sz="2400" b="1" i="0" dirty="0">
                <a:solidFill>
                  <a:srgbClr val="002060"/>
                </a:solidFill>
                <a:effectLst/>
                <a:latin typeface="Cambria" panose="02040503050406030204" pitchFamily="18" charset="0"/>
                <a:ea typeface="Cambria" panose="02040503050406030204" pitchFamily="18" charset="0"/>
              </a:rPr>
              <a:t>Ta không muốn kết bạn với cô chủ này. Cô ấy không biết quý tình bạn.</a:t>
            </a:r>
          </a:p>
          <a:p>
            <a:pPr algn="l"/>
            <a:r>
              <a:rPr lang="vi-VN" sz="2400" b="1" i="0" dirty="0">
                <a:solidFill>
                  <a:srgbClr val="002060"/>
                </a:solidFill>
                <a:effectLst/>
                <a:latin typeface="Cambria" panose="02040503050406030204" pitchFamily="18" charset="0"/>
                <a:ea typeface="Cambria" panose="02040503050406030204" pitchFamily="18" charset="0"/>
              </a:rPr>
              <a:t>Sáng hôm sau, khi bừng tỉnh dậy, cô bé chẳng còn thấy một con vật nhỏ bé nào quấn quýt bên mình nữa.</a:t>
            </a:r>
          </a:p>
          <a:p>
            <a:pPr algn="r"/>
            <a:r>
              <a:rPr lang="vi-VN" sz="2400" b="1" i="0" dirty="0">
                <a:solidFill>
                  <a:srgbClr val="002060"/>
                </a:solidFill>
                <a:effectLst/>
                <a:latin typeface="Cambria" panose="02040503050406030204" pitchFamily="18" charset="0"/>
                <a:ea typeface="Cambria" panose="02040503050406030204" pitchFamily="18" charset="0"/>
              </a:rPr>
              <a:t>(Theo Va-lăng-tanh Ô-xê-ê-va, Kể chuyện 3, NXB Giáo dục, 1993)</a:t>
            </a:r>
          </a:p>
        </p:txBody>
      </p:sp>
    </p:spTree>
    <p:extLst>
      <p:ext uri="{BB962C8B-B14F-4D97-AF65-F5344CB8AC3E}">
        <p14:creationId xmlns:p14="http://schemas.microsoft.com/office/powerpoint/2010/main" val="26422367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5">
            <a:extLst>
              <a:ext uri="{FF2B5EF4-FFF2-40B4-BE49-F238E27FC236}">
                <a16:creationId xmlns:a16="http://schemas.microsoft.com/office/drawing/2014/main" id="{0DA28BCE-2C4F-5637-D485-661D287163B2}"/>
              </a:ext>
            </a:extLst>
          </p:cNvPr>
          <p:cNvSpPr/>
          <p:nvPr/>
        </p:nvSpPr>
        <p:spPr>
          <a:xfrm>
            <a:off x="859971" y="206828"/>
            <a:ext cx="9525002" cy="1687286"/>
          </a:xfrm>
          <a:prstGeom prst="wedgeRoundRectCallout">
            <a:avLst>
              <a:gd name="adj1" fmla="val 57098"/>
              <a:gd name="adj2" fmla="val 9175"/>
              <a:gd name="adj3" fmla="val 16667"/>
            </a:avLst>
          </a:prstGeom>
          <a:solidFill>
            <a:schemeClr val="accent3">
              <a:lumMod val="40000"/>
              <a:lumOff val="60000"/>
            </a:schemeClr>
          </a:solid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500" b="1" dirty="0">
                <a:solidFill>
                  <a:srgbClr val="C00000"/>
                </a:solidFill>
                <a:latin typeface="Cambria" panose="02040503050406030204" pitchFamily="18" charset="0"/>
                <a:ea typeface="Cambria" panose="02040503050406030204" pitchFamily="18" charset="0"/>
                <a:cs typeface="Calibri" panose="020F0502020204030204" pitchFamily="34" charset="0"/>
              </a:rPr>
              <a:t>Em có nhận xét gì về cách ứng xử của cô chủ nhỏ đối với những người bạn của mình? Cuối cùng, điều gì đã xảy đến với cô bé?</a:t>
            </a:r>
          </a:p>
        </p:txBody>
      </p:sp>
      <p:pic>
        <p:nvPicPr>
          <p:cNvPr id="4" name="图片 2">
            <a:extLst>
              <a:ext uri="{FF2B5EF4-FFF2-40B4-BE49-F238E27FC236}">
                <a16:creationId xmlns:a16="http://schemas.microsoft.com/office/drawing/2014/main" id="{1E02F5CF-4495-367E-1534-74220E10EC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34400" y="2757916"/>
            <a:ext cx="4191000" cy="4191000"/>
          </a:xfrm>
          <a:prstGeom prst="rect">
            <a:avLst/>
          </a:prstGeom>
        </p:spPr>
      </p:pic>
      <p:grpSp>
        <p:nvGrpSpPr>
          <p:cNvPr id="10" name="Group 9">
            <a:extLst>
              <a:ext uri="{FF2B5EF4-FFF2-40B4-BE49-F238E27FC236}">
                <a16:creationId xmlns:a16="http://schemas.microsoft.com/office/drawing/2014/main" id="{BF537B33-DEE1-F42E-0BF0-3E5F1FB91356}"/>
              </a:ext>
            </a:extLst>
          </p:cNvPr>
          <p:cNvGrpSpPr/>
          <p:nvPr/>
        </p:nvGrpSpPr>
        <p:grpSpPr>
          <a:xfrm>
            <a:off x="653143" y="2057400"/>
            <a:ext cx="8389258" cy="5660217"/>
            <a:chOff x="-6787" y="571502"/>
            <a:chExt cx="12616720" cy="4225828"/>
          </a:xfrm>
        </p:grpSpPr>
        <p:sp>
          <p:nvSpPr>
            <p:cNvPr id="11" name="Rectangle: Rounded Corners 10">
              <a:extLst>
                <a:ext uri="{FF2B5EF4-FFF2-40B4-BE49-F238E27FC236}">
                  <a16:creationId xmlns:a16="http://schemas.microsoft.com/office/drawing/2014/main" id="{778CFD46-B1C0-F495-0143-9DC68D398F93}"/>
                </a:ext>
              </a:extLst>
            </p:cNvPr>
            <p:cNvSpPr/>
            <p:nvPr/>
          </p:nvSpPr>
          <p:spPr>
            <a:xfrm>
              <a:off x="-6787" y="571502"/>
              <a:ext cx="12616720" cy="3223750"/>
            </a:xfrm>
            <a:prstGeom prst="roundRect">
              <a:avLst/>
            </a:prstGeom>
            <a:solidFill>
              <a:srgbClr val="FFF3C5"/>
            </a:solidFill>
            <a:ln w="19050">
              <a:solidFill>
                <a:srgbClr val="FAB234"/>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12" name="TextBox 11">
              <a:extLst>
                <a:ext uri="{FF2B5EF4-FFF2-40B4-BE49-F238E27FC236}">
                  <a16:creationId xmlns:a16="http://schemas.microsoft.com/office/drawing/2014/main" id="{0B677303-E744-2B02-455B-BC68C476CF01}"/>
                </a:ext>
              </a:extLst>
            </p:cNvPr>
            <p:cNvSpPr txBox="1"/>
            <p:nvPr/>
          </p:nvSpPr>
          <p:spPr>
            <a:xfrm>
              <a:off x="319472" y="592336"/>
              <a:ext cx="11698369" cy="4204994"/>
            </a:xfrm>
            <a:prstGeom prst="rect">
              <a:avLst/>
            </a:prstGeom>
            <a:noFill/>
          </p:spPr>
          <p:txBody>
            <a:bodyPr wrap="square" rtlCol="0">
              <a:spAutoFit/>
            </a:bodyPr>
            <a:lstStyle/>
            <a:p>
              <a:pPr algn="just"/>
              <a:r>
                <a:rPr lang="vi-VN" sz="4500" b="1" i="0" dirty="0">
                  <a:solidFill>
                    <a:srgbClr val="002060"/>
                  </a:solidFill>
                  <a:effectLst/>
                  <a:latin typeface="Cambria" panose="02040503050406030204" pitchFamily="18" charset="0"/>
                  <a:ea typeface="Cambria" panose="02040503050406030204" pitchFamily="18" charset="0"/>
                </a:rPr>
                <a:t>Cô chủ nhỏ không biết quý trọng tình bạn. Cô dễ dàng đổi bạn của mình để lấy những con vật khác chỉ vì tò mò. Cuối cùng, cô chủ nhỏ không còn người bạn nào cả.</a:t>
              </a:r>
              <a:br>
                <a:rPr lang="vi-VN" sz="4500" b="1" i="0" dirty="0">
                  <a:solidFill>
                    <a:srgbClr val="002060"/>
                  </a:solidFill>
                  <a:effectLst/>
                  <a:latin typeface="Cambria" panose="02040503050406030204" pitchFamily="18" charset="0"/>
                  <a:ea typeface="Cambria" panose="02040503050406030204" pitchFamily="18" charset="0"/>
                </a:rPr>
              </a:br>
              <a:r>
                <a:rPr lang="vi-VN" sz="4500" b="0" i="0" dirty="0">
                  <a:solidFill>
                    <a:srgbClr val="000000"/>
                  </a:solidFill>
                  <a:effectLst/>
                  <a:latin typeface="OpenSans"/>
                </a:rPr>
                <a:t/>
              </a:r>
              <a:br>
                <a:rPr lang="vi-VN" sz="4500" b="0" i="0" dirty="0">
                  <a:solidFill>
                    <a:srgbClr val="000000"/>
                  </a:solidFill>
                  <a:effectLst/>
                  <a:latin typeface="OpenSans"/>
                </a:rPr>
              </a:br>
              <a:endParaRPr lang="en-US" sz="4500" dirty="0">
                <a:latin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812960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857</TotalTime>
  <Words>947</Words>
  <Application>Microsoft Office PowerPoint</Application>
  <PresentationFormat>Widescreen</PresentationFormat>
  <Paragraphs>66</Paragraphs>
  <Slides>18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微软雅黑</vt:lpstr>
      <vt:lpstr>#9Slide03 IcielSmoothy Sans</vt:lpstr>
      <vt:lpstr>Arial</vt:lpstr>
      <vt:lpstr>Calibri</vt:lpstr>
      <vt:lpstr>Cambria</vt:lpstr>
      <vt:lpstr>等线</vt:lpstr>
      <vt:lpstr>OpenSans</vt:lpstr>
      <vt:lpstr>UTM Guanine</vt:lpstr>
      <vt:lpstr>思源黑体 CN Bold</vt:lpstr>
      <vt:lpstr>阿里巴巴普惠体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幼儿园小班新生家长会</dc:title>
  <dc:creator>MĂNG NON TEAM</dc:creator>
  <cp:keywords>MĂNG NON TEAM</cp:keywords>
  <cp:lastModifiedBy>Admin</cp:lastModifiedBy>
  <cp:revision>66</cp:revision>
  <dcterms:created xsi:type="dcterms:W3CDTF">2022-07-12T08:04:13Z</dcterms:created>
  <dcterms:modified xsi:type="dcterms:W3CDTF">2024-02-06T03:54:10Z</dcterms:modified>
</cp:coreProperties>
</file>