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2" r:id="rId6"/>
    <p:sldId id="261" r:id="rId7"/>
    <p:sldId id="263" r:id="rId8"/>
    <p:sldId id="264" r:id="rId9"/>
    <p:sldId id="265" r:id="rId10"/>
    <p:sldId id="267" r:id="rId11"/>
    <p:sldId id="266" r:id="rId12"/>
    <p:sldId id="268" r:id="rId13"/>
    <p:sldId id="269" r:id="rId14"/>
    <p:sldId id="276" r:id="rId15"/>
    <p:sldId id="277" r:id="rId16"/>
    <p:sldId id="270" r:id="rId17"/>
    <p:sldId id="271" r:id="rId18"/>
    <p:sldId id="272" r:id="rId19"/>
    <p:sldId id="273" r:id="rId20"/>
    <p:sldId id="278" r:id="rId21"/>
    <p:sldId id="274" r:id="rId22"/>
    <p:sldId id="275" r:id="rId23"/>
    <p:sldId id="279" r:id="rId24"/>
    <p:sldId id="280" r:id="rId25"/>
    <p:sldId id="284" r:id="rId26"/>
    <p:sldId id="281" r:id="rId27"/>
    <p:sldId id="282" r:id="rId28"/>
    <p:sldId id="285" r:id="rId29"/>
    <p:sldId id="286"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0" d="100"/>
          <a:sy n="50" d="100"/>
        </p:scale>
        <p:origin x="2094" y="9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804376"/>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image" Target="../media/image2.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microsoft.com/office/2007/relationships/hdphoto" Target="../media/hdphoto8.wdp"/><Relationship Id="rId4" Type="http://schemas.microsoft.com/office/2007/relationships/hdphoto" Target="../media/hdphoto7.wdp"/><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9.png"/><Relationship Id="rId1" Type="http://schemas.openxmlformats.org/officeDocument/2006/relationships/slideLayout" Target="../slideLayouts/slideLayout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0.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smtClean="0">
                  <a:solidFill>
                    <a:srgbClr val="009999"/>
                  </a:solidFill>
                  <a:latin typeface="Cambria" panose="02040503050406030204" pitchFamily="18" charset="0"/>
                </a:rPr>
                <a:t>Đọc thông tin trang 76 sgk. </a:t>
              </a:r>
              <a:endParaRPr lang="en-US" sz="4000" b="1" i="0" smtClean="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smtClean="0">
                <a:solidFill>
                  <a:srgbClr val="0070C0"/>
                </a:solidFill>
                <a:latin typeface="Cambria" panose="02040503050406030204" pitchFamily="18" charset="0"/>
                <a:ea typeface="Cambria" panose="02040503050406030204" pitchFamily="18" charset="0"/>
              </a:rPr>
              <a:t>Người</a:t>
            </a:r>
            <a:r>
              <a:rPr lang="en-US" sz="3600" b="1" dirty="0" smtClean="0">
                <a:solidFill>
                  <a:srgbClr val="0070C0"/>
                </a:solidFill>
                <a:latin typeface="Cambria" panose="02040503050406030204" pitchFamily="18" charset="0"/>
                <a:ea typeface="Cambria" panose="02040503050406030204" pitchFamily="18" charset="0"/>
              </a:rPr>
              <a:t> ta </a:t>
            </a:r>
            <a:r>
              <a:rPr lang="en-US" sz="3600" b="1" dirty="0" err="1" smtClean="0">
                <a:solidFill>
                  <a:srgbClr val="0070C0"/>
                </a:solidFill>
                <a:latin typeface="Cambria" panose="02040503050406030204" pitchFamily="18" charset="0"/>
                <a:ea typeface="Cambria" panose="02040503050406030204" pitchFamily="18" charset="0"/>
              </a:rPr>
              <a:t>sử</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dụng</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nấm</a:t>
            </a:r>
            <a:r>
              <a:rPr lang="en-US" sz="3600" b="1" dirty="0" smtClean="0">
                <a:solidFill>
                  <a:srgbClr val="0070C0"/>
                </a:solidFill>
                <a:latin typeface="Cambria" panose="02040503050406030204" pitchFamily="18" charset="0"/>
                <a:ea typeface="Cambria" panose="02040503050406030204" pitchFamily="18" charset="0"/>
              </a:rPr>
              <a:t> men </a:t>
            </a:r>
            <a:r>
              <a:rPr lang="en-US" sz="3600" b="1" dirty="0" err="1" smtClean="0">
                <a:solidFill>
                  <a:srgbClr val="0070C0"/>
                </a:solidFill>
                <a:latin typeface="Cambria" panose="02040503050406030204" pitchFamily="18" charset="0"/>
                <a:ea typeface="Cambria" panose="02040503050406030204" pitchFamily="18" charset="0"/>
              </a:rPr>
              <a:t>để</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tạo</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ra</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các</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sản</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phẩm</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đa</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dạng</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như</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làm</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bánh</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mì</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bánh</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bao</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lên</a:t>
            </a:r>
            <a:r>
              <a:rPr lang="en-US" sz="3600" b="1" dirty="0" smtClean="0">
                <a:solidFill>
                  <a:srgbClr val="0070C0"/>
                </a:solidFill>
                <a:latin typeface="Cambria" panose="02040503050406030204" pitchFamily="18" charset="0"/>
                <a:ea typeface="Cambria" panose="02040503050406030204" pitchFamily="18" charset="0"/>
              </a:rPr>
              <a:t> men </a:t>
            </a:r>
            <a:r>
              <a:rPr lang="en-US" sz="3600" b="1" dirty="0" err="1" smtClean="0">
                <a:solidFill>
                  <a:srgbClr val="0070C0"/>
                </a:solidFill>
                <a:latin typeface="Cambria" panose="02040503050406030204" pitchFamily="18" charset="0"/>
                <a:ea typeface="Cambria" panose="02040503050406030204" pitchFamily="18" charset="0"/>
              </a:rPr>
              <a:t>rượu</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trong</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sản</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xuất</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rượu</a:t>
            </a:r>
            <a:r>
              <a:rPr lang="en-US" sz="3600" b="1" dirty="0" smtClean="0">
                <a:solidFill>
                  <a:srgbClr val="0070C0"/>
                </a:solidFill>
                <a:latin typeface="Cambria" panose="02040503050406030204" pitchFamily="18" charset="0"/>
                <a:ea typeface="Cambria" panose="02040503050406030204" pitchFamily="18" charset="0"/>
              </a:rPr>
              <a:t>, </a:t>
            </a:r>
            <a:r>
              <a:rPr lang="en-US" sz="3600" b="1" dirty="0" err="1" smtClean="0">
                <a:solidFill>
                  <a:srgbClr val="0070C0"/>
                </a:solidFill>
                <a:latin typeface="Cambria" panose="02040503050406030204" pitchFamily="18" charset="0"/>
                <a:ea typeface="Cambria" panose="02040503050406030204" pitchFamily="18" charset="0"/>
              </a:rPr>
              <a:t>bia</a:t>
            </a:r>
            <a:r>
              <a:rPr lang="en-US" sz="3600" b="1" dirty="0" smtClean="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smtClean="0">
                  <a:solidFill>
                    <a:srgbClr val="0070C0"/>
                  </a:solidFill>
                  <a:latin typeface="Cambria" panose="02040503050406030204" pitchFamily="18" charset="0"/>
                  <a:ea typeface="Cambria" panose="02040503050406030204" pitchFamily="18" charset="0"/>
                </a:rPr>
                <a:t>Người ta sử dụng nấm men để làm gì?</a:t>
              </a:r>
              <a:endParaRPr lang="en-US" sz="4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smtClean="0">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smtClean="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r>
              <a:rPr lang="nl-NL" sz="3600" dirty="0" smtClean="0">
                <a:solidFill>
                  <a:srgbClr val="002060"/>
                </a:solidFill>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r>
              <a:rPr lang="nl-NL" sz="3600" dirty="0" smtClean="0">
                <a:solidFill>
                  <a:srgbClr val="002060"/>
                </a:solidFill>
                <a:latin typeface="Cambria" panose="02040503050406030204" pitchFamily="18" charset="0"/>
                <a:ea typeface="Cambria" panose="02040503050406030204" pitchFamily="18" charset="0"/>
              </a:rPr>
              <a:t>?</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r>
              <a:rPr lang="nl-NL" sz="3200" dirty="0" smtClean="0">
                <a:solidFill>
                  <a:srgbClr val="002060"/>
                </a:solidFill>
                <a:latin typeface="Cambria" panose="02040503050406030204" pitchFamily="18" charset="0"/>
                <a:ea typeface="Cambria" panose="02040503050406030204" pitchFamily="18" charset="0"/>
              </a:rPr>
              <a: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r>
              <a:rPr lang="nl-NL" sz="3200" dirty="0" smtClean="0">
                <a:solidFill>
                  <a:srgbClr val="002060"/>
                </a:solidFill>
                <a:latin typeface="Cambria" panose="02040503050406030204" pitchFamily="18" charset="0"/>
                <a:ea typeface="Cambria" panose="02040503050406030204" pitchFamily="18" charset="0"/>
              </a:rPr>
              <a:t>?</a:t>
            </a:r>
          </a:p>
          <a:p>
            <a:pPr algn="just"/>
            <a:r>
              <a:rPr lang="nl-NL" sz="3200" dirty="0">
                <a:solidFill>
                  <a:srgbClr val="002060"/>
                </a:solidFill>
                <a:latin typeface="Cambria" panose="02040503050406030204" pitchFamily="18" charset="0"/>
                <a:ea typeface="Cambria" panose="02040503050406030204" pitchFamily="18" charset="0"/>
              </a:rPr>
              <a:t>+ Vì sao phải nhào kĩ </a:t>
            </a:r>
            <a:r>
              <a:rPr lang="nl-NL" sz="3200" dirty="0" smtClean="0">
                <a:solidFill>
                  <a:srgbClr val="002060"/>
                </a:solidFill>
                <a:latin typeface="Cambria" panose="02040503050406030204" pitchFamily="18" charset="0"/>
                <a:ea typeface="Cambria" panose="02040503050406030204" pitchFamily="18" charset="0"/>
              </a:rPr>
              <a:t>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smtClean="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smtClean="0">
                <a:solidFill>
                  <a:srgbClr val="0070C0"/>
                </a:solidFill>
                <a:latin typeface="Cambria" panose="02040503050406030204" pitchFamily="18" charset="0"/>
                <a:ea typeface="Cambria" panose="02040503050406030204" pitchFamily="18" charset="0"/>
              </a:rPr>
              <a:t>Chuẩn bị:</a:t>
            </a:r>
          </a:p>
          <a:p>
            <a:r>
              <a:rPr lang="en-US" sz="3300" b="1" i="1" smtClean="0">
                <a:latin typeface="Cambria" panose="02040503050406030204" pitchFamily="18" charset="0"/>
                <a:ea typeface="Cambria" panose="02040503050406030204" pitchFamily="18" charset="0"/>
              </a:rPr>
              <a:t>Nguyên liệu: </a:t>
            </a:r>
          </a:p>
          <a:p>
            <a:r>
              <a:rPr lang="en-US" sz="3300" smtClean="0">
                <a:latin typeface="Cambria" panose="02040503050406030204" pitchFamily="18" charset="0"/>
                <a:ea typeface="Cambria" panose="02040503050406030204" pitchFamily="18" charset="0"/>
              </a:rPr>
              <a:t>Bột mì: 300 g.</a:t>
            </a:r>
          </a:p>
          <a:p>
            <a:r>
              <a:rPr lang="en-US" sz="3300" smtClean="0">
                <a:latin typeface="Cambria" panose="02040503050406030204" pitchFamily="18" charset="0"/>
                <a:ea typeface="Cambria" panose="02040503050406030204" pitchFamily="18" charset="0"/>
              </a:rPr>
              <a:t>Nấm men (men nở): 5g.</a:t>
            </a:r>
          </a:p>
          <a:p>
            <a:r>
              <a:rPr lang="en-US" sz="3300" smtClean="0">
                <a:latin typeface="Cambria" panose="02040503050406030204" pitchFamily="18" charset="0"/>
                <a:ea typeface="Cambria" panose="02040503050406030204" pitchFamily="18" charset="0"/>
              </a:rPr>
              <a:t>Đường: 20 g.</a:t>
            </a:r>
          </a:p>
          <a:p>
            <a:r>
              <a:rPr lang="en-US" sz="3300" smtClean="0">
                <a:latin typeface="Cambria" panose="02040503050406030204" pitchFamily="18" charset="0"/>
                <a:ea typeface="Cambria" panose="02040503050406030204" pitchFamily="18" charset="0"/>
              </a:rPr>
              <a:t>Nước ấm: 200 ml.</a:t>
            </a:r>
          </a:p>
          <a:p>
            <a:r>
              <a:rPr lang="en-US" sz="3300" smtClean="0">
                <a:latin typeface="Cambria" panose="02040503050406030204" pitchFamily="18" charset="0"/>
                <a:ea typeface="Cambria" panose="02040503050406030204" pitchFamily="18" charset="0"/>
              </a:rPr>
              <a:t>Dụng cụ: ca, bát, cái cán bột, cân, đũa đồng hồ, găng tay,…</a:t>
            </a:r>
            <a:endParaRPr lang="en-US" sz="33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smtClean="0">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smtClean="0">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Vì sao phải nhào bột kĩ?</a:t>
              </a:r>
              <a:endParaRPr lang="en-US" sz="4400" b="1">
                <a:solidFill>
                  <a:srgbClr val="C00000"/>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smtClean="0">
                  <a:solidFill>
                    <a:schemeClr val="bg1"/>
                  </a:solidFill>
                  <a:latin typeface="Cambria" panose="02040503050406030204" pitchFamily="18" charset="0"/>
                  <a:ea typeface="Cambria" panose="02040503050406030204" pitchFamily="18" charset="0"/>
                </a:rPr>
                <a:t>Để giúp men nở thấm đều vào bột</a:t>
              </a:r>
              <a:endParaRPr lang="en-US" sz="4400" b="1">
                <a:solidFill>
                  <a:schemeClr val="bg1"/>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smtClean="0">
                  <a:solidFill>
                    <a:schemeClr val="bg1"/>
                  </a:solidFill>
                  <a:latin typeface="Cambria" panose="02040503050406030204" pitchFamily="18" charset="0"/>
                  <a:ea typeface="Cambria" panose="02040503050406030204" pitchFamily="18" charset="0"/>
                </a:rPr>
                <a:t>Để giúp men nở thấm đều vào bột</a:t>
              </a:r>
              <a:endParaRPr lang="en-US" sz="4400" b="1">
                <a:solidFill>
                  <a:schemeClr val="bg1"/>
                </a:solidFill>
                <a:latin typeface="Cambria" panose="02040503050406030204" pitchFamily="18" charset="0"/>
                <a:ea typeface="Cambria" panose="02040503050406030204" pitchFamily="18" charset="0"/>
              </a:endParaRP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smtClean="0">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536417"/>
            <a:ext cx="11174278" cy="3647152"/>
          </a:xfrm>
          <a:prstGeom prst="rect">
            <a:avLst/>
          </a:prstGeom>
          <a:noFill/>
        </p:spPr>
        <p:txBody>
          <a:bodyPr wrap="square" rtlCol="0">
            <a:spAutoFit/>
          </a:bodyPr>
          <a:lstStyle/>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Khám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phá</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được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ích</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lợi</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của</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một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số</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nấm</a:t>
            </a:r>
            <a:r>
              <a:rPr lang="en-US" sz="3300" b="1" dirty="0">
                <a:solidFill>
                  <a:schemeClr val="accent2">
                    <a:lumMod val="75000"/>
                  </a:schemeClr>
                </a:solidFill>
                <a:latin typeface="Cambria" panose="02040503050406030204" pitchFamily="18" charset="0"/>
                <a:ea typeface="Cambria" panose="02040503050406030204" pitchFamily="18" charset="0"/>
              </a:rPr>
              <a:t> men </a:t>
            </a:r>
            <a:r>
              <a:rPr lang="en-US" sz="3300" b="1" dirty="0" err="1">
                <a:solidFill>
                  <a:schemeClr val="accent2">
                    <a:lumMod val="75000"/>
                  </a:schemeClr>
                </a:solidFill>
                <a:latin typeface="Cambria" panose="02040503050406030204" pitchFamily="18" charset="0"/>
                <a:ea typeface="Cambria" panose="02040503050406030204" pitchFamily="18" charset="0"/>
              </a:rPr>
              <a:t>trong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chế</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biến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thực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phẩm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ví</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dụ</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làm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bánh</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mì</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thông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smtClean="0">
                <a:solidFill>
                  <a:schemeClr val="accent2">
                    <a:lumMod val="75000"/>
                  </a:schemeClr>
                </a:solidFill>
                <a:latin typeface="Cambria" panose="02040503050406030204" pitchFamily="18" charset="0"/>
                <a:ea typeface="Cambria" panose="02040503050406030204" pitchFamily="18" charset="0"/>
              </a:rPr>
              <a:t>qua </a:t>
            </a:r>
            <a:r>
              <a:rPr lang="en-US" sz="3300" b="1" dirty="0" err="1" smtClean="0">
                <a:solidFill>
                  <a:schemeClr val="accent2">
                    <a:lumMod val="75000"/>
                  </a:schemeClr>
                </a:solidFill>
                <a:latin typeface="Cambria" panose="02040503050406030204" pitchFamily="18" charset="0"/>
                <a:ea typeface="Cambria" panose="02040503050406030204" pitchFamily="18" charset="0"/>
              </a:rPr>
              <a:t>thí</a:t>
            </a:r>
            <a:r>
              <a:rPr lang="en-US" sz="3300" b="1" dirty="0" smtClean="0">
                <a:solidFill>
                  <a:schemeClr val="accent2">
                    <a:lumMod val="75000"/>
                  </a:schemeClr>
                </a:solidFill>
                <a:latin typeface="Cambria" panose="02040503050406030204" pitchFamily="18" charset="0"/>
                <a:ea typeface="Cambria" panose="02040503050406030204" pitchFamily="18" charset="0"/>
              </a:rPr>
              <a:t> </a:t>
            </a:r>
            <a:r>
              <a:rPr lang="en-US" sz="3300" b="1" dirty="0" err="1" smtClean="0">
                <a:solidFill>
                  <a:schemeClr val="accent2">
                    <a:lumMod val="75000"/>
                  </a:schemeClr>
                </a:solidFill>
                <a:latin typeface="Cambria" panose="02040503050406030204" pitchFamily="18" charset="0"/>
                <a:ea typeface="Cambria" panose="02040503050406030204" pitchFamily="18" charset="0"/>
              </a:rPr>
              <a:t>nghiệm</a:t>
            </a:r>
            <a:r>
              <a:rPr lang="en-US" sz="3300" b="1" dirty="0" smtClean="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thực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hành</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hoặc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quan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sát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tranh</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ảnh</a:t>
            </a:r>
            <a:r>
              <a:rPr lang="en-US" sz="3300" b="1" dirty="0">
                <a:solidFill>
                  <a:schemeClr val="accent2">
                    <a:lumMod val="75000"/>
                  </a:schemeClr>
                </a:solidFill>
                <a:latin typeface="Cambria" panose="02040503050406030204" pitchFamily="18" charset="0"/>
                <a:ea typeface="Cambria" panose="02040503050406030204" pitchFamily="18" charset="0"/>
              </a:rPr>
              <a:t>, video.</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Nếu</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được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và</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liên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hệ</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thực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tế</a:t>
            </a:r>
            <a:r>
              <a:rPr lang="en-US" sz="3300" b="1" dirty="0">
                <a:solidFill>
                  <a:schemeClr val="accent2">
                    <a:lumMod val="75000"/>
                  </a:schemeClr>
                </a:solidFill>
                <a:latin typeface="Cambria" panose="02040503050406030204" pitchFamily="18" charset="0"/>
                <a:ea typeface="Cambria" panose="02040503050406030204" pitchFamily="18" charset="0"/>
              </a:rPr>
              <a:t> ở </a:t>
            </a:r>
            <a:r>
              <a:rPr lang="en-US" sz="3300" b="1" dirty="0" err="1">
                <a:solidFill>
                  <a:schemeClr val="accent2">
                    <a:lumMod val="75000"/>
                  </a:schemeClr>
                </a:solidFill>
                <a:latin typeface="Cambria" panose="02040503050406030204" pitchFamily="18" charset="0"/>
                <a:ea typeface="Cambria" panose="02040503050406030204" pitchFamily="18" charset="0"/>
              </a:rPr>
              <a:t>gia</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đình</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và</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địa</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phương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về</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vai</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trò</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của</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nấm</a:t>
            </a:r>
            <a:r>
              <a:rPr lang="en-US" sz="3300" b="1" dirty="0">
                <a:solidFill>
                  <a:schemeClr val="accent2">
                    <a:lumMod val="75000"/>
                  </a:schemeClr>
                </a:solidFill>
                <a:latin typeface="Cambria" panose="02040503050406030204" pitchFamily="18" charset="0"/>
                <a:ea typeface="Cambria" panose="02040503050406030204" pitchFamily="18" charset="0"/>
              </a:rPr>
              <a:t> men </a:t>
            </a:r>
            <a:r>
              <a:rPr lang="en-US" sz="3300" b="1" dirty="0" err="1">
                <a:solidFill>
                  <a:schemeClr val="accent2">
                    <a:lumMod val="75000"/>
                  </a:schemeClr>
                </a:solidFill>
                <a:latin typeface="Cambria" panose="02040503050406030204" pitchFamily="18" charset="0"/>
                <a:ea typeface="Cambria" panose="02040503050406030204" pitchFamily="18" charset="0"/>
              </a:rPr>
              <a:t>trong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đời</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sống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sản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xuất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và</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sinh</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hoạt</a:t>
            </a:r>
            <a:r>
              <a:rPr lang="en-US" sz="3300" b="1" dirty="0">
                <a:solidFill>
                  <a:schemeClr val="accent2">
                    <a:lumMod val="75000"/>
                  </a:schemeClr>
                </a:solidFill>
                <a:latin typeface="Cambria" panose="02040503050406030204" pitchFamily="18" charset="0"/>
                <a:ea typeface="Cambria" panose="02040503050406030204" pitchFamily="18" charset="0"/>
              </a:rPr>
              <a:t>.</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Rèn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luyện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kĩ</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năng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làm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thí</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nghiệm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hoạt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động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trải</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nghiệm</a:t>
            </a:r>
            <a:r>
              <a:rPr lang="en-US" sz="3300" b="1" dirty="0">
                <a:solidFill>
                  <a:schemeClr val="accent2">
                    <a:lumMod val="75000"/>
                  </a:schemeClr>
                </a:solidFill>
                <a:latin typeface="Cambria" panose="02040503050406030204" pitchFamily="18" charset="0"/>
                <a:ea typeface="Cambria" panose="02040503050406030204" pitchFamily="18" charset="0"/>
              </a:rPr>
              <a:t>, qua </a:t>
            </a:r>
            <a:r>
              <a:rPr lang="en-US" sz="3300" b="1" dirty="0" err="1">
                <a:solidFill>
                  <a:schemeClr val="accent2">
                    <a:lumMod val="75000"/>
                  </a:schemeClr>
                </a:solidFill>
                <a:latin typeface="Cambria" panose="02040503050406030204" pitchFamily="18" charset="0"/>
                <a:ea typeface="Cambria" panose="02040503050406030204" pitchFamily="18" charset="0"/>
              </a:rPr>
              <a:t>đó</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góp</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phần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phát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triển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năng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lực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khoa</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học</a:t>
            </a:r>
            <a:r>
              <a:rPr lang="en-US" sz="3300" b="1" dirty="0">
                <a:solidFill>
                  <a:schemeClr val="accent2">
                    <a:lumMod val="75000"/>
                  </a:schemeClr>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3457702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smtClean="0">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a:t>
              </a:r>
              <a:r>
                <a:rPr lang="nl-NL" sz="4000" b="1" smtClean="0">
                  <a:solidFill>
                    <a:schemeClr val="bg1"/>
                  </a:solidFill>
                  <a:latin typeface="Cambria" panose="02040503050406030204" pitchFamily="18" charset="0"/>
                  <a:ea typeface="Cambria" panose="02040503050406030204" pitchFamily="18" charset="0"/>
                </a:rPr>
                <a:t>thời </a:t>
              </a:r>
              <a:r>
                <a:rPr lang="nl-NL" sz="4000" b="1">
                  <a:solidFill>
                    <a:schemeClr val="bg1"/>
                  </a:solidFill>
                  <a:latin typeface="Cambria" panose="02040503050406030204" pitchFamily="18" charset="0"/>
                  <a:ea typeface="Cambria" panose="02040503050406030204" pitchFamily="18" charset="0"/>
                </a:rPr>
                <a:t>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smtClean="0">
                <a:solidFill>
                  <a:srgbClr val="002060"/>
                </a:solidFill>
                <a:latin typeface="Cambria" panose="02040503050406030204" pitchFamily="18" charset="0"/>
                <a:ea typeface="Cambria" panose="02040503050406030204" pitchFamily="18" charset="0"/>
              </a:rPr>
              <a:t>Bước 4</a:t>
            </a:r>
            <a:r>
              <a:rPr lang="nl-NL" sz="3600" b="1" smtClean="0">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smtClean="0">
                  <a:solidFill>
                    <a:srgbClr val="002060"/>
                  </a:solidFill>
                  <a:latin typeface="Cambria" panose="02040503050406030204" pitchFamily="18" charset="0"/>
                  <a:ea typeface="Cambria" panose="02040503050406030204" pitchFamily="18" charset="0"/>
                </a:rPr>
                <a:t>TIẾN HÀNH</a:t>
              </a:r>
              <a:endParaRPr lang="en-US" sz="3600" b="1">
                <a:solidFill>
                  <a:srgbClr val="002060"/>
                </a:solidFill>
                <a:latin typeface="Cambria" panose="02040503050406030204" pitchFamily="18" charset="0"/>
                <a:ea typeface="Cambria" panose="02040503050406030204" pitchFamily="18" charset="0"/>
              </a:endParaRP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smtClean="0">
                <a:solidFill>
                  <a:srgbClr val="002060"/>
                </a:solidFill>
                <a:latin typeface="Cambria" panose="02040503050406030204" pitchFamily="18" charset="0"/>
                <a:ea typeface="Cambria" panose="02040503050406030204" pitchFamily="18" charset="0"/>
              </a:rPr>
              <a:t>Bước 5</a:t>
            </a:r>
            <a:r>
              <a:rPr lang="nl-NL" sz="3600" b="1" smtClean="0">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smtClean="0">
                <a:solidFill>
                  <a:srgbClr val="002060"/>
                </a:solidFill>
                <a:latin typeface="Cambria" panose="02040503050406030204" pitchFamily="18" charset="0"/>
                <a:ea typeface="Cambria" panose="02040503050406030204" pitchFamily="18" charset="0"/>
              </a:rPr>
              <a:t>Từ</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bước</a:t>
            </a:r>
            <a:r>
              <a:rPr lang="en-US" sz="4400" b="1" dirty="0" smtClean="0">
                <a:solidFill>
                  <a:srgbClr val="002060"/>
                </a:solidFill>
                <a:latin typeface="Cambria" panose="02040503050406030204" pitchFamily="18" charset="0"/>
                <a:ea typeface="Cambria" panose="02040503050406030204" pitchFamily="18" charset="0"/>
              </a:rPr>
              <a:t> 1 </a:t>
            </a:r>
            <a:r>
              <a:rPr lang="en-US" sz="4400" b="1" dirty="0" err="1" smtClean="0">
                <a:solidFill>
                  <a:srgbClr val="002060"/>
                </a:solidFill>
                <a:latin typeface="Cambria" panose="02040503050406030204" pitchFamily="18" charset="0"/>
                <a:ea typeface="Cambria" panose="02040503050406030204" pitchFamily="18" charset="0"/>
              </a:rPr>
              <a:t>đến</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smtClean="0">
                <a:solidFill>
                  <a:srgbClr val="002060"/>
                </a:solidFill>
                <a:latin typeface="Cambria" panose="02040503050406030204" pitchFamily="18" charset="0"/>
                <a:ea typeface="Cambria" panose="02040503050406030204" pitchFamily="18" charset="0"/>
              </a:rPr>
              <a:t>bước</a:t>
            </a:r>
            <a:r>
              <a:rPr lang="en-US" sz="4400" b="1" dirty="0" smtClean="0">
                <a:solidFill>
                  <a:srgbClr val="002060"/>
                </a:solidFill>
                <a:latin typeface="Cambria" panose="02040503050406030204" pitchFamily="18" charset="0"/>
                <a:ea typeface="Cambria" panose="02040503050406030204" pitchFamily="18" charset="0"/>
              </a:rPr>
              <a:t> 3.</a:t>
            </a:r>
            <a:endParaRPr lang="en-US" sz="44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smtClean="0">
                  <a:latin typeface="Cambria" panose="02040503050406030204" pitchFamily="18" charset="0"/>
                  <a:ea typeface="Cambria" panose="02040503050406030204" pitchFamily="18" charset="0"/>
                </a:rPr>
                <a:t>Nấm </a:t>
              </a:r>
              <a:r>
                <a:rPr lang="nl-NL" sz="4400" b="1">
                  <a:latin typeface="Cambria" panose="02040503050406030204" pitchFamily="18" charset="0"/>
                  <a:ea typeface="Cambria" panose="02040503050406030204" pitchFamily="18" charset="0"/>
                </a:rPr>
                <a:t>men có </a:t>
              </a:r>
              <a:endParaRPr lang="nl-NL" sz="4400" b="1" smtClean="0">
                <a:latin typeface="Cambria" panose="02040503050406030204" pitchFamily="18" charset="0"/>
                <a:ea typeface="Cambria" panose="02040503050406030204" pitchFamily="18" charset="0"/>
              </a:endParaRPr>
            </a:p>
            <a:p>
              <a:pPr algn="ctr"/>
              <a:r>
                <a:rPr lang="nl-NL" sz="4400" b="1" smtClean="0">
                  <a:latin typeface="Cambria" panose="02040503050406030204" pitchFamily="18" charset="0"/>
                  <a:ea typeface="Cambria" panose="02040503050406030204" pitchFamily="18" charset="0"/>
                </a:rPr>
                <a:t>tác </a:t>
              </a:r>
              <a:r>
                <a:rPr lang="nl-NL" sz="4400" b="1">
                  <a:latin typeface="Cambria" panose="02040503050406030204" pitchFamily="18" charset="0"/>
                  <a:ea typeface="Cambria" panose="02040503050406030204" pitchFamily="18" charset="0"/>
                </a:rPr>
                <a:t>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a:t>
              </a:r>
              <a:r>
                <a:rPr lang="nl-NL" sz="3600" b="1" smtClean="0">
                  <a:solidFill>
                    <a:srgbClr val="FFFF00"/>
                  </a:solidFill>
                  <a:latin typeface="Cambria" panose="02040503050406030204" pitchFamily="18" charset="0"/>
                  <a:ea typeface="Cambria" panose="02040503050406030204" pitchFamily="18" charset="0"/>
                </a:rPr>
                <a:t>mì, </a:t>
              </a:r>
              <a:r>
                <a:rPr lang="nl-NL" sz="3600" b="1">
                  <a:solidFill>
                    <a:srgbClr val="FFFF00"/>
                  </a:solidFill>
                  <a:latin typeface="Cambria" panose="02040503050406030204" pitchFamily="18" charset="0"/>
                  <a:ea typeface="Cambria" panose="02040503050406030204" pitchFamily="18" charset="0"/>
                </a:rPr>
                <a:t>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smtClean="0">
                  <a:solidFill>
                    <a:srgbClr val="FF0000"/>
                  </a:solidFill>
                  <a:latin typeface="Cambria" panose="02040503050406030204" pitchFamily="18" charset="0"/>
                  <a:ea typeface="Cambria" panose="02040503050406030204" pitchFamily="18" charset="0"/>
                </a:rPr>
                <a:t>2. Giai </a:t>
              </a:r>
              <a:r>
                <a:rPr lang="nl-NL" sz="4800" b="1">
                  <a:solidFill>
                    <a:srgbClr val="FF0000"/>
                  </a:solidFill>
                  <a:latin typeface="Cambria" panose="02040503050406030204" pitchFamily="18" charset="0"/>
                  <a:ea typeface="Cambria" panose="02040503050406030204" pitchFamily="18" charset="0"/>
                </a:rPr>
                <a:t>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smtClean="0">
                  <a:solidFill>
                    <a:schemeClr val="bg1"/>
                  </a:solidFill>
                  <a:latin typeface="Cambria" panose="02040503050406030204" pitchFamily="18" charset="0"/>
                  <a:ea typeface="Cambria" panose="02040503050406030204" pitchFamily="18" charset="0"/>
                </a:rPr>
                <a:t>Tạo </a:t>
              </a:r>
              <a:r>
                <a:rPr lang="nl-NL" sz="4000" b="1">
                  <a:solidFill>
                    <a:schemeClr val="bg1"/>
                  </a:solidFill>
                  <a:latin typeface="Cambria" panose="02040503050406030204" pitchFamily="18" charset="0"/>
                  <a:ea typeface="Cambria" panose="02040503050406030204" pitchFamily="18" charset="0"/>
                </a:rPr>
                <a:t>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smtClean="0"/>
              <a:t>Hình 6</a:t>
            </a:r>
            <a:endParaRPr lang="en-US" sz="3200"/>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smtClean="0"/>
              <a:t>Hình 6</a:t>
            </a:r>
            <a:endParaRPr lang="en-US" sz="2800"/>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mtClean="0">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mtClean="0">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smtClean="0">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Một</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số</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được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dùng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làm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thức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ăn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có</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hình</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dạng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màu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sắc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khác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nhau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Ví</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dụ</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hương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mộc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nhĩ</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sò</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kim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châm</a:t>
            </a:r>
            <a:r>
              <a:rPr lang="en-US" sz="4000" b="1" dirty="0" smtClean="0">
                <a:solidFill>
                  <a:srgbClr val="002060"/>
                </a:solidFill>
                <a:latin typeface="Cambria" panose="02040503050406030204" pitchFamily="18" charset="0"/>
                <a:ea typeface="Cambria" panose="02040503050406030204" pitchFamily="18" charset="0"/>
              </a:rPr>
              <a:t>,…</a:t>
            </a:r>
          </a:p>
          <a:p>
            <a:pPr algn="just"/>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Nấm</a:t>
            </a:r>
            <a:r>
              <a:rPr lang="en-US" sz="4000" b="1" dirty="0" smtClean="0">
                <a:solidFill>
                  <a:srgbClr val="002060"/>
                </a:solidFill>
                <a:latin typeface="Cambria" panose="02040503050406030204" pitchFamily="18" charset="0"/>
                <a:ea typeface="Cambria" panose="02040503050406030204" pitchFamily="18" charset="0"/>
              </a:rPr>
              <a:t> men </a:t>
            </a:r>
            <a:r>
              <a:rPr lang="en-US" sz="4000" b="1" dirty="0" err="1" smtClean="0">
                <a:solidFill>
                  <a:srgbClr val="002060"/>
                </a:solidFill>
                <a:latin typeface="Cambria" panose="02040503050406030204" pitchFamily="18" charset="0"/>
                <a:ea typeface="Cambria" panose="02040503050406030204" pitchFamily="18" charset="0"/>
              </a:rPr>
              <a:t>được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ứng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dụng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rộng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rãi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trong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chế</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biến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thực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phẩm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nhằm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tạo</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ra</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các</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sản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phẩm</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lên</a:t>
            </a:r>
            <a:r>
              <a:rPr lang="en-US" sz="4000" b="1" dirty="0" smtClean="0">
                <a:solidFill>
                  <a:srgbClr val="002060"/>
                </a:solidFill>
                <a:latin typeface="Cambria" panose="02040503050406030204" pitchFamily="18" charset="0"/>
                <a:ea typeface="Cambria" panose="02040503050406030204" pitchFamily="18" charset="0"/>
              </a:rPr>
              <a:t> men </a:t>
            </a:r>
            <a:r>
              <a:rPr lang="en-US" sz="4000" b="1" dirty="0" err="1" smtClean="0">
                <a:solidFill>
                  <a:srgbClr val="002060"/>
                </a:solidFill>
                <a:latin typeface="Cambria" panose="02040503050406030204" pitchFamily="18" charset="0"/>
                <a:ea typeface="Cambria" panose="02040503050406030204" pitchFamily="18" charset="0"/>
              </a:rPr>
              <a:t>như</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bánh</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mì</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rượu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bia</a:t>
            </a:r>
            <a:r>
              <a:rPr lang="en-US" sz="4000" b="1" dirty="0" smtClean="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smtClean="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smtClean="0">
                <a:solidFill>
                  <a:srgbClr val="0070C0"/>
                </a:solidFill>
                <a:latin typeface="Cambria" panose="02040503050406030204" pitchFamily="18" charset="0"/>
              </a:rPr>
              <a:t>- Chọn được nấm để làm nấm ăn.</a:t>
            </a:r>
          </a:p>
          <a:p>
            <a:pPr algn="just" rtl="0"/>
            <a:r>
              <a:rPr lang="en-US" sz="4000" b="1" i="0" smtClean="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smtClean="0">
                <a:solidFill>
                  <a:srgbClr val="002060"/>
                </a:solidFill>
                <a:latin typeface="Cambria" panose="02040503050406030204" pitchFamily="18" charset="0"/>
                <a:ea typeface="Cambria" panose="02040503050406030204" pitchFamily="18" charset="0"/>
              </a:rPr>
              <a:t>GV </a:t>
            </a:r>
            <a:r>
              <a:rPr lang="en-US" sz="3600" b="1" dirty="0" err="1" smtClean="0">
                <a:solidFill>
                  <a:srgbClr val="002060"/>
                </a:solidFill>
                <a:latin typeface="Cambria" panose="02040503050406030204" pitchFamily="18" charset="0"/>
                <a:ea typeface="Cambria" panose="02040503050406030204" pitchFamily="18" charset="0"/>
              </a:rPr>
              <a:t>chuẩn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bị</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hình</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ảnh</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của</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một</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số</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loài</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nấm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tổ</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chức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cho</a:t>
            </a:r>
            <a:r>
              <a:rPr lang="en-US" sz="3600" b="1" dirty="0" smtClean="0">
                <a:solidFill>
                  <a:srgbClr val="002060"/>
                </a:solidFill>
                <a:latin typeface="Cambria" panose="02040503050406030204" pitchFamily="18" charset="0"/>
                <a:ea typeface="Cambria" panose="02040503050406030204" pitchFamily="18" charset="0"/>
              </a:rPr>
              <a:t> HS </a:t>
            </a:r>
            <a:r>
              <a:rPr lang="en-US" sz="3600" b="1" dirty="0" err="1" smtClean="0">
                <a:solidFill>
                  <a:srgbClr val="002060"/>
                </a:solidFill>
                <a:latin typeface="Cambria" panose="02040503050406030204" pitchFamily="18" charset="0"/>
                <a:ea typeface="Cambria" panose="02040503050406030204" pitchFamily="18" charset="0"/>
              </a:rPr>
              <a:t>bốc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thăm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lựa</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chọn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nêu</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tên</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và</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mô</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tả</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các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đặc</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điểm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của</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loài</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nấm</a:t>
            </a:r>
            <a:r>
              <a:rPr lang="en-US" sz="3600" b="1" dirty="0" smtClean="0">
                <a:solidFill>
                  <a:srgbClr val="002060"/>
                </a:solidFill>
                <a:latin typeface="Cambria" panose="02040503050406030204" pitchFamily="18" charset="0"/>
                <a:ea typeface="Cambria" panose="02040503050406030204" pitchFamily="18" charset="0"/>
              </a:rPr>
              <a:t> </a:t>
            </a:r>
            <a:r>
              <a:rPr lang="en-US" sz="3600" b="1" dirty="0" err="1" smtClean="0">
                <a:solidFill>
                  <a:srgbClr val="002060"/>
                </a:solidFill>
                <a:latin typeface="Cambria" panose="02040503050406030204" pitchFamily="18" charset="0"/>
                <a:ea typeface="Cambria" panose="02040503050406030204" pitchFamily="18" charset="0"/>
              </a:rPr>
              <a:t>đó</a:t>
            </a:r>
            <a:r>
              <a:rPr lang="en-US" sz="3600" b="1" dirty="0" smtClean="0">
                <a:solidFill>
                  <a:srgbClr val="002060"/>
                </a:solidFill>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a:t>
            </a:r>
            <a:r>
              <a:rPr lang="nl-NL" sz="4800" b="1" dirty="0" smtClean="0">
                <a:solidFill>
                  <a:srgbClr val="C00000"/>
                </a:solidFill>
                <a:latin typeface="Cambria" panose="02040503050406030204" pitchFamily="18" charset="0"/>
                <a:ea typeface="Cambria" panose="02040503050406030204" pitchFamily="18" charset="0"/>
              </a:rPr>
              <a:t>châm màu trắng ngà, </a:t>
            </a:r>
            <a:r>
              <a:rPr lang="nl-NL" sz="4800" b="1" dirty="0">
                <a:solidFill>
                  <a:srgbClr val="C00000"/>
                </a:solidFill>
                <a:latin typeface="Cambria" panose="02040503050406030204" pitchFamily="18" charset="0"/>
                <a:ea typeface="Cambria" panose="02040503050406030204" pitchFamily="18" charset="0"/>
              </a:rPr>
              <a:t>hình giá đậu, có </a:t>
            </a:r>
            <a:r>
              <a:rPr lang="nl-NL" sz="4800" b="1" dirty="0" smtClean="0">
                <a:solidFill>
                  <a:srgbClr val="C00000"/>
                </a:solidFill>
                <a:latin typeface="Cambria" panose="02040503050406030204" pitchFamily="18" charset="0"/>
                <a:ea typeface="Cambria" panose="02040503050406030204" pitchFamily="18" charset="0"/>
              </a:rPr>
              <a:t>phần mũ nấm tròn nhỏ xíu và </a:t>
            </a:r>
            <a:r>
              <a:rPr lang="nl-NL" sz="4800" b="1" dirty="0">
                <a:solidFill>
                  <a:srgbClr val="C00000"/>
                </a:solidFill>
                <a:latin typeface="Cambria" panose="02040503050406030204" pitchFamily="18" charset="0"/>
                <a:ea typeface="Cambria" panose="02040503050406030204" pitchFamily="18" charset="0"/>
              </a:rPr>
              <a:t>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smtClean="0">
                <a:solidFill>
                  <a:schemeClr val="accent6">
                    <a:lumMod val="50000"/>
                  </a:schemeClr>
                </a:solidFill>
                <a:latin typeface="Cambria" panose="02040503050406030204" pitchFamily="18" charset="0"/>
                <a:ea typeface="Cambria" panose="02040503050406030204" pitchFamily="18" charset="0"/>
              </a:rPr>
              <a:t>Nấm </a:t>
            </a:r>
            <a:r>
              <a:rPr lang="nl-NL" sz="4400" b="1" dirty="0">
                <a:solidFill>
                  <a:schemeClr val="accent6">
                    <a:lumMod val="50000"/>
                  </a:schemeClr>
                </a:solidFill>
                <a:latin typeface="Cambria" panose="02040503050406030204" pitchFamily="18" charset="0"/>
                <a:ea typeface="Cambria" panose="02040503050406030204" pitchFamily="18" charset="0"/>
              </a:rPr>
              <a:t>hương có dạng như cái ô, màu nâu </a:t>
            </a:r>
            <a:r>
              <a:rPr lang="nl-NL" sz="4400" b="1" dirty="0" smtClean="0">
                <a:solidFill>
                  <a:schemeClr val="accent6">
                    <a:lumMod val="50000"/>
                  </a:schemeClr>
                </a:solidFill>
                <a:latin typeface="Cambria" panose="02040503050406030204" pitchFamily="18" charset="0"/>
                <a:ea typeface="Cambria" panose="02040503050406030204" pitchFamily="18" charset="0"/>
              </a:rPr>
              <a:t>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956</Words>
  <Application>Microsoft Office PowerPoint</Application>
  <PresentationFormat>Widescreen</PresentationFormat>
  <Paragraphs>65</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Aa甜甜圈 (非商业使用)</vt:lpstr>
      <vt:lpstr>Arial</vt:lpstr>
      <vt:lpstr>Cambria</vt:lpstr>
      <vt:lpstr>inpin heiti</vt:lpstr>
      <vt:lpstr>字魂156号-萌趣苏打饼</vt:lpstr>
      <vt:lpstr>方正卡通简体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43</cp:revision>
  <dcterms:created xsi:type="dcterms:W3CDTF">2023-12-17T05:16:07Z</dcterms:created>
  <dcterms:modified xsi:type="dcterms:W3CDTF">2024-01-26T05:26:13Z</dcterms:modified>
</cp:coreProperties>
</file>