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72"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6858000" cx="12192000"/>
  <p:notesSz cx="6858000" cy="9144000"/>
  <p:embeddedFontLst>
    <p:embeddedFont>
      <p:font typeface="Stick"/>
      <p:regular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iEQv2atQ4sZUhNb+Cft4lT8Qlb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Stick-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OpenSans-bold.fntdata"/><Relationship Id="rId14" Type="http://schemas.openxmlformats.org/officeDocument/2006/relationships/slide" Target="slides/slide7.xml"/><Relationship Id="rId36" Type="http://schemas.openxmlformats.org/officeDocument/2006/relationships/font" Target="fonts/OpenSans-regular.fntdata"/><Relationship Id="rId17" Type="http://schemas.openxmlformats.org/officeDocument/2006/relationships/slide" Target="slides/slide10.xml"/><Relationship Id="rId39" Type="http://schemas.openxmlformats.org/officeDocument/2006/relationships/font" Target="fonts/OpenSans-boldItalic.fntdata"/><Relationship Id="rId16" Type="http://schemas.openxmlformats.org/officeDocument/2006/relationships/slide" Target="slides/slide9.xml"/><Relationship Id="rId38" Type="http://schemas.openxmlformats.org/officeDocument/2006/relationships/font" Target="fonts/OpenSans-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66dfc9ad71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66dfc9ad71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66dfc9ad71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https://www.youtube.com/watch?v=kHYQut5pEyI</a:t>
            </a:r>
            <a:endParaRPr/>
          </a:p>
        </p:txBody>
      </p:sp>
      <p:sp>
        <p:nvSpPr>
          <p:cNvPr id="524" name="Google Shape;52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Font typeface="Arial"/>
              <a:buNone/>
            </a:pPr>
            <a:r>
              <a:rPr lang="en-US" sz="1400"/>
              <a:t>	Trên đường đến nhà bạn, cậu bé đã nhìn thấy một người bị nạn nằm bên gốc cây, bên cạnh chiếc xe máy ngổn ngang những bao hàng. Cậu bé cảm thấy sợ hãi, suýt hét toáng lên.</a:t>
            </a:r>
            <a:endParaRPr sz="1400"/>
          </a:p>
          <a:p>
            <a:pPr indent="0" lvl="0" marL="0" rtl="0" algn="l">
              <a:spcBef>
                <a:spcPts val="0"/>
              </a:spcBef>
              <a:spcAft>
                <a:spcPts val="0"/>
              </a:spcAft>
              <a:buNone/>
            </a:pPr>
            <a:r>
              <a:t/>
            </a:r>
            <a:endParaRPr sz="1400"/>
          </a:p>
        </p:txBody>
      </p:sp>
      <p:sp>
        <p:nvSpPr>
          <p:cNvPr id="555" name="Google Shape;55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Font typeface="Arial"/>
              <a:buNone/>
            </a:pPr>
            <a:r>
              <a:rPr lang="en-US" sz="1400"/>
              <a:t>Để cứu người bị nạn, cậu bé </a:t>
            </a:r>
            <a:r>
              <a:rPr b="1" i="1" lang="en-US" sz="1400"/>
              <a:t>đã chạy theo con đường gần nhất để đến đồn biên phòng.</a:t>
            </a:r>
            <a:endParaRPr sz="1400">
              <a:latin typeface="Arial"/>
              <a:ea typeface="Arial"/>
              <a:cs typeface="Arial"/>
              <a:sym typeface="Arial"/>
            </a:endParaRPr>
          </a:p>
          <a:p>
            <a:pPr indent="0" lvl="0" marL="0" rtl="0" algn="just">
              <a:spcBef>
                <a:spcPts val="0"/>
              </a:spcBef>
              <a:spcAft>
                <a:spcPts val="0"/>
              </a:spcAft>
              <a:buClr>
                <a:schemeClr val="dk1"/>
              </a:buClr>
              <a:buFont typeface="Arial"/>
              <a:buNone/>
            </a:pPr>
            <a:r>
              <a:rPr lang="en-US" sz="1400"/>
              <a:t>Những chi tiết miêu tả khó khăn mà cậu bé đã vượt qua: </a:t>
            </a:r>
            <a:endParaRPr sz="1400">
              <a:latin typeface="Arial"/>
              <a:ea typeface="Arial"/>
              <a:cs typeface="Arial"/>
              <a:sym typeface="Arial"/>
            </a:endParaRPr>
          </a:p>
          <a:p>
            <a:pPr indent="0" lvl="0" marL="0" rtl="0" algn="just">
              <a:spcBef>
                <a:spcPts val="0"/>
              </a:spcBef>
              <a:spcAft>
                <a:spcPts val="0"/>
              </a:spcAft>
              <a:buClr>
                <a:schemeClr val="dk1"/>
              </a:buClr>
              <a:buFont typeface="Arial"/>
              <a:buNone/>
            </a:pPr>
            <a:r>
              <a:rPr i="1" lang="en-US" sz="1400"/>
              <a:t>+ Trời bắt đầu nhá nhem tối. </a:t>
            </a:r>
            <a:endParaRPr sz="1400">
              <a:latin typeface="Arial"/>
              <a:ea typeface="Arial"/>
              <a:cs typeface="Arial"/>
              <a:sym typeface="Arial"/>
            </a:endParaRPr>
          </a:p>
          <a:p>
            <a:pPr indent="0" lvl="0" marL="0" rtl="0" algn="just">
              <a:spcBef>
                <a:spcPts val="0"/>
              </a:spcBef>
              <a:spcAft>
                <a:spcPts val="0"/>
              </a:spcAft>
              <a:buClr>
                <a:schemeClr val="dk1"/>
              </a:buClr>
              <a:buFont typeface="Arial"/>
              <a:buNone/>
            </a:pPr>
            <a:r>
              <a:rPr i="1" lang="en-US" sz="1400"/>
              <a:t>+ Khu rừng âm u. Tiếng mấy con chim kêu “túc... túc...” không ngớt.</a:t>
            </a:r>
            <a:endParaRPr sz="1400">
              <a:latin typeface="Arial"/>
              <a:ea typeface="Arial"/>
              <a:cs typeface="Arial"/>
              <a:sym typeface="Arial"/>
            </a:endParaRPr>
          </a:p>
          <a:p>
            <a:pPr indent="0" lvl="0" marL="0" rtl="0" algn="just">
              <a:spcBef>
                <a:spcPts val="0"/>
              </a:spcBef>
              <a:spcAft>
                <a:spcPts val="0"/>
              </a:spcAft>
              <a:buClr>
                <a:schemeClr val="dk1"/>
              </a:buClr>
              <a:buFont typeface="Arial"/>
              <a:buNone/>
            </a:pPr>
            <a:r>
              <a:rPr i="1" lang="en-US" sz="1400"/>
              <a:t>+ Bàn chân đau nhói vì giẫm lên đá răng mèo.</a:t>
            </a:r>
            <a:endParaRPr sz="1400">
              <a:latin typeface="Arial"/>
              <a:ea typeface="Arial"/>
              <a:cs typeface="Arial"/>
              <a:sym typeface="Arial"/>
            </a:endParaRPr>
          </a:p>
          <a:p>
            <a:pPr indent="0" lvl="0" marL="0" rtl="0" algn="l">
              <a:spcBef>
                <a:spcPts val="0"/>
              </a:spcBef>
              <a:spcAft>
                <a:spcPts val="0"/>
              </a:spcAft>
              <a:buNone/>
            </a:pPr>
            <a:r>
              <a:t/>
            </a:r>
            <a:endParaRPr sz="1400"/>
          </a:p>
        </p:txBody>
      </p:sp>
      <p:sp>
        <p:nvSpPr>
          <p:cNvPr id="566" name="Google Shape;56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Font typeface="Arial"/>
              <a:buNone/>
            </a:pPr>
            <a:r>
              <a:rPr lang="en-US" sz="1400"/>
              <a:t>	Cậu bé là một người rất </a:t>
            </a:r>
            <a:r>
              <a:rPr b="1" i="1" lang="en-US" sz="1400"/>
              <a:t>tốt bụng và gan dạ</a:t>
            </a:r>
            <a:r>
              <a:rPr lang="en-US" sz="1400"/>
              <a:t>. Để cứu người mà cậu không màng đến đến bản thân, chạy thật nhanh nhằm giúp người bị nạn có thể được cứu kịp thời. </a:t>
            </a:r>
            <a:endParaRPr sz="1400"/>
          </a:p>
          <a:p>
            <a:pPr indent="0" lvl="0" marL="0" rtl="0" algn="l">
              <a:spcBef>
                <a:spcPts val="0"/>
              </a:spcBef>
              <a:spcAft>
                <a:spcPts val="0"/>
              </a:spcAft>
              <a:buNone/>
            </a:pPr>
            <a:r>
              <a:t/>
            </a:r>
            <a:endParaRPr sz="1400"/>
          </a:p>
        </p:txBody>
      </p:sp>
      <p:sp>
        <p:nvSpPr>
          <p:cNvPr id="577" name="Google Shape;57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66dfc9ad71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266dfc9ad71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g266dfc9ad71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76200" lvl="0" marL="177800" rtl="0" algn="just">
              <a:lnSpc>
                <a:spcPct val="119166"/>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Tranh minh hoạ bài đọc có những nhân vật nào? Đoán xem họ đang làm gì.</a:t>
            </a:r>
            <a:endParaRPr>
              <a:latin typeface="Times New Roman"/>
              <a:ea typeface="Times New Roman"/>
              <a:cs typeface="Times New Roman"/>
              <a:sym typeface="Times New Roman"/>
            </a:endParaRPr>
          </a:p>
          <a:p>
            <a:pPr indent="-76200" lvl="0" marL="0" rtl="0" algn="just">
              <a:lnSpc>
                <a:spcPct val="117916"/>
              </a:lnSpc>
              <a:spcBef>
                <a:spcPts val="400"/>
              </a:spcBef>
              <a:spcAft>
                <a:spcPts val="400"/>
              </a:spcAft>
              <a:buClr>
                <a:schemeClr val="dk1"/>
              </a:buClr>
              <a:buSzPts val="1200"/>
              <a:buFont typeface="Times New Roman"/>
              <a:buChar char="-"/>
            </a:pPr>
            <a:r>
              <a:rPr lang="en-US">
                <a:latin typeface="Times New Roman"/>
                <a:ea typeface="Times New Roman"/>
                <a:cs typeface="Times New Roman"/>
                <a:sym typeface="Times New Roman"/>
              </a:rPr>
              <a:t>Đây là tranh minh hoạ cho bài đọc </a:t>
            </a:r>
            <a:r>
              <a:rPr i="1" lang="en-US">
                <a:latin typeface="Times New Roman"/>
                <a:ea typeface="Times New Roman"/>
                <a:cs typeface="Times New Roman"/>
                <a:sym typeface="Times New Roman"/>
              </a:rPr>
              <a:t>Tờ báo tường của tối.</a:t>
            </a:r>
            <a:r>
              <a:rPr lang="en-US">
                <a:latin typeface="Times New Roman"/>
                <a:ea typeface="Times New Roman"/>
                <a:cs typeface="Times New Roman"/>
                <a:sym typeface="Times New Roman"/>
              </a:rPr>
              <a:t> Không gian núi rừng lúc chiều tối. Cậu bé trong trang phục dân tộc Nùng đang sải bước chạy về phía đổn biên phòng, chúng ta tò mò muốn biết vì sao chú bé lại chạy hối hả, vội vã như vậy? Khuôn mặt của chú bé lộ rõ vẻ lo lắng. Các em sẽ nghe đọc và đọc kĩ văn bản để tìm câu trả lời.</a:t>
            </a:r>
            <a:endParaRPr>
              <a:latin typeface="Times New Roman"/>
              <a:ea typeface="Times New Roman"/>
              <a:cs typeface="Times New Roman"/>
              <a:sym typeface="Times New Roman"/>
            </a:endParaRPr>
          </a:p>
        </p:txBody>
      </p:sp>
      <p:sp>
        <p:nvSpPr>
          <p:cNvPr id="366" name="Google Shape;36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spTree>
      <p:nvGrpSpPr>
        <p:cNvPr id="30" name="Shape 3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82" name="Shape 82"/>
        <p:cNvGrpSpPr/>
        <p:nvPr/>
      </p:nvGrpSpPr>
      <p:grpSpPr>
        <a:xfrm>
          <a:off x="0" y="0"/>
          <a:ext cx="0" cy="0"/>
          <a:chOff x="0" y="0"/>
          <a:chExt cx="0" cy="0"/>
        </a:xfrm>
      </p:grpSpPr>
      <p:sp>
        <p:nvSpPr>
          <p:cNvPr id="83" name="Google Shape;83;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5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88" name="Shape 88"/>
        <p:cNvGrpSpPr/>
        <p:nvPr/>
      </p:nvGrpSpPr>
      <p:grpSpPr>
        <a:xfrm>
          <a:off x="0" y="0"/>
          <a:ext cx="0" cy="0"/>
          <a:chOff x="0" y="0"/>
          <a:chExt cx="0" cy="0"/>
        </a:xfrm>
      </p:grpSpPr>
      <p:sp>
        <p:nvSpPr>
          <p:cNvPr id="89" name="Google Shape;89;p6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6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0" name="Shape 100"/>
        <p:cNvGrpSpPr/>
        <p:nvPr/>
      </p:nvGrpSpPr>
      <p:grpSpPr>
        <a:xfrm>
          <a:off x="0" y="0"/>
          <a:ext cx="0" cy="0"/>
          <a:chOff x="0" y="0"/>
          <a:chExt cx="0" cy="0"/>
        </a:xfrm>
      </p:grpSpPr>
      <p:sp>
        <p:nvSpPr>
          <p:cNvPr id="101" name="Google Shape;101;p3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3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3" name="Google Shape;103;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6" name="Shape 106"/>
        <p:cNvGrpSpPr/>
        <p:nvPr/>
      </p:nvGrpSpPr>
      <p:grpSpPr>
        <a:xfrm>
          <a:off x="0" y="0"/>
          <a:ext cx="0" cy="0"/>
          <a:chOff x="0" y="0"/>
          <a:chExt cx="0" cy="0"/>
        </a:xfrm>
      </p:grpSpPr>
      <p:sp>
        <p:nvSpPr>
          <p:cNvPr id="107" name="Google Shape;107;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2" name="Shape 112"/>
        <p:cNvGrpSpPr/>
        <p:nvPr/>
      </p:nvGrpSpPr>
      <p:grpSpPr>
        <a:xfrm>
          <a:off x="0" y="0"/>
          <a:ext cx="0" cy="0"/>
          <a:chOff x="0" y="0"/>
          <a:chExt cx="0" cy="0"/>
        </a:xfrm>
      </p:grpSpPr>
      <p:sp>
        <p:nvSpPr>
          <p:cNvPr id="113" name="Google Shape;113;p4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4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5" name="Google Shape;11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8" name="Shape 118"/>
        <p:cNvGrpSpPr/>
        <p:nvPr/>
      </p:nvGrpSpPr>
      <p:grpSpPr>
        <a:xfrm>
          <a:off x="0" y="0"/>
          <a:ext cx="0" cy="0"/>
          <a:chOff x="0" y="0"/>
          <a:chExt cx="0" cy="0"/>
        </a:xfrm>
      </p:grpSpPr>
      <p:sp>
        <p:nvSpPr>
          <p:cNvPr id="119" name="Google Shape;119;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4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4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5" name="Shape 125"/>
        <p:cNvGrpSpPr/>
        <p:nvPr/>
      </p:nvGrpSpPr>
      <p:grpSpPr>
        <a:xfrm>
          <a:off x="0" y="0"/>
          <a:ext cx="0" cy="0"/>
          <a:chOff x="0" y="0"/>
          <a:chExt cx="0" cy="0"/>
        </a:xfrm>
      </p:grpSpPr>
      <p:sp>
        <p:nvSpPr>
          <p:cNvPr id="126" name="Google Shape;126;p4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4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8" name="Google Shape;128;p4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4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0" name="Google Shape;130;p4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sp>
        <p:nvSpPr>
          <p:cNvPr id="135" name="Google Shape;135;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9" name="Shape 139"/>
        <p:cNvGrpSpPr/>
        <p:nvPr/>
      </p:nvGrpSpPr>
      <p:grpSpPr>
        <a:xfrm>
          <a:off x="0" y="0"/>
          <a:ext cx="0" cy="0"/>
          <a:chOff x="0" y="0"/>
          <a:chExt cx="0" cy="0"/>
        </a:xfrm>
      </p:grpSpPr>
      <p:sp>
        <p:nvSpPr>
          <p:cNvPr id="140" name="Google Shape;140;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3" name="Shape 143"/>
        <p:cNvGrpSpPr/>
        <p:nvPr/>
      </p:nvGrpSpPr>
      <p:grpSpPr>
        <a:xfrm>
          <a:off x="0" y="0"/>
          <a:ext cx="0" cy="0"/>
          <a:chOff x="0" y="0"/>
          <a:chExt cx="0" cy="0"/>
        </a:xfrm>
      </p:grpSpPr>
      <p:sp>
        <p:nvSpPr>
          <p:cNvPr id="144" name="Google Shape;144;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4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6" name="Google Shape;146;p4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7" name="Google Shape;147;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31" name="Shape 31"/>
        <p:cNvGrpSpPr/>
        <p:nvPr/>
      </p:nvGrpSpPr>
      <p:grpSpPr>
        <a:xfrm>
          <a:off x="0" y="0"/>
          <a:ext cx="0" cy="0"/>
          <a:chOff x="0" y="0"/>
          <a:chExt cx="0" cy="0"/>
        </a:xfrm>
      </p:grpSpPr>
      <p:sp>
        <p:nvSpPr>
          <p:cNvPr id="32" name="Google Shape;32;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0" name="Shape 150"/>
        <p:cNvGrpSpPr/>
        <p:nvPr/>
      </p:nvGrpSpPr>
      <p:grpSpPr>
        <a:xfrm>
          <a:off x="0" y="0"/>
          <a:ext cx="0" cy="0"/>
          <a:chOff x="0" y="0"/>
          <a:chExt cx="0" cy="0"/>
        </a:xfrm>
      </p:grpSpPr>
      <p:sp>
        <p:nvSpPr>
          <p:cNvPr id="151" name="Google Shape;151;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48"/>
          <p:cNvSpPr/>
          <p:nvPr>
            <p:ph idx="2" type="pic"/>
          </p:nvPr>
        </p:nvSpPr>
        <p:spPr>
          <a:xfrm>
            <a:off x="5183188" y="987425"/>
            <a:ext cx="6172200" cy="4873625"/>
          </a:xfrm>
          <a:prstGeom prst="rect">
            <a:avLst/>
          </a:prstGeom>
          <a:noFill/>
          <a:ln>
            <a:noFill/>
          </a:ln>
        </p:spPr>
      </p:sp>
      <p:sp>
        <p:nvSpPr>
          <p:cNvPr id="153" name="Google Shape;153;p4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4" name="Google Shape;154;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7" name="Shape 157"/>
        <p:cNvGrpSpPr/>
        <p:nvPr/>
      </p:nvGrpSpPr>
      <p:grpSpPr>
        <a:xfrm>
          <a:off x="0" y="0"/>
          <a:ext cx="0" cy="0"/>
          <a:chOff x="0" y="0"/>
          <a:chExt cx="0" cy="0"/>
        </a:xfrm>
      </p:grpSpPr>
      <p:sp>
        <p:nvSpPr>
          <p:cNvPr id="158" name="Google Shape;158;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4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3" name="Shape 163"/>
        <p:cNvGrpSpPr/>
        <p:nvPr/>
      </p:nvGrpSpPr>
      <p:grpSpPr>
        <a:xfrm>
          <a:off x="0" y="0"/>
          <a:ext cx="0" cy="0"/>
          <a:chOff x="0" y="0"/>
          <a:chExt cx="0" cy="0"/>
        </a:xfrm>
      </p:grpSpPr>
      <p:sp>
        <p:nvSpPr>
          <p:cNvPr id="164" name="Google Shape;164;p5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5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spTree>
      <p:nvGrpSpPr>
        <p:cNvPr id="190" name="Shape 190"/>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191" name="Shape 191"/>
        <p:cNvGrpSpPr/>
        <p:nvPr/>
      </p:nvGrpSpPr>
      <p:grpSpPr>
        <a:xfrm>
          <a:off x="0" y="0"/>
          <a:ext cx="0" cy="0"/>
          <a:chOff x="0" y="0"/>
          <a:chExt cx="0" cy="0"/>
        </a:xfrm>
      </p:grpSpPr>
      <p:sp>
        <p:nvSpPr>
          <p:cNvPr id="192" name="Google Shape;192;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197" name="Shape 197"/>
        <p:cNvGrpSpPr/>
        <p:nvPr/>
      </p:nvGrpSpPr>
      <p:grpSpPr>
        <a:xfrm>
          <a:off x="0" y="0"/>
          <a:ext cx="0" cy="0"/>
          <a:chOff x="0" y="0"/>
          <a:chExt cx="0" cy="0"/>
        </a:xfrm>
      </p:grpSpPr>
      <p:sp>
        <p:nvSpPr>
          <p:cNvPr id="198" name="Google Shape;198;p7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7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00" name="Google Shape;200;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203" name="Shape 203"/>
        <p:cNvGrpSpPr/>
        <p:nvPr/>
      </p:nvGrpSpPr>
      <p:grpSpPr>
        <a:xfrm>
          <a:off x="0" y="0"/>
          <a:ext cx="0" cy="0"/>
          <a:chOff x="0" y="0"/>
          <a:chExt cx="0" cy="0"/>
        </a:xfrm>
      </p:grpSpPr>
      <p:sp>
        <p:nvSpPr>
          <p:cNvPr id="204" name="Google Shape;204;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7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7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210" name="Shape 210"/>
        <p:cNvGrpSpPr/>
        <p:nvPr/>
      </p:nvGrpSpPr>
      <p:grpSpPr>
        <a:xfrm>
          <a:off x="0" y="0"/>
          <a:ext cx="0" cy="0"/>
          <a:chOff x="0" y="0"/>
          <a:chExt cx="0" cy="0"/>
        </a:xfrm>
      </p:grpSpPr>
      <p:sp>
        <p:nvSpPr>
          <p:cNvPr id="211" name="Google Shape;211;p7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7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3" name="Google Shape;213;p7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 name="Google Shape;214;p7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5" name="Google Shape;215;p7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219" name="Shape 219"/>
        <p:cNvGrpSpPr/>
        <p:nvPr/>
      </p:nvGrpSpPr>
      <p:grpSpPr>
        <a:xfrm>
          <a:off x="0" y="0"/>
          <a:ext cx="0" cy="0"/>
          <a:chOff x="0" y="0"/>
          <a:chExt cx="0" cy="0"/>
        </a:xfrm>
      </p:grpSpPr>
      <p:sp>
        <p:nvSpPr>
          <p:cNvPr id="220" name="Google Shape;220;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24" name="Shape 224"/>
        <p:cNvGrpSpPr/>
        <p:nvPr/>
      </p:nvGrpSpPr>
      <p:grpSpPr>
        <a:xfrm>
          <a:off x="0" y="0"/>
          <a:ext cx="0" cy="0"/>
          <a:chOff x="0" y="0"/>
          <a:chExt cx="0" cy="0"/>
        </a:xfrm>
      </p:grpSpPr>
      <p:sp>
        <p:nvSpPr>
          <p:cNvPr id="225" name="Google Shape;225;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37" name="Shape 37"/>
        <p:cNvGrpSpPr/>
        <p:nvPr/>
      </p:nvGrpSpPr>
      <p:grpSpPr>
        <a:xfrm>
          <a:off x="0" y="0"/>
          <a:ext cx="0" cy="0"/>
          <a:chOff x="0" y="0"/>
          <a:chExt cx="0" cy="0"/>
        </a:xfrm>
      </p:grpSpPr>
      <p:sp>
        <p:nvSpPr>
          <p:cNvPr id="38" name="Google Shape;38;p5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228" name="Shape 228"/>
        <p:cNvGrpSpPr/>
        <p:nvPr/>
      </p:nvGrpSpPr>
      <p:grpSpPr>
        <a:xfrm>
          <a:off x="0" y="0"/>
          <a:ext cx="0" cy="0"/>
          <a:chOff x="0" y="0"/>
          <a:chExt cx="0" cy="0"/>
        </a:xfrm>
      </p:grpSpPr>
      <p:sp>
        <p:nvSpPr>
          <p:cNvPr id="229" name="Google Shape;229;p7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7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31" name="Google Shape;231;p7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2" name="Google Shape;232;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235" name="Shape 235"/>
        <p:cNvGrpSpPr/>
        <p:nvPr/>
      </p:nvGrpSpPr>
      <p:grpSpPr>
        <a:xfrm>
          <a:off x="0" y="0"/>
          <a:ext cx="0" cy="0"/>
          <a:chOff x="0" y="0"/>
          <a:chExt cx="0" cy="0"/>
        </a:xfrm>
      </p:grpSpPr>
      <p:sp>
        <p:nvSpPr>
          <p:cNvPr id="236" name="Google Shape;236;p7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78"/>
          <p:cNvSpPr/>
          <p:nvPr>
            <p:ph idx="2" type="pic"/>
          </p:nvPr>
        </p:nvSpPr>
        <p:spPr>
          <a:xfrm>
            <a:off x="5183188" y="987425"/>
            <a:ext cx="6172200" cy="4873625"/>
          </a:xfrm>
          <a:prstGeom prst="rect">
            <a:avLst/>
          </a:prstGeom>
          <a:noFill/>
          <a:ln>
            <a:noFill/>
          </a:ln>
        </p:spPr>
      </p:sp>
      <p:sp>
        <p:nvSpPr>
          <p:cNvPr id="238" name="Google Shape;238;p7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9" name="Google Shape;239;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242" name="Shape 242"/>
        <p:cNvGrpSpPr/>
        <p:nvPr/>
      </p:nvGrpSpPr>
      <p:grpSpPr>
        <a:xfrm>
          <a:off x="0" y="0"/>
          <a:ext cx="0" cy="0"/>
          <a:chOff x="0" y="0"/>
          <a:chExt cx="0" cy="0"/>
        </a:xfrm>
      </p:grpSpPr>
      <p:sp>
        <p:nvSpPr>
          <p:cNvPr id="243" name="Google Shape;243;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7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248" name="Shape 248"/>
        <p:cNvGrpSpPr/>
        <p:nvPr/>
      </p:nvGrpSpPr>
      <p:grpSpPr>
        <a:xfrm>
          <a:off x="0" y="0"/>
          <a:ext cx="0" cy="0"/>
          <a:chOff x="0" y="0"/>
          <a:chExt cx="0" cy="0"/>
        </a:xfrm>
      </p:grpSpPr>
      <p:sp>
        <p:nvSpPr>
          <p:cNvPr id="249" name="Google Shape;249;p8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8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 name="Google Shape;251;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spTree>
      <p:nvGrpSpPr>
        <p:cNvPr id="275" name="Shape 275"/>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76" name="Shape 276"/>
        <p:cNvGrpSpPr/>
        <p:nvPr/>
      </p:nvGrpSpPr>
      <p:grpSpPr>
        <a:xfrm>
          <a:off x="0" y="0"/>
          <a:ext cx="0" cy="0"/>
          <a:chOff x="0" y="0"/>
          <a:chExt cx="0" cy="0"/>
        </a:xfrm>
      </p:grpSpPr>
      <p:sp>
        <p:nvSpPr>
          <p:cNvPr id="277" name="Google Shape;277;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82" name="Shape 282"/>
        <p:cNvGrpSpPr/>
        <p:nvPr/>
      </p:nvGrpSpPr>
      <p:grpSpPr>
        <a:xfrm>
          <a:off x="0" y="0"/>
          <a:ext cx="0" cy="0"/>
          <a:chOff x="0" y="0"/>
          <a:chExt cx="0" cy="0"/>
        </a:xfrm>
      </p:grpSpPr>
      <p:sp>
        <p:nvSpPr>
          <p:cNvPr id="283" name="Google Shape;283;p6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4" name="Google Shape;284;p6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5" name="Google Shape;28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288" name="Shape 288"/>
        <p:cNvGrpSpPr/>
        <p:nvPr/>
      </p:nvGrpSpPr>
      <p:grpSpPr>
        <a:xfrm>
          <a:off x="0" y="0"/>
          <a:ext cx="0" cy="0"/>
          <a:chOff x="0" y="0"/>
          <a:chExt cx="0" cy="0"/>
        </a:xfrm>
      </p:grpSpPr>
      <p:sp>
        <p:nvSpPr>
          <p:cNvPr id="289" name="Google Shape;289;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6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6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295" name="Shape 295"/>
        <p:cNvGrpSpPr/>
        <p:nvPr/>
      </p:nvGrpSpPr>
      <p:grpSpPr>
        <a:xfrm>
          <a:off x="0" y="0"/>
          <a:ext cx="0" cy="0"/>
          <a:chOff x="0" y="0"/>
          <a:chExt cx="0" cy="0"/>
        </a:xfrm>
      </p:grpSpPr>
      <p:sp>
        <p:nvSpPr>
          <p:cNvPr id="296" name="Google Shape;296;p6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6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8" name="Google Shape;298;p6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6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0" name="Google Shape;300;p6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 name="Google Shape;301;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304" name="Shape 304"/>
        <p:cNvGrpSpPr/>
        <p:nvPr/>
      </p:nvGrpSpPr>
      <p:grpSpPr>
        <a:xfrm>
          <a:off x="0" y="0"/>
          <a:ext cx="0" cy="0"/>
          <a:chOff x="0" y="0"/>
          <a:chExt cx="0" cy="0"/>
        </a:xfrm>
      </p:grpSpPr>
      <p:sp>
        <p:nvSpPr>
          <p:cNvPr id="305" name="Google Shape;305;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 name="Google Shape;306;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43" name="Shape 43"/>
        <p:cNvGrpSpPr/>
        <p:nvPr/>
      </p:nvGrpSpPr>
      <p:grpSpPr>
        <a:xfrm>
          <a:off x="0" y="0"/>
          <a:ext cx="0" cy="0"/>
          <a:chOff x="0" y="0"/>
          <a:chExt cx="0" cy="0"/>
        </a:xfrm>
      </p:grpSpPr>
      <p:sp>
        <p:nvSpPr>
          <p:cNvPr id="44" name="Google Shape;44;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5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5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09" name="Shape 309"/>
        <p:cNvGrpSpPr/>
        <p:nvPr/>
      </p:nvGrpSpPr>
      <p:grpSpPr>
        <a:xfrm>
          <a:off x="0" y="0"/>
          <a:ext cx="0" cy="0"/>
          <a:chOff x="0" y="0"/>
          <a:chExt cx="0" cy="0"/>
        </a:xfrm>
      </p:grpSpPr>
      <p:sp>
        <p:nvSpPr>
          <p:cNvPr id="310" name="Google Shape;310;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313" name="Shape 313"/>
        <p:cNvGrpSpPr/>
        <p:nvPr/>
      </p:nvGrpSpPr>
      <p:grpSpPr>
        <a:xfrm>
          <a:off x="0" y="0"/>
          <a:ext cx="0" cy="0"/>
          <a:chOff x="0" y="0"/>
          <a:chExt cx="0" cy="0"/>
        </a:xfrm>
      </p:grpSpPr>
      <p:sp>
        <p:nvSpPr>
          <p:cNvPr id="314" name="Google Shape;314;p6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 name="Google Shape;315;p6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16" name="Google Shape;316;p6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7" name="Google Shape;317;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320" name="Shape 320"/>
        <p:cNvGrpSpPr/>
        <p:nvPr/>
      </p:nvGrpSpPr>
      <p:grpSpPr>
        <a:xfrm>
          <a:off x="0" y="0"/>
          <a:ext cx="0" cy="0"/>
          <a:chOff x="0" y="0"/>
          <a:chExt cx="0" cy="0"/>
        </a:xfrm>
      </p:grpSpPr>
      <p:sp>
        <p:nvSpPr>
          <p:cNvPr id="321" name="Google Shape;321;p6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 name="Google Shape;322;p68"/>
          <p:cNvSpPr/>
          <p:nvPr>
            <p:ph idx="2" type="pic"/>
          </p:nvPr>
        </p:nvSpPr>
        <p:spPr>
          <a:xfrm>
            <a:off x="5183188" y="987425"/>
            <a:ext cx="6172200" cy="4873625"/>
          </a:xfrm>
          <a:prstGeom prst="rect">
            <a:avLst/>
          </a:prstGeom>
          <a:noFill/>
          <a:ln>
            <a:noFill/>
          </a:ln>
        </p:spPr>
      </p:sp>
      <p:sp>
        <p:nvSpPr>
          <p:cNvPr id="323" name="Google Shape;323;p6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4" name="Google Shape;324;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327" name="Shape 327"/>
        <p:cNvGrpSpPr/>
        <p:nvPr/>
      </p:nvGrpSpPr>
      <p:grpSpPr>
        <a:xfrm>
          <a:off x="0" y="0"/>
          <a:ext cx="0" cy="0"/>
          <a:chOff x="0" y="0"/>
          <a:chExt cx="0" cy="0"/>
        </a:xfrm>
      </p:grpSpPr>
      <p:sp>
        <p:nvSpPr>
          <p:cNvPr id="328" name="Google Shape;328;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6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333" name="Shape 333"/>
        <p:cNvGrpSpPr/>
        <p:nvPr/>
      </p:nvGrpSpPr>
      <p:grpSpPr>
        <a:xfrm>
          <a:off x="0" y="0"/>
          <a:ext cx="0" cy="0"/>
          <a:chOff x="0" y="0"/>
          <a:chExt cx="0" cy="0"/>
        </a:xfrm>
      </p:grpSpPr>
      <p:sp>
        <p:nvSpPr>
          <p:cNvPr id="334" name="Google Shape;334;p7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7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50" name="Shape 50"/>
        <p:cNvGrpSpPr/>
        <p:nvPr/>
      </p:nvGrpSpPr>
      <p:grpSpPr>
        <a:xfrm>
          <a:off x="0" y="0"/>
          <a:ext cx="0" cy="0"/>
          <a:chOff x="0" y="0"/>
          <a:chExt cx="0" cy="0"/>
        </a:xfrm>
      </p:grpSpPr>
      <p:sp>
        <p:nvSpPr>
          <p:cNvPr id="51" name="Google Shape;51;p5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5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5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5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5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59" name="Shape 59"/>
        <p:cNvGrpSpPr/>
        <p:nvPr/>
      </p:nvGrpSpPr>
      <p:grpSpPr>
        <a:xfrm>
          <a:off x="0" y="0"/>
          <a:ext cx="0" cy="0"/>
          <a:chOff x="0" y="0"/>
          <a:chExt cx="0" cy="0"/>
        </a:xfrm>
      </p:grpSpPr>
      <p:sp>
        <p:nvSpPr>
          <p:cNvPr id="60" name="Google Shape;60;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64" name="Shape 64"/>
        <p:cNvGrpSpPr/>
        <p:nvPr/>
      </p:nvGrpSpPr>
      <p:grpSpPr>
        <a:xfrm>
          <a:off x="0" y="0"/>
          <a:ext cx="0" cy="0"/>
          <a:chOff x="0" y="0"/>
          <a:chExt cx="0" cy="0"/>
        </a:xfrm>
      </p:grpSpPr>
      <p:sp>
        <p:nvSpPr>
          <p:cNvPr id="65" name="Google Shape;65;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68" name="Shape 68"/>
        <p:cNvGrpSpPr/>
        <p:nvPr/>
      </p:nvGrpSpPr>
      <p:grpSpPr>
        <a:xfrm>
          <a:off x="0" y="0"/>
          <a:ext cx="0" cy="0"/>
          <a:chOff x="0" y="0"/>
          <a:chExt cx="0" cy="0"/>
        </a:xfrm>
      </p:grpSpPr>
      <p:sp>
        <p:nvSpPr>
          <p:cNvPr id="69" name="Google Shape;69;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5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 name="Google Shape;71;p5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75" name="Shape 75"/>
        <p:cNvGrpSpPr/>
        <p:nvPr/>
      </p:nvGrpSpPr>
      <p:grpSpPr>
        <a:xfrm>
          <a:off x="0" y="0"/>
          <a:ext cx="0" cy="0"/>
          <a:chOff x="0" y="0"/>
          <a:chExt cx="0" cy="0"/>
        </a:xfrm>
      </p:grpSpPr>
      <p:sp>
        <p:nvSpPr>
          <p:cNvPr id="76" name="Google Shape;76;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58"/>
          <p:cNvSpPr/>
          <p:nvPr>
            <p:ph idx="2" type="pic"/>
          </p:nvPr>
        </p:nvSpPr>
        <p:spPr>
          <a:xfrm>
            <a:off x="5183188" y="987425"/>
            <a:ext cx="6172200" cy="4873625"/>
          </a:xfrm>
          <a:prstGeom prst="rect">
            <a:avLst/>
          </a:prstGeom>
          <a:noFill/>
          <a:ln>
            <a:noFill/>
          </a:ln>
        </p:spPr>
      </p:sp>
      <p:sp>
        <p:nvSpPr>
          <p:cNvPr id="78" name="Google Shape;78;p5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hyperlink" Target="https://www.facebook.com/groups/629898828017053" TargetMode="External"/><Relationship Id="rId4" Type="http://schemas.openxmlformats.org/officeDocument/2006/relationships/image" Target="../media/image6.pn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6" Type="http://schemas.openxmlformats.org/officeDocument/2006/relationships/theme" Target="../theme/theme4.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hyperlink" Target="https://www.facebook.com/groups/629898828017053" TargetMode="External"/><Relationship Id="rId4" Type="http://schemas.openxmlformats.org/officeDocument/2006/relationships/image" Target="../media/image6.png"/><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6" Type="http://schemas.openxmlformats.org/officeDocument/2006/relationships/theme" Target="../theme/theme5.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hyperlink" Target="https://www.facebook.com/groups/629898828017053" TargetMode="External"/><Relationship Id="rId4" Type="http://schemas.openxmlformats.org/officeDocument/2006/relationships/image" Target="../media/image6.png"/><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6" Type="http://schemas.openxmlformats.org/officeDocument/2006/relationships/theme" Target="../theme/theme2.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31"/>
          <p:cNvPicPr preferRelativeResize="0"/>
          <p:nvPr/>
        </p:nvPicPr>
        <p:blipFill rotWithShape="1">
          <a:blip r:embed="rId1">
            <a:alphaModFix/>
          </a:blip>
          <a:srcRect b="0" l="0" r="0" t="37667"/>
          <a:stretch/>
        </p:blipFill>
        <p:spPr>
          <a:xfrm>
            <a:off x="-2052206" y="-221075"/>
            <a:ext cx="2186247" cy="2317405"/>
          </a:xfrm>
          <a:prstGeom prst="rect">
            <a:avLst/>
          </a:prstGeom>
          <a:noFill/>
          <a:ln>
            <a:noFill/>
          </a:ln>
        </p:spPr>
      </p:pic>
      <p:pic>
        <p:nvPicPr>
          <p:cNvPr id="16" name="Google Shape;16;p31"/>
          <p:cNvPicPr preferRelativeResize="0"/>
          <p:nvPr/>
        </p:nvPicPr>
        <p:blipFill rotWithShape="1">
          <a:blip r:embed="rId2">
            <a:alphaModFix/>
          </a:blip>
          <a:srcRect b="0" l="0" r="0" t="38142"/>
          <a:stretch/>
        </p:blipFill>
        <p:spPr>
          <a:xfrm>
            <a:off x="1616130" y="7791450"/>
            <a:ext cx="1824009" cy="2002485"/>
          </a:xfrm>
          <a:prstGeom prst="rect">
            <a:avLst/>
          </a:prstGeom>
          <a:noFill/>
          <a:ln>
            <a:noFill/>
          </a:ln>
        </p:spPr>
      </p:pic>
      <p:sp>
        <p:nvSpPr>
          <p:cNvPr id="17" name="Google Shape;17;p31"/>
          <p:cNvSpPr txBox="1"/>
          <p:nvPr/>
        </p:nvSpPr>
        <p:spPr>
          <a:xfrm>
            <a:off x="3048000" y="9098618"/>
            <a:ext cx="622818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C9430"/>
              </a:buClr>
              <a:buSzPts val="1800"/>
              <a:buFont typeface="Arial"/>
              <a:buNone/>
            </a:pPr>
            <a:r>
              <a:rPr b="1" i="0" lang="en-US" sz="1800" u="none" cap="none" strike="noStrike">
                <a:solidFill>
                  <a:srgbClr val="2C9430"/>
                </a:solidFill>
                <a:latin typeface="Arial"/>
                <a:ea typeface="Arial"/>
                <a:cs typeface="Arial"/>
                <a:sym typeface="Arial"/>
              </a:rPr>
              <a:t>MĂNG NON – TÀI LIỆU TIỂU HỌC</a:t>
            </a:r>
            <a:endParaRPr/>
          </a:p>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Mời truy cập: </a:t>
            </a:r>
            <a:r>
              <a:rPr b="0" i="0" lang="en-US" sz="1800" u="sng" cap="none" strike="noStrike">
                <a:solidFill>
                  <a:srgbClr val="FF0066"/>
                </a:solidFill>
                <a:latin typeface="Times New Roman"/>
                <a:ea typeface="Times New Roman"/>
                <a:cs typeface="Times New Roman"/>
                <a:sym typeface="Times New Roman"/>
                <a:hlinkClick r:id="rId3">
                  <a:extLst>
                    <a:ext uri="{A12FA001-AC4F-418D-AE19-62706E023703}">
                      <ahyp:hlinkClr val="tx"/>
                    </a:ext>
                  </a:extLst>
                </a:hlinkClick>
              </a:rPr>
              <a:t>MĂNG NON- TÀI LIỆU TIỂU HỌC | Facebook</a:t>
            </a:r>
            <a:endParaRPr b="0" i="0" sz="1800" u="none" cap="none" strike="noStrike">
              <a:solidFill>
                <a:srgbClr val="FF0066"/>
              </a:solidFill>
              <a:latin typeface="Arial"/>
              <a:ea typeface="Arial"/>
              <a:cs typeface="Arial"/>
              <a:sym typeface="Arial"/>
            </a:endParaRPr>
          </a:p>
          <a:p>
            <a:pPr indent="0" lvl="0" marL="0" marR="0" rtl="0" algn="ctr">
              <a:lnSpc>
                <a:spcPct val="100000"/>
              </a:lnSpc>
              <a:spcBef>
                <a:spcPts val="0"/>
              </a:spcBef>
              <a:spcAft>
                <a:spcPts val="0"/>
              </a:spcAft>
              <a:buClr>
                <a:srgbClr val="0D4370"/>
              </a:buClr>
              <a:buSzPts val="1800"/>
              <a:buFont typeface="Arial"/>
              <a:buNone/>
            </a:pPr>
            <a:r>
              <a:rPr b="1" i="0" lang="en-US" sz="1800" u="none" cap="none" strike="noStrike">
                <a:solidFill>
                  <a:srgbClr val="0D4370"/>
                </a:solidFill>
                <a:latin typeface="Arial"/>
                <a:ea typeface="Arial"/>
                <a:cs typeface="Arial"/>
                <a:sym typeface="Arial"/>
              </a:rPr>
              <a:t>SĐT ZALO : </a:t>
            </a:r>
            <a:r>
              <a:rPr b="1" i="0" lang="en-US" sz="1800" u="sng" cap="none" strike="noStrike">
                <a:solidFill>
                  <a:srgbClr val="0D4370"/>
                </a:solidFill>
                <a:latin typeface="Arial"/>
                <a:ea typeface="Arial"/>
                <a:cs typeface="Arial"/>
                <a:sym typeface="Arial"/>
              </a:rPr>
              <a:t>0382348780</a:t>
            </a:r>
            <a:r>
              <a:rPr b="1" i="0" lang="en-US" sz="1800" u="none" cap="none" strike="noStrike">
                <a:solidFill>
                  <a:srgbClr val="0D4370"/>
                </a:solidFill>
                <a:latin typeface="Arial"/>
                <a:ea typeface="Arial"/>
                <a:cs typeface="Arial"/>
                <a:sym typeface="Arial"/>
              </a:rPr>
              <a:t> - </a:t>
            </a:r>
            <a:r>
              <a:rPr b="1" i="0" lang="en-US" sz="1800" u="sng" cap="none" strike="noStrike">
                <a:solidFill>
                  <a:srgbClr val="0D4370"/>
                </a:solidFill>
                <a:latin typeface="Arial"/>
                <a:ea typeface="Arial"/>
                <a:cs typeface="Arial"/>
                <a:sym typeface="Arial"/>
              </a:rPr>
              <a:t>0984848929</a:t>
            </a:r>
            <a:endParaRPr b="1" i="0" sz="1800" u="none" cap="none" strike="noStrike">
              <a:solidFill>
                <a:srgbClr val="0D4370"/>
              </a:solidFill>
              <a:latin typeface="Arial"/>
              <a:ea typeface="Arial"/>
              <a:cs typeface="Arial"/>
              <a:sym typeface="Arial"/>
            </a:endParaRPr>
          </a:p>
        </p:txBody>
      </p:sp>
      <p:sp>
        <p:nvSpPr>
          <p:cNvPr id="18" name="Google Shape;18;p31"/>
          <p:cNvSpPr txBox="1"/>
          <p:nvPr/>
        </p:nvSpPr>
        <p:spPr>
          <a:xfrm>
            <a:off x="1435012" y="9462561"/>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C9430"/>
              </a:buClr>
              <a:buSzPts val="3200"/>
              <a:buFont typeface="Arial"/>
              <a:buNone/>
            </a:pPr>
            <a:r>
              <a:rPr b="0" i="0" lang="en-US" sz="3200" u="none" cap="none" strike="noStrike">
                <a:solidFill>
                  <a:srgbClr val="2C9430"/>
                </a:solidFill>
                <a:latin typeface="Arial"/>
                <a:ea typeface="Arial"/>
                <a:cs typeface="Arial"/>
                <a:sym typeface="Arial"/>
              </a:rPr>
              <a:t>Măng Non</a:t>
            </a:r>
            <a:endParaRPr b="0" i="0" sz="3200" u="none" cap="none" strike="noStrike">
              <a:solidFill>
                <a:srgbClr val="2C9430"/>
              </a:solidFill>
              <a:latin typeface="Arial"/>
              <a:ea typeface="Arial"/>
              <a:cs typeface="Arial"/>
              <a:sym typeface="Arial"/>
            </a:endParaRPr>
          </a:p>
        </p:txBody>
      </p:sp>
      <p:pic>
        <p:nvPicPr>
          <p:cNvPr id="19" name="Google Shape;19;p31"/>
          <p:cNvPicPr preferRelativeResize="0"/>
          <p:nvPr/>
        </p:nvPicPr>
        <p:blipFill rotWithShape="1">
          <a:blip r:embed="rId1">
            <a:alphaModFix/>
          </a:blip>
          <a:srcRect b="0" l="0" r="0" t="0"/>
          <a:stretch/>
        </p:blipFill>
        <p:spPr>
          <a:xfrm>
            <a:off x="-41976692" y="-26525564"/>
            <a:ext cx="2186247" cy="3717751"/>
          </a:xfrm>
          <a:prstGeom prst="rect">
            <a:avLst/>
          </a:prstGeom>
          <a:noFill/>
          <a:ln>
            <a:noFill/>
          </a:ln>
        </p:spPr>
      </p:pic>
      <p:pic>
        <p:nvPicPr>
          <p:cNvPr id="20" name="Google Shape;20;p31"/>
          <p:cNvPicPr preferRelativeResize="0"/>
          <p:nvPr/>
        </p:nvPicPr>
        <p:blipFill rotWithShape="1">
          <a:blip r:embed="rId1">
            <a:alphaModFix/>
          </a:blip>
          <a:srcRect b="0" l="0" r="0" t="0"/>
          <a:stretch/>
        </p:blipFill>
        <p:spPr>
          <a:xfrm>
            <a:off x="49158508" y="-26525565"/>
            <a:ext cx="2186247" cy="3717751"/>
          </a:xfrm>
          <a:prstGeom prst="rect">
            <a:avLst/>
          </a:prstGeom>
          <a:noFill/>
          <a:ln>
            <a:noFill/>
          </a:ln>
        </p:spPr>
      </p:pic>
      <p:pic>
        <p:nvPicPr>
          <p:cNvPr id="21" name="Google Shape;21;p31"/>
          <p:cNvPicPr preferRelativeResize="0"/>
          <p:nvPr/>
        </p:nvPicPr>
        <p:blipFill rotWithShape="1">
          <a:blip r:embed="rId1">
            <a:alphaModFix/>
          </a:blip>
          <a:srcRect b="0" l="0" r="0" t="0"/>
          <a:stretch/>
        </p:blipFill>
        <p:spPr>
          <a:xfrm>
            <a:off x="-40863118" y="29176636"/>
            <a:ext cx="2186247" cy="3717751"/>
          </a:xfrm>
          <a:prstGeom prst="rect">
            <a:avLst/>
          </a:prstGeom>
          <a:noFill/>
          <a:ln>
            <a:noFill/>
          </a:ln>
        </p:spPr>
      </p:pic>
      <p:pic>
        <p:nvPicPr>
          <p:cNvPr id="22" name="Google Shape;22;p31"/>
          <p:cNvPicPr preferRelativeResize="0"/>
          <p:nvPr/>
        </p:nvPicPr>
        <p:blipFill rotWithShape="1">
          <a:blip r:embed="rId1">
            <a:alphaModFix/>
          </a:blip>
          <a:srcRect b="0" l="0" r="0" t="0"/>
          <a:stretch/>
        </p:blipFill>
        <p:spPr>
          <a:xfrm>
            <a:off x="51382672" y="29176635"/>
            <a:ext cx="2186247" cy="3717751"/>
          </a:xfrm>
          <a:prstGeom prst="rect">
            <a:avLst/>
          </a:prstGeom>
          <a:noFill/>
          <a:ln>
            <a:noFill/>
          </a:ln>
        </p:spPr>
      </p:pic>
      <p:sp>
        <p:nvSpPr>
          <p:cNvPr id="23" name="Google Shape;23;p31"/>
          <p:cNvSpPr txBox="1"/>
          <p:nvPr/>
        </p:nvSpPr>
        <p:spPr>
          <a:xfrm>
            <a:off x="10260676" y="-809134"/>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385623"/>
              </a:buClr>
              <a:buSzPts val="3200"/>
              <a:buFont typeface="Arial"/>
              <a:buNone/>
            </a:pPr>
            <a:r>
              <a:rPr b="0" i="0" lang="en-US" sz="3200" u="none" cap="none" strike="noStrike">
                <a:solidFill>
                  <a:srgbClr val="385623"/>
                </a:solidFill>
                <a:latin typeface="Arial"/>
                <a:ea typeface="Arial"/>
                <a:cs typeface="Arial"/>
                <a:sym typeface="Arial"/>
              </a:rPr>
              <a:t>By Hồng Linh</a:t>
            </a:r>
            <a:endParaRPr b="0" i="0" sz="3200" u="none" cap="none" strike="noStrike">
              <a:solidFill>
                <a:srgbClr val="385623"/>
              </a:solidFill>
              <a:latin typeface="Arial"/>
              <a:ea typeface="Arial"/>
              <a:cs typeface="Arial"/>
              <a:sym typeface="Arial"/>
            </a:endParaRPr>
          </a:p>
        </p:txBody>
      </p:sp>
      <p:sp>
        <p:nvSpPr>
          <p:cNvPr id="24" name="Google Shape;24;p31"/>
          <p:cNvSpPr txBox="1"/>
          <p:nvPr/>
        </p:nvSpPr>
        <p:spPr>
          <a:xfrm>
            <a:off x="-570117" y="6070600"/>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C9C9C9"/>
              </a:buClr>
              <a:buSzPts val="1800"/>
              <a:buFont typeface="Arial"/>
              <a:buNone/>
            </a:pPr>
            <a:r>
              <a:rPr b="0" i="0" lang="en-US" sz="1800" u="none" cap="none" strike="noStrike">
                <a:solidFill>
                  <a:srgbClr val="C9C9C9"/>
                </a:solidFill>
                <a:latin typeface="Arial"/>
                <a:ea typeface="Arial"/>
                <a:cs typeface="Arial"/>
                <a:sym typeface="Arial"/>
              </a:rPr>
              <a:t>Măng Non</a:t>
            </a:r>
            <a:endParaRPr b="0" i="0" sz="1800" u="none" cap="none" strike="noStrike">
              <a:solidFill>
                <a:srgbClr val="C9C9C9"/>
              </a:solidFill>
              <a:latin typeface="Arial"/>
              <a:ea typeface="Arial"/>
              <a:cs typeface="Arial"/>
              <a:sym typeface="Arial"/>
            </a:endParaRPr>
          </a:p>
        </p:txBody>
      </p:sp>
      <p:sp>
        <p:nvSpPr>
          <p:cNvPr id="25" name="Google Shape;25;p31"/>
          <p:cNvSpPr txBox="1"/>
          <p:nvPr/>
        </p:nvSpPr>
        <p:spPr>
          <a:xfrm>
            <a:off x="-2052207" y="1690688"/>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50AE47"/>
              </a:buClr>
              <a:buSzPts val="3200"/>
              <a:buFont typeface="Arial"/>
              <a:buNone/>
            </a:pPr>
            <a:r>
              <a:rPr b="0" i="0" lang="en-US" sz="3200" u="none" cap="none" strike="noStrike">
                <a:solidFill>
                  <a:srgbClr val="50AE47"/>
                </a:solidFill>
                <a:latin typeface="Arial"/>
                <a:ea typeface="Arial"/>
                <a:cs typeface="Arial"/>
                <a:sym typeface="Arial"/>
              </a:rPr>
              <a:t>Măng Non</a:t>
            </a:r>
            <a:endParaRPr b="0" i="0" sz="3200" u="none" cap="none" strike="noStrike">
              <a:solidFill>
                <a:srgbClr val="50AE47"/>
              </a:solidFill>
              <a:latin typeface="Arial"/>
              <a:ea typeface="Arial"/>
              <a:cs typeface="Arial"/>
              <a:sym typeface="Arial"/>
            </a:endParaRPr>
          </a:p>
        </p:txBody>
      </p:sp>
      <p:pic>
        <p:nvPicPr>
          <p:cNvPr id="26" name="Google Shape;26;p31"/>
          <p:cNvPicPr preferRelativeResize="0"/>
          <p:nvPr/>
        </p:nvPicPr>
        <p:blipFill rotWithShape="1">
          <a:blip r:embed="rId4">
            <a:alphaModFix/>
          </a:blip>
          <a:srcRect b="0" l="0" r="10050" t="30568"/>
          <a:stretch/>
        </p:blipFill>
        <p:spPr>
          <a:xfrm>
            <a:off x="-44511100" y="-19326756"/>
            <a:ext cx="3627531" cy="4761670"/>
          </a:xfrm>
          <a:prstGeom prst="rect">
            <a:avLst/>
          </a:prstGeom>
          <a:noFill/>
          <a:ln>
            <a:noFill/>
          </a:ln>
        </p:spPr>
      </p:pic>
      <p:pic>
        <p:nvPicPr>
          <p:cNvPr id="27" name="Google Shape;27;p31"/>
          <p:cNvPicPr preferRelativeResize="0"/>
          <p:nvPr/>
        </p:nvPicPr>
        <p:blipFill rotWithShape="1">
          <a:blip r:embed="rId4">
            <a:alphaModFix/>
          </a:blip>
          <a:srcRect b="0" l="0" r="10050" t="30568"/>
          <a:stretch/>
        </p:blipFill>
        <p:spPr>
          <a:xfrm>
            <a:off x="-44511100" y="23671816"/>
            <a:ext cx="3627531" cy="4761670"/>
          </a:xfrm>
          <a:prstGeom prst="rect">
            <a:avLst/>
          </a:prstGeom>
          <a:noFill/>
          <a:ln>
            <a:noFill/>
          </a:ln>
        </p:spPr>
      </p:pic>
      <p:pic>
        <p:nvPicPr>
          <p:cNvPr id="28" name="Google Shape;28;p31"/>
          <p:cNvPicPr preferRelativeResize="0"/>
          <p:nvPr/>
        </p:nvPicPr>
        <p:blipFill rotWithShape="1">
          <a:blip r:embed="rId4">
            <a:alphaModFix/>
          </a:blip>
          <a:srcRect b="0" l="0" r="10050" t="30568"/>
          <a:stretch/>
        </p:blipFill>
        <p:spPr>
          <a:xfrm>
            <a:off x="52475795" y="-19326756"/>
            <a:ext cx="3627531" cy="4761670"/>
          </a:xfrm>
          <a:prstGeom prst="rect">
            <a:avLst/>
          </a:prstGeom>
          <a:noFill/>
          <a:ln>
            <a:noFill/>
          </a:ln>
        </p:spPr>
      </p:pic>
      <p:pic>
        <p:nvPicPr>
          <p:cNvPr id="29" name="Google Shape;29;p31"/>
          <p:cNvPicPr preferRelativeResize="0"/>
          <p:nvPr/>
        </p:nvPicPr>
        <p:blipFill rotWithShape="1">
          <a:blip r:embed="rId4">
            <a:alphaModFix/>
          </a:blip>
          <a:srcRect b="0" l="0" r="10050" t="30568"/>
          <a:stretch/>
        </p:blipFill>
        <p:spPr>
          <a:xfrm>
            <a:off x="52738933" y="23671816"/>
            <a:ext cx="3627531" cy="47616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sp>
        <p:nvSpPr>
          <p:cNvPr id="95" name="Google Shape;95;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6" name="Google Shape;96;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 name="Google Shape;97;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9" name="Google Shape;99;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1" name="Google Shape;17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2" name="Google Shape;17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3" name="Google Shape;17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4" name="Google Shape;17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75" name="Google Shape;175;p35"/>
          <p:cNvPicPr preferRelativeResize="0"/>
          <p:nvPr/>
        </p:nvPicPr>
        <p:blipFill rotWithShape="1">
          <a:blip r:embed="rId1">
            <a:alphaModFix/>
          </a:blip>
          <a:srcRect b="0" l="0" r="0" t="37667"/>
          <a:stretch/>
        </p:blipFill>
        <p:spPr>
          <a:xfrm>
            <a:off x="-2052206" y="-221075"/>
            <a:ext cx="2186247" cy="2317405"/>
          </a:xfrm>
          <a:prstGeom prst="rect">
            <a:avLst/>
          </a:prstGeom>
          <a:noFill/>
          <a:ln>
            <a:noFill/>
          </a:ln>
        </p:spPr>
      </p:pic>
      <p:pic>
        <p:nvPicPr>
          <p:cNvPr id="176" name="Google Shape;176;p35"/>
          <p:cNvPicPr preferRelativeResize="0"/>
          <p:nvPr/>
        </p:nvPicPr>
        <p:blipFill rotWithShape="1">
          <a:blip r:embed="rId2">
            <a:alphaModFix/>
          </a:blip>
          <a:srcRect b="0" l="0" r="0" t="38142"/>
          <a:stretch/>
        </p:blipFill>
        <p:spPr>
          <a:xfrm>
            <a:off x="1616130" y="7791450"/>
            <a:ext cx="1824009" cy="2002485"/>
          </a:xfrm>
          <a:prstGeom prst="rect">
            <a:avLst/>
          </a:prstGeom>
          <a:noFill/>
          <a:ln>
            <a:noFill/>
          </a:ln>
        </p:spPr>
      </p:pic>
      <p:sp>
        <p:nvSpPr>
          <p:cNvPr id="177" name="Google Shape;177;p35"/>
          <p:cNvSpPr txBox="1"/>
          <p:nvPr/>
        </p:nvSpPr>
        <p:spPr>
          <a:xfrm>
            <a:off x="3048000" y="9098618"/>
            <a:ext cx="622818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C9430"/>
              </a:buClr>
              <a:buSzPts val="1800"/>
              <a:buFont typeface="Arial"/>
              <a:buNone/>
            </a:pPr>
            <a:r>
              <a:rPr b="1" i="0" lang="en-US" sz="1800" u="none" cap="none" strike="noStrike">
                <a:solidFill>
                  <a:srgbClr val="2C9430"/>
                </a:solidFill>
                <a:latin typeface="Arial"/>
                <a:ea typeface="Arial"/>
                <a:cs typeface="Arial"/>
                <a:sym typeface="Arial"/>
              </a:rPr>
              <a:t>MĂNG NON – TÀI LIỆU TIỂU HỌC</a:t>
            </a:r>
            <a:endParaRPr/>
          </a:p>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Mời truy cập: </a:t>
            </a:r>
            <a:r>
              <a:rPr b="0" i="0" lang="en-US" sz="1800" u="sng" cap="none" strike="noStrike">
                <a:solidFill>
                  <a:srgbClr val="FF0066"/>
                </a:solidFill>
                <a:latin typeface="Times New Roman"/>
                <a:ea typeface="Times New Roman"/>
                <a:cs typeface="Times New Roman"/>
                <a:sym typeface="Times New Roman"/>
                <a:hlinkClick r:id="rId3">
                  <a:extLst>
                    <a:ext uri="{A12FA001-AC4F-418D-AE19-62706E023703}">
                      <ahyp:hlinkClr val="tx"/>
                    </a:ext>
                  </a:extLst>
                </a:hlinkClick>
              </a:rPr>
              <a:t>MĂNG NON- TÀI LIỆU TIỂU HỌC | Facebook</a:t>
            </a:r>
            <a:endParaRPr b="0" i="0" sz="1800" u="none" cap="none" strike="noStrike">
              <a:solidFill>
                <a:srgbClr val="FF0066"/>
              </a:solidFill>
              <a:latin typeface="Arial"/>
              <a:ea typeface="Arial"/>
              <a:cs typeface="Arial"/>
              <a:sym typeface="Arial"/>
            </a:endParaRPr>
          </a:p>
          <a:p>
            <a:pPr indent="0" lvl="0" marL="0" marR="0" rtl="0" algn="ctr">
              <a:lnSpc>
                <a:spcPct val="100000"/>
              </a:lnSpc>
              <a:spcBef>
                <a:spcPts val="0"/>
              </a:spcBef>
              <a:spcAft>
                <a:spcPts val="0"/>
              </a:spcAft>
              <a:buClr>
                <a:srgbClr val="0D4370"/>
              </a:buClr>
              <a:buSzPts val="1800"/>
              <a:buFont typeface="Arial"/>
              <a:buNone/>
            </a:pPr>
            <a:r>
              <a:rPr b="1" i="0" lang="en-US" sz="1800" u="none" cap="none" strike="noStrike">
                <a:solidFill>
                  <a:srgbClr val="0D4370"/>
                </a:solidFill>
                <a:latin typeface="Arial"/>
                <a:ea typeface="Arial"/>
                <a:cs typeface="Arial"/>
                <a:sym typeface="Arial"/>
              </a:rPr>
              <a:t>SĐT ZALO : </a:t>
            </a:r>
            <a:r>
              <a:rPr b="1" i="0" lang="en-US" sz="1800" u="sng" cap="none" strike="noStrike">
                <a:solidFill>
                  <a:srgbClr val="0D4370"/>
                </a:solidFill>
                <a:latin typeface="Arial"/>
                <a:ea typeface="Arial"/>
                <a:cs typeface="Arial"/>
                <a:sym typeface="Arial"/>
              </a:rPr>
              <a:t>0382348780</a:t>
            </a:r>
            <a:r>
              <a:rPr b="1" i="0" lang="en-US" sz="1800" u="none" cap="none" strike="noStrike">
                <a:solidFill>
                  <a:srgbClr val="0D4370"/>
                </a:solidFill>
                <a:latin typeface="Arial"/>
                <a:ea typeface="Arial"/>
                <a:cs typeface="Arial"/>
                <a:sym typeface="Arial"/>
              </a:rPr>
              <a:t> - </a:t>
            </a:r>
            <a:r>
              <a:rPr b="1" i="0" lang="en-US" sz="1800" u="sng" cap="none" strike="noStrike">
                <a:solidFill>
                  <a:srgbClr val="0D4370"/>
                </a:solidFill>
                <a:latin typeface="Arial"/>
                <a:ea typeface="Arial"/>
                <a:cs typeface="Arial"/>
                <a:sym typeface="Arial"/>
              </a:rPr>
              <a:t>0984848929</a:t>
            </a:r>
            <a:endParaRPr b="1" i="0" sz="1800" u="none" cap="none" strike="noStrike">
              <a:solidFill>
                <a:srgbClr val="0D4370"/>
              </a:solidFill>
              <a:latin typeface="Arial"/>
              <a:ea typeface="Arial"/>
              <a:cs typeface="Arial"/>
              <a:sym typeface="Arial"/>
            </a:endParaRPr>
          </a:p>
        </p:txBody>
      </p:sp>
      <p:sp>
        <p:nvSpPr>
          <p:cNvPr id="178" name="Google Shape;178;p35"/>
          <p:cNvSpPr txBox="1"/>
          <p:nvPr/>
        </p:nvSpPr>
        <p:spPr>
          <a:xfrm>
            <a:off x="1435012" y="9462561"/>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C9430"/>
              </a:buClr>
              <a:buSzPts val="3200"/>
              <a:buFont typeface="Arial"/>
              <a:buNone/>
            </a:pPr>
            <a:r>
              <a:rPr b="0" i="0" lang="en-US" sz="3200" u="none" cap="none" strike="noStrike">
                <a:solidFill>
                  <a:srgbClr val="2C9430"/>
                </a:solidFill>
                <a:latin typeface="Arial"/>
                <a:ea typeface="Arial"/>
                <a:cs typeface="Arial"/>
                <a:sym typeface="Arial"/>
              </a:rPr>
              <a:t>Măng Non</a:t>
            </a:r>
            <a:endParaRPr b="0" i="0" sz="3200" u="none" cap="none" strike="noStrike">
              <a:solidFill>
                <a:srgbClr val="2C9430"/>
              </a:solidFill>
              <a:latin typeface="Arial"/>
              <a:ea typeface="Arial"/>
              <a:cs typeface="Arial"/>
              <a:sym typeface="Arial"/>
            </a:endParaRPr>
          </a:p>
        </p:txBody>
      </p:sp>
      <p:pic>
        <p:nvPicPr>
          <p:cNvPr id="179" name="Google Shape;179;p35"/>
          <p:cNvPicPr preferRelativeResize="0"/>
          <p:nvPr/>
        </p:nvPicPr>
        <p:blipFill rotWithShape="1">
          <a:blip r:embed="rId1">
            <a:alphaModFix/>
          </a:blip>
          <a:srcRect b="0" l="0" r="0" t="0"/>
          <a:stretch/>
        </p:blipFill>
        <p:spPr>
          <a:xfrm>
            <a:off x="-41976692" y="-26525564"/>
            <a:ext cx="2186247" cy="3717751"/>
          </a:xfrm>
          <a:prstGeom prst="rect">
            <a:avLst/>
          </a:prstGeom>
          <a:noFill/>
          <a:ln>
            <a:noFill/>
          </a:ln>
        </p:spPr>
      </p:pic>
      <p:pic>
        <p:nvPicPr>
          <p:cNvPr id="180" name="Google Shape;180;p35"/>
          <p:cNvPicPr preferRelativeResize="0"/>
          <p:nvPr/>
        </p:nvPicPr>
        <p:blipFill rotWithShape="1">
          <a:blip r:embed="rId1">
            <a:alphaModFix/>
          </a:blip>
          <a:srcRect b="0" l="0" r="0" t="0"/>
          <a:stretch/>
        </p:blipFill>
        <p:spPr>
          <a:xfrm>
            <a:off x="49158508" y="-26525565"/>
            <a:ext cx="2186247" cy="3717751"/>
          </a:xfrm>
          <a:prstGeom prst="rect">
            <a:avLst/>
          </a:prstGeom>
          <a:noFill/>
          <a:ln>
            <a:noFill/>
          </a:ln>
        </p:spPr>
      </p:pic>
      <p:pic>
        <p:nvPicPr>
          <p:cNvPr id="181" name="Google Shape;181;p35"/>
          <p:cNvPicPr preferRelativeResize="0"/>
          <p:nvPr/>
        </p:nvPicPr>
        <p:blipFill rotWithShape="1">
          <a:blip r:embed="rId1">
            <a:alphaModFix/>
          </a:blip>
          <a:srcRect b="0" l="0" r="0" t="0"/>
          <a:stretch/>
        </p:blipFill>
        <p:spPr>
          <a:xfrm>
            <a:off x="-40863118" y="29176636"/>
            <a:ext cx="2186247" cy="3717751"/>
          </a:xfrm>
          <a:prstGeom prst="rect">
            <a:avLst/>
          </a:prstGeom>
          <a:noFill/>
          <a:ln>
            <a:noFill/>
          </a:ln>
        </p:spPr>
      </p:pic>
      <p:pic>
        <p:nvPicPr>
          <p:cNvPr id="182" name="Google Shape;182;p35"/>
          <p:cNvPicPr preferRelativeResize="0"/>
          <p:nvPr/>
        </p:nvPicPr>
        <p:blipFill rotWithShape="1">
          <a:blip r:embed="rId1">
            <a:alphaModFix/>
          </a:blip>
          <a:srcRect b="0" l="0" r="0" t="0"/>
          <a:stretch/>
        </p:blipFill>
        <p:spPr>
          <a:xfrm>
            <a:off x="51382672" y="29176635"/>
            <a:ext cx="2186247" cy="3717751"/>
          </a:xfrm>
          <a:prstGeom prst="rect">
            <a:avLst/>
          </a:prstGeom>
          <a:noFill/>
          <a:ln>
            <a:noFill/>
          </a:ln>
        </p:spPr>
      </p:pic>
      <p:sp>
        <p:nvSpPr>
          <p:cNvPr id="183" name="Google Shape;183;p35"/>
          <p:cNvSpPr txBox="1"/>
          <p:nvPr/>
        </p:nvSpPr>
        <p:spPr>
          <a:xfrm>
            <a:off x="10260676" y="-809134"/>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385623"/>
              </a:buClr>
              <a:buSzPts val="3200"/>
              <a:buFont typeface="Arial"/>
              <a:buNone/>
            </a:pPr>
            <a:r>
              <a:rPr b="0" i="0" lang="en-US" sz="3200" u="none" cap="none" strike="noStrike">
                <a:solidFill>
                  <a:srgbClr val="385623"/>
                </a:solidFill>
                <a:latin typeface="Arial"/>
                <a:ea typeface="Arial"/>
                <a:cs typeface="Arial"/>
                <a:sym typeface="Arial"/>
              </a:rPr>
              <a:t>By Hồng Linh</a:t>
            </a:r>
            <a:endParaRPr b="0" i="0" sz="3200" u="none" cap="none" strike="noStrike">
              <a:solidFill>
                <a:srgbClr val="385623"/>
              </a:solidFill>
              <a:latin typeface="Arial"/>
              <a:ea typeface="Arial"/>
              <a:cs typeface="Arial"/>
              <a:sym typeface="Arial"/>
            </a:endParaRPr>
          </a:p>
        </p:txBody>
      </p:sp>
      <p:sp>
        <p:nvSpPr>
          <p:cNvPr id="184" name="Google Shape;184;p35"/>
          <p:cNvSpPr txBox="1"/>
          <p:nvPr/>
        </p:nvSpPr>
        <p:spPr>
          <a:xfrm>
            <a:off x="-570117" y="6070600"/>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C9C9C9"/>
              </a:buClr>
              <a:buSzPts val="1800"/>
              <a:buFont typeface="Arial"/>
              <a:buNone/>
            </a:pPr>
            <a:r>
              <a:rPr b="0" i="0" lang="en-US" sz="1800" u="none" cap="none" strike="noStrike">
                <a:solidFill>
                  <a:srgbClr val="C9C9C9"/>
                </a:solidFill>
                <a:latin typeface="Arial"/>
                <a:ea typeface="Arial"/>
                <a:cs typeface="Arial"/>
                <a:sym typeface="Arial"/>
              </a:rPr>
              <a:t>Măng Non</a:t>
            </a:r>
            <a:endParaRPr b="0" i="0" sz="1800" u="none" cap="none" strike="noStrike">
              <a:solidFill>
                <a:srgbClr val="C9C9C9"/>
              </a:solidFill>
              <a:latin typeface="Arial"/>
              <a:ea typeface="Arial"/>
              <a:cs typeface="Arial"/>
              <a:sym typeface="Arial"/>
            </a:endParaRPr>
          </a:p>
        </p:txBody>
      </p:sp>
      <p:sp>
        <p:nvSpPr>
          <p:cNvPr id="185" name="Google Shape;185;p35"/>
          <p:cNvSpPr txBox="1"/>
          <p:nvPr/>
        </p:nvSpPr>
        <p:spPr>
          <a:xfrm>
            <a:off x="-2052207" y="1690688"/>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50AE47"/>
              </a:buClr>
              <a:buSzPts val="3200"/>
              <a:buFont typeface="Arial"/>
              <a:buNone/>
            </a:pPr>
            <a:r>
              <a:rPr b="0" i="0" lang="en-US" sz="3200" u="none" cap="none" strike="noStrike">
                <a:solidFill>
                  <a:srgbClr val="50AE47"/>
                </a:solidFill>
                <a:latin typeface="Arial"/>
                <a:ea typeface="Arial"/>
                <a:cs typeface="Arial"/>
                <a:sym typeface="Arial"/>
              </a:rPr>
              <a:t>Măng Non</a:t>
            </a:r>
            <a:endParaRPr b="0" i="0" sz="3200" u="none" cap="none" strike="noStrike">
              <a:solidFill>
                <a:srgbClr val="50AE47"/>
              </a:solidFill>
              <a:latin typeface="Arial"/>
              <a:ea typeface="Arial"/>
              <a:cs typeface="Arial"/>
              <a:sym typeface="Arial"/>
            </a:endParaRPr>
          </a:p>
        </p:txBody>
      </p:sp>
      <p:pic>
        <p:nvPicPr>
          <p:cNvPr id="186" name="Google Shape;186;p35"/>
          <p:cNvPicPr preferRelativeResize="0"/>
          <p:nvPr/>
        </p:nvPicPr>
        <p:blipFill rotWithShape="1">
          <a:blip r:embed="rId4">
            <a:alphaModFix/>
          </a:blip>
          <a:srcRect b="0" l="0" r="10050" t="30568"/>
          <a:stretch/>
        </p:blipFill>
        <p:spPr>
          <a:xfrm>
            <a:off x="-44511100" y="-19326756"/>
            <a:ext cx="3627531" cy="4761670"/>
          </a:xfrm>
          <a:prstGeom prst="rect">
            <a:avLst/>
          </a:prstGeom>
          <a:noFill/>
          <a:ln>
            <a:noFill/>
          </a:ln>
        </p:spPr>
      </p:pic>
      <p:pic>
        <p:nvPicPr>
          <p:cNvPr id="187" name="Google Shape;187;p35"/>
          <p:cNvPicPr preferRelativeResize="0"/>
          <p:nvPr/>
        </p:nvPicPr>
        <p:blipFill rotWithShape="1">
          <a:blip r:embed="rId4">
            <a:alphaModFix/>
          </a:blip>
          <a:srcRect b="0" l="0" r="10050" t="30568"/>
          <a:stretch/>
        </p:blipFill>
        <p:spPr>
          <a:xfrm>
            <a:off x="-44511100" y="23671816"/>
            <a:ext cx="3627531" cy="4761670"/>
          </a:xfrm>
          <a:prstGeom prst="rect">
            <a:avLst/>
          </a:prstGeom>
          <a:noFill/>
          <a:ln>
            <a:noFill/>
          </a:ln>
        </p:spPr>
      </p:pic>
      <p:pic>
        <p:nvPicPr>
          <p:cNvPr id="188" name="Google Shape;188;p35"/>
          <p:cNvPicPr preferRelativeResize="0"/>
          <p:nvPr/>
        </p:nvPicPr>
        <p:blipFill rotWithShape="1">
          <a:blip r:embed="rId4">
            <a:alphaModFix/>
          </a:blip>
          <a:srcRect b="0" l="0" r="10050" t="30568"/>
          <a:stretch/>
        </p:blipFill>
        <p:spPr>
          <a:xfrm>
            <a:off x="52475795" y="-19326756"/>
            <a:ext cx="3627531" cy="4761670"/>
          </a:xfrm>
          <a:prstGeom prst="rect">
            <a:avLst/>
          </a:prstGeom>
          <a:noFill/>
          <a:ln>
            <a:noFill/>
          </a:ln>
        </p:spPr>
      </p:pic>
      <p:pic>
        <p:nvPicPr>
          <p:cNvPr id="189" name="Google Shape;189;p35"/>
          <p:cNvPicPr preferRelativeResize="0"/>
          <p:nvPr/>
        </p:nvPicPr>
        <p:blipFill rotWithShape="1">
          <a:blip r:embed="rId4">
            <a:alphaModFix/>
          </a:blip>
          <a:srcRect b="0" l="0" r="10050" t="30568"/>
          <a:stretch/>
        </p:blipFill>
        <p:spPr>
          <a:xfrm>
            <a:off x="52738933" y="23671816"/>
            <a:ext cx="3627531" cy="47616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6" name="Google Shape;256;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7" name="Google Shape;257;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8" name="Google Shape;25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9" name="Google Shape;25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60" name="Google Shape;260;p37"/>
          <p:cNvPicPr preferRelativeResize="0"/>
          <p:nvPr/>
        </p:nvPicPr>
        <p:blipFill rotWithShape="1">
          <a:blip r:embed="rId1">
            <a:alphaModFix/>
          </a:blip>
          <a:srcRect b="0" l="0" r="0" t="37667"/>
          <a:stretch/>
        </p:blipFill>
        <p:spPr>
          <a:xfrm>
            <a:off x="-2052206" y="-221075"/>
            <a:ext cx="2186247" cy="2317405"/>
          </a:xfrm>
          <a:prstGeom prst="rect">
            <a:avLst/>
          </a:prstGeom>
          <a:noFill/>
          <a:ln>
            <a:noFill/>
          </a:ln>
        </p:spPr>
      </p:pic>
      <p:pic>
        <p:nvPicPr>
          <p:cNvPr id="261" name="Google Shape;261;p37"/>
          <p:cNvPicPr preferRelativeResize="0"/>
          <p:nvPr/>
        </p:nvPicPr>
        <p:blipFill rotWithShape="1">
          <a:blip r:embed="rId2">
            <a:alphaModFix/>
          </a:blip>
          <a:srcRect b="0" l="0" r="0" t="38142"/>
          <a:stretch/>
        </p:blipFill>
        <p:spPr>
          <a:xfrm>
            <a:off x="1616130" y="7791450"/>
            <a:ext cx="1824009" cy="2002485"/>
          </a:xfrm>
          <a:prstGeom prst="rect">
            <a:avLst/>
          </a:prstGeom>
          <a:noFill/>
          <a:ln>
            <a:noFill/>
          </a:ln>
        </p:spPr>
      </p:pic>
      <p:sp>
        <p:nvSpPr>
          <p:cNvPr id="262" name="Google Shape;262;p37"/>
          <p:cNvSpPr txBox="1"/>
          <p:nvPr/>
        </p:nvSpPr>
        <p:spPr>
          <a:xfrm>
            <a:off x="3048000" y="9098618"/>
            <a:ext cx="622818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C9430"/>
              </a:buClr>
              <a:buSzPts val="1800"/>
              <a:buFont typeface="Arial"/>
              <a:buNone/>
            </a:pPr>
            <a:r>
              <a:rPr b="1" i="0" lang="en-US" sz="1800" u="none" cap="none" strike="noStrike">
                <a:solidFill>
                  <a:srgbClr val="2C9430"/>
                </a:solidFill>
                <a:latin typeface="Arial"/>
                <a:ea typeface="Arial"/>
                <a:cs typeface="Arial"/>
                <a:sym typeface="Arial"/>
              </a:rPr>
              <a:t>MĂNG NON – TÀI LIỆU TIỂU HỌC</a:t>
            </a:r>
            <a:endParaRPr/>
          </a:p>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Mời truy cập: </a:t>
            </a:r>
            <a:r>
              <a:rPr b="0" i="0" lang="en-US" sz="1800" u="sng" cap="none" strike="noStrike">
                <a:solidFill>
                  <a:srgbClr val="FF0066"/>
                </a:solidFill>
                <a:latin typeface="Times New Roman"/>
                <a:ea typeface="Times New Roman"/>
                <a:cs typeface="Times New Roman"/>
                <a:sym typeface="Times New Roman"/>
                <a:hlinkClick r:id="rId3">
                  <a:extLst>
                    <a:ext uri="{A12FA001-AC4F-418D-AE19-62706E023703}">
                      <ahyp:hlinkClr val="tx"/>
                    </a:ext>
                  </a:extLst>
                </a:hlinkClick>
              </a:rPr>
              <a:t>MĂNG NON- TÀI LIỆU TIỂU HỌC | Facebook</a:t>
            </a:r>
            <a:endParaRPr b="0" i="0" sz="1800" u="none" cap="none" strike="noStrike">
              <a:solidFill>
                <a:srgbClr val="FF0066"/>
              </a:solidFill>
              <a:latin typeface="Arial"/>
              <a:ea typeface="Arial"/>
              <a:cs typeface="Arial"/>
              <a:sym typeface="Arial"/>
            </a:endParaRPr>
          </a:p>
          <a:p>
            <a:pPr indent="0" lvl="0" marL="0" marR="0" rtl="0" algn="ctr">
              <a:lnSpc>
                <a:spcPct val="100000"/>
              </a:lnSpc>
              <a:spcBef>
                <a:spcPts val="0"/>
              </a:spcBef>
              <a:spcAft>
                <a:spcPts val="0"/>
              </a:spcAft>
              <a:buClr>
                <a:srgbClr val="0D4370"/>
              </a:buClr>
              <a:buSzPts val="1800"/>
              <a:buFont typeface="Arial"/>
              <a:buNone/>
            </a:pPr>
            <a:r>
              <a:rPr b="1" i="0" lang="en-US" sz="1800" u="none" cap="none" strike="noStrike">
                <a:solidFill>
                  <a:srgbClr val="0D4370"/>
                </a:solidFill>
                <a:latin typeface="Arial"/>
                <a:ea typeface="Arial"/>
                <a:cs typeface="Arial"/>
                <a:sym typeface="Arial"/>
              </a:rPr>
              <a:t>SĐT ZALO : </a:t>
            </a:r>
            <a:r>
              <a:rPr b="1" i="0" lang="en-US" sz="1800" u="sng" cap="none" strike="noStrike">
                <a:solidFill>
                  <a:srgbClr val="0D4370"/>
                </a:solidFill>
                <a:latin typeface="Arial"/>
                <a:ea typeface="Arial"/>
                <a:cs typeface="Arial"/>
                <a:sym typeface="Arial"/>
              </a:rPr>
              <a:t>0382348780</a:t>
            </a:r>
            <a:r>
              <a:rPr b="1" i="0" lang="en-US" sz="1800" u="none" cap="none" strike="noStrike">
                <a:solidFill>
                  <a:srgbClr val="0D4370"/>
                </a:solidFill>
                <a:latin typeface="Arial"/>
                <a:ea typeface="Arial"/>
                <a:cs typeface="Arial"/>
                <a:sym typeface="Arial"/>
              </a:rPr>
              <a:t> - </a:t>
            </a:r>
            <a:r>
              <a:rPr b="1" i="0" lang="en-US" sz="1800" u="sng" cap="none" strike="noStrike">
                <a:solidFill>
                  <a:srgbClr val="0D4370"/>
                </a:solidFill>
                <a:latin typeface="Arial"/>
                <a:ea typeface="Arial"/>
                <a:cs typeface="Arial"/>
                <a:sym typeface="Arial"/>
              </a:rPr>
              <a:t>0984848929</a:t>
            </a:r>
            <a:endParaRPr b="1" i="0" sz="1800" u="none" cap="none" strike="noStrike">
              <a:solidFill>
                <a:srgbClr val="0D4370"/>
              </a:solidFill>
              <a:latin typeface="Arial"/>
              <a:ea typeface="Arial"/>
              <a:cs typeface="Arial"/>
              <a:sym typeface="Arial"/>
            </a:endParaRPr>
          </a:p>
        </p:txBody>
      </p:sp>
      <p:sp>
        <p:nvSpPr>
          <p:cNvPr id="263" name="Google Shape;263;p37"/>
          <p:cNvSpPr txBox="1"/>
          <p:nvPr/>
        </p:nvSpPr>
        <p:spPr>
          <a:xfrm>
            <a:off x="1435012" y="9462561"/>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C9430"/>
              </a:buClr>
              <a:buSzPts val="3200"/>
              <a:buFont typeface="Arial"/>
              <a:buNone/>
            </a:pPr>
            <a:r>
              <a:rPr b="0" i="0" lang="en-US" sz="3200" u="none" cap="none" strike="noStrike">
                <a:solidFill>
                  <a:srgbClr val="2C9430"/>
                </a:solidFill>
                <a:latin typeface="Arial"/>
                <a:ea typeface="Arial"/>
                <a:cs typeface="Arial"/>
                <a:sym typeface="Arial"/>
              </a:rPr>
              <a:t>Măng Non</a:t>
            </a:r>
            <a:endParaRPr b="0" i="0" sz="3200" u="none" cap="none" strike="noStrike">
              <a:solidFill>
                <a:srgbClr val="2C9430"/>
              </a:solidFill>
              <a:latin typeface="Arial"/>
              <a:ea typeface="Arial"/>
              <a:cs typeface="Arial"/>
              <a:sym typeface="Arial"/>
            </a:endParaRPr>
          </a:p>
        </p:txBody>
      </p:sp>
      <p:pic>
        <p:nvPicPr>
          <p:cNvPr id="264" name="Google Shape;264;p37"/>
          <p:cNvPicPr preferRelativeResize="0"/>
          <p:nvPr/>
        </p:nvPicPr>
        <p:blipFill rotWithShape="1">
          <a:blip r:embed="rId1">
            <a:alphaModFix/>
          </a:blip>
          <a:srcRect b="0" l="0" r="0" t="0"/>
          <a:stretch/>
        </p:blipFill>
        <p:spPr>
          <a:xfrm>
            <a:off x="-41976692" y="-26525564"/>
            <a:ext cx="2186247" cy="3717751"/>
          </a:xfrm>
          <a:prstGeom prst="rect">
            <a:avLst/>
          </a:prstGeom>
          <a:noFill/>
          <a:ln>
            <a:noFill/>
          </a:ln>
        </p:spPr>
      </p:pic>
      <p:pic>
        <p:nvPicPr>
          <p:cNvPr id="265" name="Google Shape;265;p37"/>
          <p:cNvPicPr preferRelativeResize="0"/>
          <p:nvPr/>
        </p:nvPicPr>
        <p:blipFill rotWithShape="1">
          <a:blip r:embed="rId1">
            <a:alphaModFix/>
          </a:blip>
          <a:srcRect b="0" l="0" r="0" t="0"/>
          <a:stretch/>
        </p:blipFill>
        <p:spPr>
          <a:xfrm>
            <a:off x="49158508" y="-26525565"/>
            <a:ext cx="2186247" cy="3717751"/>
          </a:xfrm>
          <a:prstGeom prst="rect">
            <a:avLst/>
          </a:prstGeom>
          <a:noFill/>
          <a:ln>
            <a:noFill/>
          </a:ln>
        </p:spPr>
      </p:pic>
      <p:pic>
        <p:nvPicPr>
          <p:cNvPr id="266" name="Google Shape;266;p37"/>
          <p:cNvPicPr preferRelativeResize="0"/>
          <p:nvPr/>
        </p:nvPicPr>
        <p:blipFill rotWithShape="1">
          <a:blip r:embed="rId1">
            <a:alphaModFix/>
          </a:blip>
          <a:srcRect b="0" l="0" r="0" t="0"/>
          <a:stretch/>
        </p:blipFill>
        <p:spPr>
          <a:xfrm>
            <a:off x="-40863118" y="29176636"/>
            <a:ext cx="2186247" cy="3717751"/>
          </a:xfrm>
          <a:prstGeom prst="rect">
            <a:avLst/>
          </a:prstGeom>
          <a:noFill/>
          <a:ln>
            <a:noFill/>
          </a:ln>
        </p:spPr>
      </p:pic>
      <p:pic>
        <p:nvPicPr>
          <p:cNvPr id="267" name="Google Shape;267;p37"/>
          <p:cNvPicPr preferRelativeResize="0"/>
          <p:nvPr/>
        </p:nvPicPr>
        <p:blipFill rotWithShape="1">
          <a:blip r:embed="rId1">
            <a:alphaModFix/>
          </a:blip>
          <a:srcRect b="0" l="0" r="0" t="0"/>
          <a:stretch/>
        </p:blipFill>
        <p:spPr>
          <a:xfrm>
            <a:off x="51382672" y="29176635"/>
            <a:ext cx="2186247" cy="3717751"/>
          </a:xfrm>
          <a:prstGeom prst="rect">
            <a:avLst/>
          </a:prstGeom>
          <a:noFill/>
          <a:ln>
            <a:noFill/>
          </a:ln>
        </p:spPr>
      </p:pic>
      <p:sp>
        <p:nvSpPr>
          <p:cNvPr id="268" name="Google Shape;268;p37"/>
          <p:cNvSpPr txBox="1"/>
          <p:nvPr/>
        </p:nvSpPr>
        <p:spPr>
          <a:xfrm>
            <a:off x="10260676" y="-809134"/>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385623"/>
              </a:buClr>
              <a:buSzPts val="3200"/>
              <a:buFont typeface="Arial"/>
              <a:buNone/>
            </a:pPr>
            <a:r>
              <a:rPr b="0" i="0" lang="en-US" sz="3200" u="none" cap="none" strike="noStrike">
                <a:solidFill>
                  <a:srgbClr val="385623"/>
                </a:solidFill>
                <a:latin typeface="Arial"/>
                <a:ea typeface="Arial"/>
                <a:cs typeface="Arial"/>
                <a:sym typeface="Arial"/>
              </a:rPr>
              <a:t>By Hồng Linh</a:t>
            </a:r>
            <a:endParaRPr b="0" i="0" sz="3200" u="none" cap="none" strike="noStrike">
              <a:solidFill>
                <a:srgbClr val="385623"/>
              </a:solidFill>
              <a:latin typeface="Arial"/>
              <a:ea typeface="Arial"/>
              <a:cs typeface="Arial"/>
              <a:sym typeface="Arial"/>
            </a:endParaRPr>
          </a:p>
        </p:txBody>
      </p:sp>
      <p:sp>
        <p:nvSpPr>
          <p:cNvPr id="269" name="Google Shape;269;p37"/>
          <p:cNvSpPr txBox="1"/>
          <p:nvPr/>
        </p:nvSpPr>
        <p:spPr>
          <a:xfrm>
            <a:off x="-570117" y="6070600"/>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C9C9C9"/>
              </a:buClr>
              <a:buSzPts val="1800"/>
              <a:buFont typeface="Arial"/>
              <a:buNone/>
            </a:pPr>
            <a:r>
              <a:rPr b="0" i="0" lang="en-US" sz="1800" u="none" cap="none" strike="noStrike">
                <a:solidFill>
                  <a:srgbClr val="C9C9C9"/>
                </a:solidFill>
                <a:latin typeface="Arial"/>
                <a:ea typeface="Arial"/>
                <a:cs typeface="Arial"/>
                <a:sym typeface="Arial"/>
              </a:rPr>
              <a:t>Măng Non</a:t>
            </a:r>
            <a:endParaRPr b="0" i="0" sz="1800" u="none" cap="none" strike="noStrike">
              <a:solidFill>
                <a:srgbClr val="C9C9C9"/>
              </a:solidFill>
              <a:latin typeface="Arial"/>
              <a:ea typeface="Arial"/>
              <a:cs typeface="Arial"/>
              <a:sym typeface="Arial"/>
            </a:endParaRPr>
          </a:p>
        </p:txBody>
      </p:sp>
      <p:sp>
        <p:nvSpPr>
          <p:cNvPr id="270" name="Google Shape;270;p37"/>
          <p:cNvSpPr txBox="1"/>
          <p:nvPr/>
        </p:nvSpPr>
        <p:spPr>
          <a:xfrm>
            <a:off x="-2052207" y="1690688"/>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50AE47"/>
              </a:buClr>
              <a:buSzPts val="3200"/>
              <a:buFont typeface="Arial"/>
              <a:buNone/>
            </a:pPr>
            <a:r>
              <a:rPr b="0" i="0" lang="en-US" sz="3200" u="none" cap="none" strike="noStrike">
                <a:solidFill>
                  <a:srgbClr val="50AE47"/>
                </a:solidFill>
                <a:latin typeface="Arial"/>
                <a:ea typeface="Arial"/>
                <a:cs typeface="Arial"/>
                <a:sym typeface="Arial"/>
              </a:rPr>
              <a:t>Măng Non</a:t>
            </a:r>
            <a:endParaRPr b="0" i="0" sz="3200" u="none" cap="none" strike="noStrike">
              <a:solidFill>
                <a:srgbClr val="50AE47"/>
              </a:solidFill>
              <a:latin typeface="Arial"/>
              <a:ea typeface="Arial"/>
              <a:cs typeface="Arial"/>
              <a:sym typeface="Arial"/>
            </a:endParaRPr>
          </a:p>
        </p:txBody>
      </p:sp>
      <p:pic>
        <p:nvPicPr>
          <p:cNvPr id="271" name="Google Shape;271;p37"/>
          <p:cNvPicPr preferRelativeResize="0"/>
          <p:nvPr/>
        </p:nvPicPr>
        <p:blipFill rotWithShape="1">
          <a:blip r:embed="rId4">
            <a:alphaModFix/>
          </a:blip>
          <a:srcRect b="0" l="0" r="10050" t="30568"/>
          <a:stretch/>
        </p:blipFill>
        <p:spPr>
          <a:xfrm>
            <a:off x="-44511100" y="-19326756"/>
            <a:ext cx="3627531" cy="4761670"/>
          </a:xfrm>
          <a:prstGeom prst="rect">
            <a:avLst/>
          </a:prstGeom>
          <a:noFill/>
          <a:ln>
            <a:noFill/>
          </a:ln>
        </p:spPr>
      </p:pic>
      <p:pic>
        <p:nvPicPr>
          <p:cNvPr id="272" name="Google Shape;272;p37"/>
          <p:cNvPicPr preferRelativeResize="0"/>
          <p:nvPr/>
        </p:nvPicPr>
        <p:blipFill rotWithShape="1">
          <a:blip r:embed="rId4">
            <a:alphaModFix/>
          </a:blip>
          <a:srcRect b="0" l="0" r="10050" t="30568"/>
          <a:stretch/>
        </p:blipFill>
        <p:spPr>
          <a:xfrm>
            <a:off x="-44511100" y="23671816"/>
            <a:ext cx="3627531" cy="4761670"/>
          </a:xfrm>
          <a:prstGeom prst="rect">
            <a:avLst/>
          </a:prstGeom>
          <a:noFill/>
          <a:ln>
            <a:noFill/>
          </a:ln>
        </p:spPr>
      </p:pic>
      <p:pic>
        <p:nvPicPr>
          <p:cNvPr id="273" name="Google Shape;273;p37"/>
          <p:cNvPicPr preferRelativeResize="0"/>
          <p:nvPr/>
        </p:nvPicPr>
        <p:blipFill rotWithShape="1">
          <a:blip r:embed="rId4">
            <a:alphaModFix/>
          </a:blip>
          <a:srcRect b="0" l="0" r="10050" t="30568"/>
          <a:stretch/>
        </p:blipFill>
        <p:spPr>
          <a:xfrm>
            <a:off x="52475795" y="-19326756"/>
            <a:ext cx="3627531" cy="4761670"/>
          </a:xfrm>
          <a:prstGeom prst="rect">
            <a:avLst/>
          </a:prstGeom>
          <a:noFill/>
          <a:ln>
            <a:noFill/>
          </a:ln>
        </p:spPr>
      </p:pic>
      <p:pic>
        <p:nvPicPr>
          <p:cNvPr id="274" name="Google Shape;274;p37"/>
          <p:cNvPicPr preferRelativeResize="0"/>
          <p:nvPr/>
        </p:nvPicPr>
        <p:blipFill rotWithShape="1">
          <a:blip r:embed="rId4">
            <a:alphaModFix/>
          </a:blip>
          <a:srcRect b="0" l="0" r="10050" t="30568"/>
          <a:stretch/>
        </p:blipFill>
        <p:spPr>
          <a:xfrm>
            <a:off x="52738933" y="23671816"/>
            <a:ext cx="3627531" cy="47616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32.png"/><Relationship Id="rId7" Type="http://schemas.openxmlformats.org/officeDocument/2006/relationships/image" Target="../media/image33.jpg"/><Relationship Id="rId8" Type="http://schemas.openxmlformats.org/officeDocument/2006/relationships/image" Target="../media/image3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32.png"/><Relationship Id="rId7" Type="http://schemas.openxmlformats.org/officeDocument/2006/relationships/image" Target="../media/image38.jpg"/><Relationship Id="rId8"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32.png"/><Relationship Id="rId7" Type="http://schemas.openxmlformats.org/officeDocument/2006/relationships/image" Target="../media/image43.jpg"/><Relationship Id="rId8"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47.png"/><Relationship Id="rId6"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20.png"/><Relationship Id="rId7"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51.png"/><Relationship Id="rId7"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54.png"/><Relationship Id="rId7"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54.png"/><Relationship Id="rId7"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57.png"/></Relationships>
</file>

<file path=ppt/slides/_rels/slide27.xml.rels><?xml version="1.0" encoding="UTF-8" standalone="yes"?><Relationships xmlns="http://schemas.openxmlformats.org/package/2006/relationships"><Relationship Id="rId10" Type="http://schemas.openxmlformats.org/officeDocument/2006/relationships/image" Target="../media/image59.png"/><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65.png"/><Relationship Id="rId9" Type="http://schemas.openxmlformats.org/officeDocument/2006/relationships/image" Target="../media/image58.png"/><Relationship Id="rId5" Type="http://schemas.openxmlformats.org/officeDocument/2006/relationships/image" Target="../media/image64.png"/><Relationship Id="rId6" Type="http://schemas.openxmlformats.org/officeDocument/2006/relationships/image" Target="../media/image66.png"/><Relationship Id="rId7" Type="http://schemas.openxmlformats.org/officeDocument/2006/relationships/image" Target="../media/image10.png"/><Relationship Id="rId8"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35.jp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24.png"/></Relationships>
</file>

<file path=ppt/slides/_rels/slide6.xml.rels><?xml version="1.0" encoding="UTF-8" standalone="yes"?><Relationships xmlns="http://schemas.openxmlformats.org/package/2006/relationships"><Relationship Id="rId10" Type="http://schemas.openxmlformats.org/officeDocument/2006/relationships/image" Target="../media/image28.png"/><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39.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image" Target="../media/image26.png"/><Relationship Id="rId8"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53.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pic>
        <p:nvPicPr>
          <p:cNvPr id="344" name="Google Shape;344;p1"/>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345" name="Google Shape;345;p1"/>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346" name="Google Shape;346;p1"/>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347" name="Google Shape;347;p1"/>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348" name="Google Shape;348;p1"/>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pic>
        <p:nvPicPr>
          <p:cNvPr id="349" name="Google Shape;349;p1"/>
          <p:cNvPicPr preferRelativeResize="0"/>
          <p:nvPr/>
        </p:nvPicPr>
        <p:blipFill rotWithShape="1">
          <a:blip r:embed="rId6">
            <a:alphaModFix/>
          </a:blip>
          <a:srcRect b="0" l="0" r="0" t="0"/>
          <a:stretch/>
        </p:blipFill>
        <p:spPr>
          <a:xfrm>
            <a:off x="-444448" y="1846261"/>
            <a:ext cx="13475387" cy="29622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822"/>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2" name="Shape 472"/>
        <p:cNvGrpSpPr/>
        <p:nvPr/>
      </p:nvGrpSpPr>
      <p:grpSpPr>
        <a:xfrm>
          <a:off x="0" y="0"/>
          <a:ext cx="0" cy="0"/>
          <a:chOff x="0" y="0"/>
          <a:chExt cx="0" cy="0"/>
        </a:xfrm>
      </p:grpSpPr>
      <p:pic>
        <p:nvPicPr>
          <p:cNvPr id="473" name="Google Shape;473;g266dfc9ad71_0_2"/>
          <p:cNvPicPr preferRelativeResize="0"/>
          <p:nvPr/>
        </p:nvPicPr>
        <p:blipFill rotWithShape="1">
          <a:blip r:embed="rId4">
            <a:alphaModFix/>
          </a:blip>
          <a:srcRect b="85699" l="0" r="57914" t="0"/>
          <a:stretch/>
        </p:blipFill>
        <p:spPr>
          <a:xfrm>
            <a:off x="0" y="0"/>
            <a:ext cx="4081670" cy="980660"/>
          </a:xfrm>
          <a:prstGeom prst="rect">
            <a:avLst/>
          </a:prstGeom>
          <a:noFill/>
          <a:ln>
            <a:noFill/>
          </a:ln>
        </p:spPr>
      </p:pic>
      <p:pic>
        <p:nvPicPr>
          <p:cNvPr id="474" name="Google Shape;474;g266dfc9ad71_0_2"/>
          <p:cNvPicPr preferRelativeResize="0"/>
          <p:nvPr/>
        </p:nvPicPr>
        <p:blipFill rotWithShape="1">
          <a:blip r:embed="rId4">
            <a:alphaModFix/>
          </a:blip>
          <a:srcRect b="85699" l="42566" r="-638" t="0"/>
          <a:stretch/>
        </p:blipFill>
        <p:spPr>
          <a:xfrm>
            <a:off x="6122792" y="-1"/>
            <a:ext cx="5632171" cy="980660"/>
          </a:xfrm>
          <a:prstGeom prst="rect">
            <a:avLst/>
          </a:prstGeom>
          <a:noFill/>
          <a:ln>
            <a:noFill/>
          </a:ln>
        </p:spPr>
      </p:pic>
      <p:pic>
        <p:nvPicPr>
          <p:cNvPr id="475" name="Google Shape;475;g266dfc9ad71_0_2"/>
          <p:cNvPicPr preferRelativeResize="0"/>
          <p:nvPr/>
        </p:nvPicPr>
        <p:blipFill rotWithShape="1">
          <a:blip r:embed="rId5">
            <a:alphaModFix/>
          </a:blip>
          <a:srcRect b="0" l="0" r="0" t="71497"/>
          <a:stretch/>
        </p:blipFill>
        <p:spPr>
          <a:xfrm>
            <a:off x="24210" y="4399722"/>
            <a:ext cx="12197166" cy="2458278"/>
          </a:xfrm>
          <a:prstGeom prst="rect">
            <a:avLst/>
          </a:prstGeom>
          <a:noFill/>
          <a:ln>
            <a:noFill/>
          </a:ln>
        </p:spPr>
      </p:pic>
      <p:pic>
        <p:nvPicPr>
          <p:cNvPr id="476" name="Google Shape;476;g266dfc9ad71_0_2"/>
          <p:cNvPicPr preferRelativeResize="0"/>
          <p:nvPr/>
        </p:nvPicPr>
        <p:blipFill rotWithShape="1">
          <a:blip r:embed="rId4">
            <a:alphaModFix/>
          </a:blip>
          <a:srcRect b="85699" l="0" r="57914" t="0"/>
          <a:stretch/>
        </p:blipFill>
        <p:spPr>
          <a:xfrm>
            <a:off x="24210" y="0"/>
            <a:ext cx="4081670" cy="980660"/>
          </a:xfrm>
          <a:prstGeom prst="rect">
            <a:avLst/>
          </a:prstGeom>
          <a:noFill/>
          <a:ln>
            <a:noFill/>
          </a:ln>
        </p:spPr>
      </p:pic>
      <p:pic>
        <p:nvPicPr>
          <p:cNvPr id="477" name="Google Shape;477;g266dfc9ad71_0_2"/>
          <p:cNvPicPr preferRelativeResize="0"/>
          <p:nvPr/>
        </p:nvPicPr>
        <p:blipFill rotWithShape="1">
          <a:blip r:embed="rId4">
            <a:alphaModFix/>
          </a:blip>
          <a:srcRect b="85699" l="42566" r="-638" t="0"/>
          <a:stretch/>
        </p:blipFill>
        <p:spPr>
          <a:xfrm>
            <a:off x="6147002" y="-1"/>
            <a:ext cx="5632171" cy="980660"/>
          </a:xfrm>
          <a:prstGeom prst="rect">
            <a:avLst/>
          </a:prstGeom>
          <a:noFill/>
          <a:ln>
            <a:noFill/>
          </a:ln>
        </p:spPr>
      </p:pic>
      <p:sp>
        <p:nvSpPr>
          <p:cNvPr id="478" name="Google Shape;478;g266dfc9ad71_0_2"/>
          <p:cNvSpPr/>
          <p:nvPr/>
        </p:nvSpPr>
        <p:spPr>
          <a:xfrm>
            <a:off x="306513" y="585096"/>
            <a:ext cx="11632500" cy="5897100"/>
          </a:xfrm>
          <a:prstGeom prst="roundRect">
            <a:avLst>
              <a:gd fmla="val 9499"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2300"/>
              <a:buFont typeface="Arial"/>
              <a:buNone/>
            </a:pPr>
            <a:r>
              <a:t/>
            </a:r>
            <a:endParaRPr b="0" i="0" sz="2300" u="none" cap="none" strike="noStrike">
              <a:solidFill>
                <a:srgbClr val="000000"/>
              </a:solidFill>
              <a:latin typeface="Cambria"/>
              <a:ea typeface="Cambria"/>
              <a:cs typeface="Cambria"/>
              <a:sym typeface="Cambria"/>
            </a:endParaRPr>
          </a:p>
        </p:txBody>
      </p:sp>
      <p:sp>
        <p:nvSpPr>
          <p:cNvPr id="479" name="Google Shape;479;g266dfc9ad71_0_2"/>
          <p:cNvSpPr txBox="1"/>
          <p:nvPr/>
        </p:nvSpPr>
        <p:spPr>
          <a:xfrm>
            <a:off x="550838" y="2950384"/>
            <a:ext cx="108813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3600"/>
              <a:buFont typeface="Calibri"/>
              <a:buNone/>
            </a:pPr>
            <a:r>
              <a:rPr b="1" i="0" lang="en-US" sz="3600" u="none" cap="none" strike="noStrike">
                <a:solidFill>
                  <a:srgbClr val="C00000"/>
                </a:solidFill>
                <a:latin typeface="Calibri"/>
                <a:ea typeface="Calibri"/>
                <a:cs typeface="Calibri"/>
                <a:sym typeface="Calibri"/>
              </a:rPr>
              <a:t>Cách ngắt giọng ở những câu dài</a:t>
            </a:r>
            <a:endParaRPr/>
          </a:p>
          <a:p>
            <a:pPr indent="0" lvl="0" marL="0" marR="0" rtl="0" algn="just">
              <a:spcBef>
                <a:spcPts val="0"/>
              </a:spcBef>
              <a:spcAft>
                <a:spcPts val="0"/>
              </a:spcAft>
              <a:buNone/>
            </a:pPr>
            <a:r>
              <a:rPr lang="en-US" sz="3200">
                <a:solidFill>
                  <a:schemeClr val="dk1"/>
                </a:solidFill>
                <a:latin typeface="Calibri"/>
                <a:ea typeface="Calibri"/>
                <a:cs typeface="Calibri"/>
                <a:sym typeface="Calibri"/>
              </a:rPr>
              <a:t>	Ngày hôm sau,/ chuyện tôi báo cho các chú bộ đội biên phòng/ đến cứu người bị nạn/ lan đi khắp nơi.//;…</a:t>
            </a:r>
            <a:endParaRPr b="0" i="0" sz="5400" u="none" cap="none" strike="noStrike">
              <a:solidFill>
                <a:srgbClr val="C00000"/>
              </a:solidFill>
              <a:latin typeface="Calibri"/>
              <a:ea typeface="Calibri"/>
              <a:cs typeface="Calibri"/>
              <a:sym typeface="Calibri"/>
            </a:endParaRPr>
          </a:p>
        </p:txBody>
      </p:sp>
      <p:pic>
        <p:nvPicPr>
          <p:cNvPr id="480" name="Google Shape;480;g266dfc9ad71_0_2"/>
          <p:cNvPicPr preferRelativeResize="0"/>
          <p:nvPr/>
        </p:nvPicPr>
        <p:blipFill rotWithShape="1">
          <a:blip r:embed="rId6">
            <a:alphaModFix/>
          </a:blip>
          <a:srcRect b="0" l="0" r="0" t="0"/>
          <a:stretch/>
        </p:blipFill>
        <p:spPr>
          <a:xfrm>
            <a:off x="2412848" y="856309"/>
            <a:ext cx="7157323" cy="16948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5" name="Shape 485"/>
        <p:cNvGrpSpPr/>
        <p:nvPr/>
      </p:nvGrpSpPr>
      <p:grpSpPr>
        <a:xfrm>
          <a:off x="0" y="0"/>
          <a:ext cx="0" cy="0"/>
          <a:chOff x="0" y="0"/>
          <a:chExt cx="0" cy="0"/>
        </a:xfrm>
      </p:grpSpPr>
      <p:pic>
        <p:nvPicPr>
          <p:cNvPr id="486" name="Google Shape;486;p14"/>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487" name="Google Shape;487;p14"/>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488" name="Google Shape;488;p14"/>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489" name="Google Shape;489;p14"/>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490" name="Google Shape;490;p14"/>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sp>
        <p:nvSpPr>
          <p:cNvPr id="491" name="Google Shape;491;p14"/>
          <p:cNvSpPr/>
          <p:nvPr/>
        </p:nvSpPr>
        <p:spPr>
          <a:xfrm>
            <a:off x="306513" y="605019"/>
            <a:ext cx="11632557" cy="5158734"/>
          </a:xfrm>
          <a:prstGeom prst="roundRect">
            <a:avLst>
              <a:gd fmla="val 9499"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2300"/>
              <a:buFont typeface="Arial"/>
              <a:buNone/>
            </a:pPr>
            <a:r>
              <a:t/>
            </a:r>
            <a:endParaRPr b="0" i="0" sz="2300" u="none" cap="none" strike="noStrike">
              <a:solidFill>
                <a:srgbClr val="000000"/>
              </a:solidFill>
              <a:latin typeface="Cambria"/>
              <a:ea typeface="Cambria"/>
              <a:cs typeface="Cambria"/>
              <a:sym typeface="Cambria"/>
            </a:endParaRPr>
          </a:p>
        </p:txBody>
      </p:sp>
      <p:grpSp>
        <p:nvGrpSpPr>
          <p:cNvPr id="492" name="Google Shape;492;p14"/>
          <p:cNvGrpSpPr/>
          <p:nvPr/>
        </p:nvGrpSpPr>
        <p:grpSpPr>
          <a:xfrm>
            <a:off x="883920" y="1295106"/>
            <a:ext cx="2935752" cy="985764"/>
            <a:chOff x="2469314" y="4106353"/>
            <a:chExt cx="5308937" cy="1023787"/>
          </a:xfrm>
        </p:grpSpPr>
        <p:grpSp>
          <p:nvGrpSpPr>
            <p:cNvPr id="493" name="Google Shape;493;p14"/>
            <p:cNvGrpSpPr/>
            <p:nvPr/>
          </p:nvGrpSpPr>
          <p:grpSpPr>
            <a:xfrm>
              <a:off x="2469314" y="4106353"/>
              <a:ext cx="5089342" cy="1023787"/>
              <a:chOff x="752936" y="3302000"/>
              <a:chExt cx="4425515" cy="1136153"/>
            </a:xfrm>
          </p:grpSpPr>
          <p:sp>
            <p:nvSpPr>
              <p:cNvPr id="494" name="Google Shape;494;p14"/>
              <p:cNvSpPr/>
              <p:nvPr/>
            </p:nvSpPr>
            <p:spPr>
              <a:xfrm>
                <a:off x="752936" y="3302000"/>
                <a:ext cx="4425515" cy="1136153"/>
              </a:xfrm>
              <a:prstGeom prst="roundRect">
                <a:avLst>
                  <a:gd fmla="val 50000" name="adj"/>
                </a:avLst>
              </a:prstGeom>
              <a:solidFill>
                <a:srgbClr val="FFD966"/>
              </a:solidFill>
              <a:ln>
                <a:noFill/>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95" name="Google Shape;495;p14"/>
              <p:cNvSpPr/>
              <p:nvPr/>
            </p:nvSpPr>
            <p:spPr>
              <a:xfrm>
                <a:off x="865407" y="3451353"/>
                <a:ext cx="4169254" cy="858521"/>
              </a:xfrm>
              <a:prstGeom prst="roundRect">
                <a:avLst>
                  <a:gd fmla="val 50000" name="adj"/>
                </a:avLst>
              </a:prstGeom>
              <a:noFill/>
              <a:ln cap="flat" cmpd="sng" w="28575">
                <a:solidFill>
                  <a:srgbClr val="127366"/>
                </a:solidFill>
                <a:prstDash val="dash"/>
                <a:miter lim="800000"/>
                <a:headEnd len="sm" w="sm" type="none"/>
                <a:tailEnd len="sm" w="sm" type="none"/>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496" name="Google Shape;496;p14"/>
            <p:cNvSpPr txBox="1"/>
            <p:nvPr/>
          </p:nvSpPr>
          <p:spPr>
            <a:xfrm>
              <a:off x="2706921" y="4282615"/>
              <a:ext cx="5071330" cy="67126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600"/>
                <a:buFont typeface="Cambria"/>
                <a:buNone/>
              </a:pPr>
              <a:r>
                <a:rPr b="1" i="0" lang="en-US" sz="3600" u="none" cap="none" strike="noStrike">
                  <a:solidFill>
                    <a:srgbClr val="000000"/>
                  </a:solidFill>
                  <a:latin typeface="Cambria"/>
                  <a:ea typeface="Cambria"/>
                  <a:cs typeface="Cambria"/>
                  <a:sym typeface="Cambria"/>
                </a:rPr>
                <a:t>Biên</a:t>
              </a:r>
              <a:r>
                <a:rPr b="1" i="0" lang="en-US" sz="3600" u="none" cap="none" strike="noStrike">
                  <a:solidFill>
                    <a:srgbClr val="000000"/>
                  </a:solidFill>
                  <a:latin typeface="Cambria"/>
                  <a:ea typeface="Cambria"/>
                  <a:cs typeface="Cambria"/>
                  <a:sym typeface="Cambria"/>
                </a:rPr>
                <a:t> phòng</a:t>
              </a:r>
              <a:endParaRPr b="1" i="0" sz="3600" u="none" cap="none" strike="noStrike">
                <a:solidFill>
                  <a:srgbClr val="000000"/>
                </a:solidFill>
                <a:latin typeface="Cambria"/>
                <a:ea typeface="Cambria"/>
                <a:cs typeface="Cambria"/>
                <a:sym typeface="Cambria"/>
              </a:endParaRPr>
            </a:p>
          </p:txBody>
        </p:sp>
      </p:grpSp>
      <p:pic>
        <p:nvPicPr>
          <p:cNvPr id="497" name="Google Shape;497;p14"/>
          <p:cNvPicPr preferRelativeResize="0"/>
          <p:nvPr/>
        </p:nvPicPr>
        <p:blipFill rotWithShape="1">
          <a:blip r:embed="rId6">
            <a:alphaModFix/>
          </a:blip>
          <a:srcRect b="0" l="0" r="0" t="0"/>
          <a:stretch/>
        </p:blipFill>
        <p:spPr>
          <a:xfrm>
            <a:off x="3421291" y="-82306"/>
            <a:ext cx="5451421" cy="1645489"/>
          </a:xfrm>
          <a:prstGeom prst="rect">
            <a:avLst/>
          </a:prstGeom>
          <a:noFill/>
          <a:ln>
            <a:noFill/>
          </a:ln>
        </p:spPr>
      </p:pic>
      <p:sp>
        <p:nvSpPr>
          <p:cNvPr id="498" name="Google Shape;498;p14"/>
          <p:cNvSpPr txBox="1"/>
          <p:nvPr/>
        </p:nvSpPr>
        <p:spPr>
          <a:xfrm>
            <a:off x="3889103" y="1397240"/>
            <a:ext cx="725689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Cambria"/>
              <a:buNone/>
            </a:pPr>
            <a:r>
              <a:rPr b="1" i="0" lang="en-US" sz="3600" u="none" cap="none" strike="noStrike">
                <a:solidFill>
                  <a:srgbClr val="000000"/>
                </a:solidFill>
                <a:latin typeface="Cambria"/>
                <a:ea typeface="Cambria"/>
                <a:cs typeface="Cambria"/>
                <a:sym typeface="Cambria"/>
              </a:rPr>
              <a:t>Phòng</a:t>
            </a:r>
            <a:r>
              <a:rPr b="1" i="0" lang="en-US" sz="3600" u="none" cap="none" strike="noStrike">
                <a:solidFill>
                  <a:srgbClr val="000000"/>
                </a:solidFill>
                <a:latin typeface="Cambria"/>
                <a:ea typeface="Cambria"/>
                <a:cs typeface="Cambria"/>
                <a:sym typeface="Cambria"/>
              </a:rPr>
              <a:t> thủ và bảo vệ biên giới</a:t>
            </a:r>
            <a:endParaRPr b="1" i="0" sz="3600" u="none" cap="none" strike="noStrike">
              <a:solidFill>
                <a:srgbClr val="000000"/>
              </a:solidFill>
              <a:latin typeface="Cambria"/>
              <a:ea typeface="Cambria"/>
              <a:cs typeface="Cambria"/>
              <a:sym typeface="Cambria"/>
            </a:endParaRPr>
          </a:p>
        </p:txBody>
      </p:sp>
      <p:pic>
        <p:nvPicPr>
          <p:cNvPr descr="Vang mãi bản hùng ca Bộ đội Biên phòng" id="499" name="Google Shape;499;p14"/>
          <p:cNvPicPr preferRelativeResize="0"/>
          <p:nvPr/>
        </p:nvPicPr>
        <p:blipFill rotWithShape="1">
          <a:blip r:embed="rId7">
            <a:alphaModFix/>
          </a:blip>
          <a:srcRect b="0" l="0" r="0" t="0"/>
          <a:stretch/>
        </p:blipFill>
        <p:spPr>
          <a:xfrm>
            <a:off x="1071629" y="2581579"/>
            <a:ext cx="4699323" cy="292448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Bộ đội Biên phòng Hà Giang tuần tra liên hợp thực thi pháp luật trên biên  giới - Báo Hà Giang điện tử" id="500" name="Google Shape;500;p14"/>
          <p:cNvPicPr preferRelativeResize="0"/>
          <p:nvPr/>
        </p:nvPicPr>
        <p:blipFill rotWithShape="1">
          <a:blip r:embed="rId8">
            <a:alphaModFix/>
          </a:blip>
          <a:srcRect b="0" l="0" r="0" t="0"/>
          <a:stretch/>
        </p:blipFill>
        <p:spPr>
          <a:xfrm>
            <a:off x="6284091" y="2581579"/>
            <a:ext cx="4861902" cy="292448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5" name="Shape 505"/>
        <p:cNvGrpSpPr/>
        <p:nvPr/>
      </p:nvGrpSpPr>
      <p:grpSpPr>
        <a:xfrm>
          <a:off x="0" y="0"/>
          <a:ext cx="0" cy="0"/>
          <a:chOff x="0" y="0"/>
          <a:chExt cx="0" cy="0"/>
        </a:xfrm>
      </p:grpSpPr>
      <p:pic>
        <p:nvPicPr>
          <p:cNvPr id="506" name="Google Shape;506;p15"/>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507" name="Google Shape;507;p15"/>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508" name="Google Shape;508;p15"/>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509" name="Google Shape;509;p15"/>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510" name="Google Shape;510;p15"/>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sp>
        <p:nvSpPr>
          <p:cNvPr id="511" name="Google Shape;511;p15"/>
          <p:cNvSpPr/>
          <p:nvPr/>
        </p:nvSpPr>
        <p:spPr>
          <a:xfrm>
            <a:off x="306513" y="605019"/>
            <a:ext cx="11632557" cy="5158734"/>
          </a:xfrm>
          <a:prstGeom prst="roundRect">
            <a:avLst>
              <a:gd fmla="val 9499"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2300"/>
              <a:buFont typeface="Arial"/>
              <a:buNone/>
            </a:pPr>
            <a:r>
              <a:t/>
            </a:r>
            <a:endParaRPr b="0" i="0" sz="2300" u="none" cap="none" strike="noStrike">
              <a:solidFill>
                <a:srgbClr val="000000"/>
              </a:solidFill>
              <a:latin typeface="Cambria"/>
              <a:ea typeface="Cambria"/>
              <a:cs typeface="Cambria"/>
              <a:sym typeface="Cambria"/>
            </a:endParaRPr>
          </a:p>
        </p:txBody>
      </p:sp>
      <p:grpSp>
        <p:nvGrpSpPr>
          <p:cNvPr id="512" name="Google Shape;512;p15"/>
          <p:cNvGrpSpPr/>
          <p:nvPr/>
        </p:nvGrpSpPr>
        <p:grpSpPr>
          <a:xfrm>
            <a:off x="1007062" y="1295106"/>
            <a:ext cx="3053129" cy="985764"/>
            <a:chOff x="3151567" y="4106353"/>
            <a:chExt cx="4182027" cy="1023787"/>
          </a:xfrm>
        </p:grpSpPr>
        <p:grpSp>
          <p:nvGrpSpPr>
            <p:cNvPr id="513" name="Google Shape;513;p15"/>
            <p:cNvGrpSpPr/>
            <p:nvPr/>
          </p:nvGrpSpPr>
          <p:grpSpPr>
            <a:xfrm>
              <a:off x="3151567" y="4106353"/>
              <a:ext cx="4182027" cy="1023787"/>
              <a:chOff x="1346199" y="3302000"/>
              <a:chExt cx="3636545" cy="1136153"/>
            </a:xfrm>
          </p:grpSpPr>
          <p:sp>
            <p:nvSpPr>
              <p:cNvPr id="514" name="Google Shape;514;p15"/>
              <p:cNvSpPr/>
              <p:nvPr/>
            </p:nvSpPr>
            <p:spPr>
              <a:xfrm>
                <a:off x="1346199" y="3302000"/>
                <a:ext cx="3636545" cy="1136153"/>
              </a:xfrm>
              <a:prstGeom prst="roundRect">
                <a:avLst>
                  <a:gd fmla="val 50000" name="adj"/>
                </a:avLst>
              </a:prstGeom>
              <a:solidFill>
                <a:srgbClr val="FFD966"/>
              </a:solidFill>
              <a:ln>
                <a:noFill/>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15" name="Google Shape;515;p15"/>
              <p:cNvSpPr/>
              <p:nvPr/>
            </p:nvSpPr>
            <p:spPr>
              <a:xfrm>
                <a:off x="1425654" y="3451354"/>
                <a:ext cx="3477633" cy="858521"/>
              </a:xfrm>
              <a:prstGeom prst="roundRect">
                <a:avLst>
                  <a:gd fmla="val 50000" name="adj"/>
                </a:avLst>
              </a:prstGeom>
              <a:noFill/>
              <a:ln cap="flat" cmpd="sng" w="28575">
                <a:solidFill>
                  <a:srgbClr val="127366"/>
                </a:solidFill>
                <a:prstDash val="dash"/>
                <a:miter lim="800000"/>
                <a:headEnd len="sm" w="sm" type="none"/>
                <a:tailEnd len="sm" w="sm" type="none"/>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516" name="Google Shape;516;p15"/>
            <p:cNvSpPr txBox="1"/>
            <p:nvPr/>
          </p:nvSpPr>
          <p:spPr>
            <a:xfrm>
              <a:off x="3533319" y="4266020"/>
              <a:ext cx="3589730" cy="67126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600"/>
                <a:buFont typeface="Calibri"/>
                <a:buNone/>
              </a:pPr>
              <a:r>
                <a:rPr b="1" lang="en-US" sz="3600">
                  <a:solidFill>
                    <a:srgbClr val="000000"/>
                  </a:solidFill>
                  <a:latin typeface="Calibri"/>
                  <a:ea typeface="Calibri"/>
                  <a:cs typeface="Calibri"/>
                  <a:sym typeface="Calibri"/>
                </a:rPr>
                <a:t>Đá răng mèo</a:t>
              </a:r>
              <a:endParaRPr b="1" i="0" sz="3600" u="none" cap="none" strike="noStrike">
                <a:solidFill>
                  <a:srgbClr val="000000"/>
                </a:solidFill>
                <a:latin typeface="Calibri"/>
                <a:ea typeface="Calibri"/>
                <a:cs typeface="Calibri"/>
                <a:sym typeface="Calibri"/>
              </a:endParaRPr>
            </a:p>
          </p:txBody>
        </p:sp>
      </p:grpSp>
      <p:pic>
        <p:nvPicPr>
          <p:cNvPr id="517" name="Google Shape;517;p15"/>
          <p:cNvPicPr preferRelativeResize="0"/>
          <p:nvPr/>
        </p:nvPicPr>
        <p:blipFill rotWithShape="1">
          <a:blip r:embed="rId6">
            <a:alphaModFix/>
          </a:blip>
          <a:srcRect b="0" l="0" r="0" t="0"/>
          <a:stretch/>
        </p:blipFill>
        <p:spPr>
          <a:xfrm>
            <a:off x="3421291" y="-82306"/>
            <a:ext cx="5451421" cy="1645489"/>
          </a:xfrm>
          <a:prstGeom prst="rect">
            <a:avLst/>
          </a:prstGeom>
          <a:noFill/>
          <a:ln>
            <a:noFill/>
          </a:ln>
        </p:spPr>
      </p:pic>
      <p:sp>
        <p:nvSpPr>
          <p:cNvPr id="518" name="Google Shape;518;p15"/>
          <p:cNvSpPr txBox="1"/>
          <p:nvPr/>
        </p:nvSpPr>
        <p:spPr>
          <a:xfrm>
            <a:off x="4081670" y="1205071"/>
            <a:ext cx="725689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đá nhỏ, nhọn, lởm chởm giống như răng mèo</a:t>
            </a:r>
            <a:endParaRPr b="1" i="0" sz="6000" u="none" cap="none" strike="noStrike">
              <a:solidFill>
                <a:srgbClr val="000000"/>
              </a:solidFill>
              <a:latin typeface="Cambria"/>
              <a:ea typeface="Cambria"/>
              <a:cs typeface="Cambria"/>
              <a:sym typeface="Cambria"/>
            </a:endParaRPr>
          </a:p>
        </p:txBody>
      </p:sp>
      <p:pic>
        <p:nvPicPr>
          <p:cNvPr descr="Răng mèo có thể bị mất vĩnh viễn nếu bạn không chăm sóc kỹ – Puppy's house" id="519" name="Google Shape;519;p15"/>
          <p:cNvPicPr preferRelativeResize="0"/>
          <p:nvPr/>
        </p:nvPicPr>
        <p:blipFill rotWithShape="1">
          <a:blip r:embed="rId7">
            <a:alphaModFix/>
          </a:blip>
          <a:srcRect b="0" l="0" r="0" t="0"/>
          <a:stretch/>
        </p:blipFill>
        <p:spPr>
          <a:xfrm>
            <a:off x="6147003" y="2700193"/>
            <a:ext cx="4027144" cy="276737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hình ảnh đá nhỏ rất đẹp" id="520" name="Google Shape;520;p15"/>
          <p:cNvPicPr preferRelativeResize="0"/>
          <p:nvPr/>
        </p:nvPicPr>
        <p:blipFill rotWithShape="1">
          <a:blip r:embed="rId8">
            <a:alphaModFix/>
          </a:blip>
          <a:srcRect b="0" l="0" r="0" t="0"/>
          <a:stretch/>
        </p:blipFill>
        <p:spPr>
          <a:xfrm>
            <a:off x="1955570" y="2701306"/>
            <a:ext cx="4028542" cy="2766267"/>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500"/>
                                        <p:tgtEl>
                                          <p:spTgt spid="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par>
                                <p:cTn fill="hold" nodeType="with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5" name="Shape 525"/>
        <p:cNvGrpSpPr/>
        <p:nvPr/>
      </p:nvGrpSpPr>
      <p:grpSpPr>
        <a:xfrm>
          <a:off x="0" y="0"/>
          <a:ext cx="0" cy="0"/>
          <a:chOff x="0" y="0"/>
          <a:chExt cx="0" cy="0"/>
        </a:xfrm>
      </p:grpSpPr>
      <p:pic>
        <p:nvPicPr>
          <p:cNvPr id="526" name="Google Shape;526;p16"/>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527" name="Google Shape;527;p16"/>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528" name="Google Shape;528;p16"/>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529" name="Google Shape;529;p16"/>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530" name="Google Shape;530;p16"/>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sp>
        <p:nvSpPr>
          <p:cNvPr id="531" name="Google Shape;531;p16"/>
          <p:cNvSpPr/>
          <p:nvPr/>
        </p:nvSpPr>
        <p:spPr>
          <a:xfrm>
            <a:off x="306513" y="605019"/>
            <a:ext cx="11632557" cy="5158734"/>
          </a:xfrm>
          <a:prstGeom prst="roundRect">
            <a:avLst>
              <a:gd fmla="val 9499"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2300"/>
              <a:buFont typeface="Arial"/>
              <a:buNone/>
            </a:pPr>
            <a:r>
              <a:t/>
            </a:r>
            <a:endParaRPr b="0" i="0" sz="2300" u="none" cap="none" strike="noStrike">
              <a:solidFill>
                <a:srgbClr val="000000"/>
              </a:solidFill>
              <a:latin typeface="Cambria"/>
              <a:ea typeface="Cambria"/>
              <a:cs typeface="Cambria"/>
              <a:sym typeface="Cambria"/>
            </a:endParaRPr>
          </a:p>
        </p:txBody>
      </p:sp>
      <p:grpSp>
        <p:nvGrpSpPr>
          <p:cNvPr id="532" name="Google Shape;532;p16"/>
          <p:cNvGrpSpPr/>
          <p:nvPr/>
        </p:nvGrpSpPr>
        <p:grpSpPr>
          <a:xfrm>
            <a:off x="718895" y="1361562"/>
            <a:ext cx="3743559" cy="985764"/>
            <a:chOff x="3151567" y="4106353"/>
            <a:chExt cx="4182027" cy="1023787"/>
          </a:xfrm>
        </p:grpSpPr>
        <p:grpSp>
          <p:nvGrpSpPr>
            <p:cNvPr id="533" name="Google Shape;533;p16"/>
            <p:cNvGrpSpPr/>
            <p:nvPr/>
          </p:nvGrpSpPr>
          <p:grpSpPr>
            <a:xfrm>
              <a:off x="3151567" y="4106353"/>
              <a:ext cx="4182027" cy="1023787"/>
              <a:chOff x="1346199" y="3302000"/>
              <a:chExt cx="3636545" cy="1136153"/>
            </a:xfrm>
          </p:grpSpPr>
          <p:sp>
            <p:nvSpPr>
              <p:cNvPr id="534" name="Google Shape;534;p16"/>
              <p:cNvSpPr/>
              <p:nvPr/>
            </p:nvSpPr>
            <p:spPr>
              <a:xfrm>
                <a:off x="1346199" y="3302000"/>
                <a:ext cx="3636545" cy="1136153"/>
              </a:xfrm>
              <a:prstGeom prst="roundRect">
                <a:avLst>
                  <a:gd fmla="val 50000" name="adj"/>
                </a:avLst>
              </a:prstGeom>
              <a:solidFill>
                <a:srgbClr val="FFD966"/>
              </a:solidFill>
              <a:ln>
                <a:noFill/>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35" name="Google Shape;535;p16"/>
              <p:cNvSpPr/>
              <p:nvPr/>
            </p:nvSpPr>
            <p:spPr>
              <a:xfrm>
                <a:off x="1425654" y="3451354"/>
                <a:ext cx="3477633" cy="858521"/>
              </a:xfrm>
              <a:prstGeom prst="roundRect">
                <a:avLst>
                  <a:gd fmla="val 50000" name="adj"/>
                </a:avLst>
              </a:prstGeom>
              <a:noFill/>
              <a:ln cap="flat" cmpd="sng" w="28575">
                <a:solidFill>
                  <a:srgbClr val="127366"/>
                </a:solidFill>
                <a:prstDash val="dash"/>
                <a:miter lim="800000"/>
                <a:headEnd len="sm" w="sm" type="none"/>
                <a:tailEnd len="sm" w="sm" type="none"/>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536" name="Google Shape;536;p16"/>
            <p:cNvSpPr txBox="1"/>
            <p:nvPr/>
          </p:nvSpPr>
          <p:spPr>
            <a:xfrm>
              <a:off x="3485536" y="4230319"/>
              <a:ext cx="3683800" cy="67126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Tuần tra địa</a:t>
              </a:r>
              <a:r>
                <a:rPr b="1" i="0" lang="en-US" sz="3600" u="none" cap="none" strike="noStrike">
                  <a:solidFill>
                    <a:srgbClr val="000000"/>
                  </a:solidFill>
                  <a:latin typeface="Calibri"/>
                  <a:ea typeface="Calibri"/>
                  <a:cs typeface="Calibri"/>
                  <a:sym typeface="Calibri"/>
                </a:rPr>
                <a:t> bàn</a:t>
              </a:r>
              <a:endParaRPr b="1" i="0" sz="3600" u="none" cap="none" strike="noStrike">
                <a:solidFill>
                  <a:srgbClr val="000000"/>
                </a:solidFill>
                <a:latin typeface="Calibri"/>
                <a:ea typeface="Calibri"/>
                <a:cs typeface="Calibri"/>
                <a:sym typeface="Calibri"/>
              </a:endParaRPr>
            </a:p>
          </p:txBody>
        </p:sp>
      </p:grpSp>
      <p:pic>
        <p:nvPicPr>
          <p:cNvPr id="537" name="Google Shape;537;p16"/>
          <p:cNvPicPr preferRelativeResize="0"/>
          <p:nvPr/>
        </p:nvPicPr>
        <p:blipFill rotWithShape="1">
          <a:blip r:embed="rId6">
            <a:alphaModFix/>
          </a:blip>
          <a:srcRect b="0" l="0" r="0" t="0"/>
          <a:stretch/>
        </p:blipFill>
        <p:spPr>
          <a:xfrm>
            <a:off x="3421291" y="-82306"/>
            <a:ext cx="5451421" cy="1645489"/>
          </a:xfrm>
          <a:prstGeom prst="rect">
            <a:avLst/>
          </a:prstGeom>
          <a:noFill/>
          <a:ln>
            <a:noFill/>
          </a:ln>
        </p:spPr>
      </p:pic>
      <p:sp>
        <p:nvSpPr>
          <p:cNvPr id="538" name="Google Shape;538;p16"/>
          <p:cNvSpPr txBox="1"/>
          <p:nvPr/>
        </p:nvSpPr>
        <p:spPr>
          <a:xfrm>
            <a:off x="4462452" y="1270108"/>
            <a:ext cx="6983391"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Calibri"/>
                <a:ea typeface="Calibri"/>
                <a:cs typeface="Calibri"/>
                <a:sym typeface="Calibri"/>
              </a:rPr>
              <a:t>đi để xem xét trong một khu vực nhằm giữ gìn trật tự.</a:t>
            </a:r>
            <a:endParaRPr b="1" i="0" sz="5400" u="none" cap="none" strike="noStrike">
              <a:solidFill>
                <a:srgbClr val="000000"/>
              </a:solidFill>
              <a:latin typeface="Calibri"/>
              <a:ea typeface="Calibri"/>
              <a:cs typeface="Calibri"/>
              <a:sym typeface="Calibri"/>
            </a:endParaRPr>
          </a:p>
        </p:txBody>
      </p:sp>
      <p:pic>
        <p:nvPicPr>
          <p:cNvPr descr="Ảnh] Đồn biên phòng Mường Lèo: &quot;Ba bám, bốn cùng&quot;" id="539" name="Google Shape;539;p16"/>
          <p:cNvPicPr preferRelativeResize="0"/>
          <p:nvPr/>
        </p:nvPicPr>
        <p:blipFill rotWithShape="1">
          <a:blip r:embed="rId7">
            <a:alphaModFix/>
          </a:blip>
          <a:srcRect b="14372" l="0" r="10774" t="0"/>
          <a:stretch/>
        </p:blipFill>
        <p:spPr>
          <a:xfrm>
            <a:off x="6147002" y="2476910"/>
            <a:ext cx="4848410" cy="292448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Vang mãi bản hùng ca Bộ đội Biên phòng" id="540" name="Google Shape;540;p16"/>
          <p:cNvPicPr preferRelativeResize="0"/>
          <p:nvPr/>
        </p:nvPicPr>
        <p:blipFill rotWithShape="1">
          <a:blip r:embed="rId8">
            <a:alphaModFix/>
          </a:blip>
          <a:srcRect b="0" l="0" r="0" t="0"/>
          <a:stretch/>
        </p:blipFill>
        <p:spPr>
          <a:xfrm>
            <a:off x="1261103" y="2476910"/>
            <a:ext cx="4699323" cy="292448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5" name="Shape 545"/>
        <p:cNvGrpSpPr/>
        <p:nvPr/>
      </p:nvGrpSpPr>
      <p:grpSpPr>
        <a:xfrm>
          <a:off x="0" y="0"/>
          <a:ext cx="0" cy="0"/>
          <a:chOff x="0" y="0"/>
          <a:chExt cx="0" cy="0"/>
        </a:xfrm>
      </p:grpSpPr>
      <p:pic>
        <p:nvPicPr>
          <p:cNvPr id="546" name="Google Shape;546;p17"/>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547" name="Google Shape;547;p17"/>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548" name="Google Shape;548;p17"/>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549" name="Google Shape;549;p17"/>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550" name="Google Shape;550;p17"/>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pic>
        <p:nvPicPr>
          <p:cNvPr id="551" name="Google Shape;551;p17"/>
          <p:cNvPicPr preferRelativeResize="0"/>
          <p:nvPr/>
        </p:nvPicPr>
        <p:blipFill rotWithShape="1">
          <a:blip r:embed="rId6">
            <a:alphaModFix/>
          </a:blip>
          <a:srcRect b="0" l="0" r="0" t="0"/>
          <a:stretch/>
        </p:blipFill>
        <p:spPr>
          <a:xfrm>
            <a:off x="1101637" y="318143"/>
            <a:ext cx="10066521" cy="68452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500"/>
                                        <p:tgtEl>
                                          <p:spTgt spid="551"/>
                                        </p:tgtEl>
                                        <p:attrNameLst>
                                          <p:attrName>ppt_w</p:attrName>
                                        </p:attrNameLst>
                                      </p:cBhvr>
                                      <p:tavLst>
                                        <p:tav fmla="" tm="0">
                                          <p:val>
                                            <p:strVal val="0"/>
                                          </p:val>
                                        </p:tav>
                                        <p:tav fmla="" tm="100000">
                                          <p:val>
                                            <p:strVal val="#ppt_w"/>
                                          </p:val>
                                        </p:tav>
                                      </p:tavLst>
                                    </p:anim>
                                    <p:anim calcmode="lin" valueType="num">
                                      <p:cBhvr additive="base">
                                        <p:cTn dur="500"/>
                                        <p:tgtEl>
                                          <p:spTgt spid="55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6" name="Shape 556"/>
        <p:cNvGrpSpPr/>
        <p:nvPr/>
      </p:nvGrpSpPr>
      <p:grpSpPr>
        <a:xfrm>
          <a:off x="0" y="0"/>
          <a:ext cx="0" cy="0"/>
          <a:chOff x="0" y="0"/>
          <a:chExt cx="0" cy="0"/>
        </a:xfrm>
      </p:grpSpPr>
      <p:pic>
        <p:nvPicPr>
          <p:cNvPr id="557" name="Google Shape;557;p18"/>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558" name="Google Shape;558;p18"/>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559" name="Google Shape;559;p18"/>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560" name="Google Shape;560;p18"/>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pic>
        <p:nvPicPr>
          <p:cNvPr id="561" name="Google Shape;561;p18"/>
          <p:cNvPicPr preferRelativeResize="0"/>
          <p:nvPr/>
        </p:nvPicPr>
        <p:blipFill rotWithShape="1">
          <a:blip r:embed="rId5">
            <a:alphaModFix/>
          </a:blip>
          <a:srcRect b="0" l="0" r="0" t="0"/>
          <a:stretch/>
        </p:blipFill>
        <p:spPr>
          <a:xfrm>
            <a:off x="-137918" y="646454"/>
            <a:ext cx="2847079" cy="1536325"/>
          </a:xfrm>
          <a:prstGeom prst="rect">
            <a:avLst/>
          </a:prstGeom>
          <a:noFill/>
          <a:ln>
            <a:noFill/>
          </a:ln>
        </p:spPr>
      </p:pic>
      <p:sp>
        <p:nvSpPr>
          <p:cNvPr id="562" name="Google Shape;562;p18"/>
          <p:cNvSpPr/>
          <p:nvPr/>
        </p:nvSpPr>
        <p:spPr>
          <a:xfrm>
            <a:off x="2341752" y="598592"/>
            <a:ext cx="9595412" cy="212365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4400">
                <a:solidFill>
                  <a:srgbClr val="C00000"/>
                </a:solidFill>
                <a:latin typeface="Calibri"/>
                <a:ea typeface="Calibri"/>
                <a:cs typeface="Calibri"/>
                <a:sym typeface="Calibri"/>
              </a:rPr>
              <a:t>Trên con đường đến nhà bạn, cậu bé đã nhìn thấy sự việc gì? Cậu bé có cảm xúc thế nào khi nhìn thấy cảnh tượng đó? </a:t>
            </a:r>
            <a:endParaRPr b="1" i="1" sz="4400" u="none" cap="none" strike="noStrik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5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78000"/>
          </a:blip>
          <a:stretch>
            <a:fillRect/>
          </a:stretch>
        </a:blipFill>
      </p:bgPr>
    </p:bg>
    <p:spTree>
      <p:nvGrpSpPr>
        <p:cNvPr id="567" name="Shape 567"/>
        <p:cNvGrpSpPr/>
        <p:nvPr/>
      </p:nvGrpSpPr>
      <p:grpSpPr>
        <a:xfrm>
          <a:off x="0" y="0"/>
          <a:ext cx="0" cy="0"/>
          <a:chOff x="0" y="0"/>
          <a:chExt cx="0" cy="0"/>
        </a:xfrm>
      </p:grpSpPr>
      <p:pic>
        <p:nvPicPr>
          <p:cNvPr id="568" name="Google Shape;568;p19"/>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569" name="Google Shape;569;p19"/>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570" name="Google Shape;570;p19"/>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571" name="Google Shape;571;p19"/>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pic>
        <p:nvPicPr>
          <p:cNvPr id="572" name="Google Shape;572;p19"/>
          <p:cNvPicPr preferRelativeResize="0"/>
          <p:nvPr/>
        </p:nvPicPr>
        <p:blipFill rotWithShape="1">
          <a:blip r:embed="rId5">
            <a:alphaModFix/>
          </a:blip>
          <a:srcRect b="0" l="0" r="0" t="0"/>
          <a:stretch/>
        </p:blipFill>
        <p:spPr>
          <a:xfrm>
            <a:off x="4081670" y="-1"/>
            <a:ext cx="2956816" cy="1536325"/>
          </a:xfrm>
          <a:prstGeom prst="rect">
            <a:avLst/>
          </a:prstGeom>
          <a:noFill/>
          <a:ln>
            <a:noFill/>
          </a:ln>
        </p:spPr>
      </p:pic>
      <p:sp>
        <p:nvSpPr>
          <p:cNvPr id="573" name="Google Shape;573;p19"/>
          <p:cNvSpPr/>
          <p:nvPr/>
        </p:nvSpPr>
        <p:spPr>
          <a:xfrm>
            <a:off x="368318" y="1101106"/>
            <a:ext cx="11386646" cy="1374636"/>
          </a:xfrm>
          <a:prstGeom prst="roundRect">
            <a:avLst>
              <a:gd fmla="val 7905"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C00000"/>
                </a:solidFill>
                <a:latin typeface="Calibri"/>
                <a:ea typeface="Calibri"/>
                <a:cs typeface="Calibri"/>
                <a:sym typeface="Calibri"/>
              </a:rPr>
              <a:t>Để cứu người bị nạn, cậu bé đã làm gì? Tìm những chi tiết miêu tả khó khăn mà cậu bé đã vượt qua. </a:t>
            </a:r>
            <a:endParaRPr b="1" i="0" sz="7200" u="none" cap="none" strike="noStrik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8" name="Shape 578"/>
        <p:cNvGrpSpPr/>
        <p:nvPr/>
      </p:nvGrpSpPr>
      <p:grpSpPr>
        <a:xfrm>
          <a:off x="0" y="0"/>
          <a:ext cx="0" cy="0"/>
          <a:chOff x="0" y="0"/>
          <a:chExt cx="0" cy="0"/>
        </a:xfrm>
      </p:grpSpPr>
      <p:pic>
        <p:nvPicPr>
          <p:cNvPr id="579" name="Google Shape;579;p20"/>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580" name="Google Shape;580;p20"/>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581" name="Google Shape;581;p20"/>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582" name="Google Shape;582;p20"/>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583" name="Google Shape;583;p20"/>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pic>
        <p:nvPicPr>
          <p:cNvPr id="584" name="Google Shape;584;p20"/>
          <p:cNvPicPr preferRelativeResize="0"/>
          <p:nvPr/>
        </p:nvPicPr>
        <p:blipFill rotWithShape="1">
          <a:blip r:embed="rId6">
            <a:alphaModFix/>
          </a:blip>
          <a:srcRect b="0" l="0" r="0" t="0"/>
          <a:stretch/>
        </p:blipFill>
        <p:spPr>
          <a:xfrm>
            <a:off x="-143811" y="739232"/>
            <a:ext cx="2975106" cy="1536325"/>
          </a:xfrm>
          <a:prstGeom prst="rect">
            <a:avLst/>
          </a:prstGeom>
          <a:noFill/>
          <a:ln>
            <a:noFill/>
          </a:ln>
        </p:spPr>
      </p:pic>
      <p:sp>
        <p:nvSpPr>
          <p:cNvPr id="585" name="Google Shape;585;p20"/>
          <p:cNvSpPr/>
          <p:nvPr/>
        </p:nvSpPr>
        <p:spPr>
          <a:xfrm>
            <a:off x="2608615" y="739232"/>
            <a:ext cx="8798148" cy="1740337"/>
          </a:xfrm>
          <a:prstGeom prst="roundRect">
            <a:avLst>
              <a:gd fmla="val 29749"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C00000"/>
                </a:solidFill>
                <a:latin typeface="Calibri"/>
                <a:ea typeface="Calibri"/>
                <a:cs typeface="Calibri"/>
                <a:sym typeface="Calibri"/>
              </a:rPr>
              <a:t>Nêu cảm nghĩ của em về việc làm của cậu bé trong câu chuyện. </a:t>
            </a:r>
            <a:endParaRPr b="1" i="0" sz="8000" u="none" cap="none" strike="noStrik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5"/>
                                        </p:tgtEl>
                                        <p:attrNameLst>
                                          <p:attrName>style.visibility</p:attrName>
                                        </p:attrNameLst>
                                      </p:cBhvr>
                                      <p:to>
                                        <p:strVal val="visible"/>
                                      </p:to>
                                    </p:set>
                                    <p:anim calcmode="lin" valueType="num">
                                      <p:cBhvr additive="base">
                                        <p:cTn dur="500"/>
                                        <p:tgtEl>
                                          <p:spTgt spid="5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4"/>
                                        </p:tgtEl>
                                        <p:attrNameLst>
                                          <p:attrName>style.visibility</p:attrName>
                                        </p:attrNameLst>
                                      </p:cBhvr>
                                      <p:to>
                                        <p:strVal val="visible"/>
                                      </p:to>
                                    </p:set>
                                    <p:anim calcmode="lin" valueType="num">
                                      <p:cBhvr additive="base">
                                        <p:cTn dur="500"/>
                                        <p:tgtEl>
                                          <p:spTgt spid="5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0" name="Shape 590"/>
        <p:cNvGrpSpPr/>
        <p:nvPr/>
      </p:nvGrpSpPr>
      <p:grpSpPr>
        <a:xfrm>
          <a:off x="0" y="0"/>
          <a:ext cx="0" cy="0"/>
          <a:chOff x="0" y="0"/>
          <a:chExt cx="0" cy="0"/>
        </a:xfrm>
      </p:grpSpPr>
      <p:pic>
        <p:nvPicPr>
          <p:cNvPr id="591" name="Google Shape;591;p21"/>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592" name="Google Shape;592;p21"/>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593" name="Google Shape;593;p21"/>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594" name="Google Shape;594;p21"/>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pic>
        <p:nvPicPr>
          <p:cNvPr id="595" name="Google Shape;595;p21"/>
          <p:cNvPicPr preferRelativeResize="0"/>
          <p:nvPr/>
        </p:nvPicPr>
        <p:blipFill rotWithShape="1">
          <a:blip r:embed="rId5">
            <a:alphaModFix/>
          </a:blip>
          <a:srcRect b="0" l="0" r="0" t="0"/>
          <a:stretch/>
        </p:blipFill>
        <p:spPr>
          <a:xfrm>
            <a:off x="218151" y="585868"/>
            <a:ext cx="3005588" cy="1536325"/>
          </a:xfrm>
          <a:prstGeom prst="rect">
            <a:avLst/>
          </a:prstGeom>
          <a:noFill/>
          <a:ln>
            <a:noFill/>
          </a:ln>
        </p:spPr>
      </p:pic>
      <p:sp>
        <p:nvSpPr>
          <p:cNvPr id="596" name="Google Shape;596;p21"/>
          <p:cNvSpPr/>
          <p:nvPr/>
        </p:nvSpPr>
        <p:spPr>
          <a:xfrm>
            <a:off x="2956816" y="631975"/>
            <a:ext cx="8798148" cy="1888450"/>
          </a:xfrm>
          <a:prstGeom prst="roundRect">
            <a:avLst>
              <a:gd fmla="val 29749"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3200">
                <a:solidFill>
                  <a:schemeClr val="dk1"/>
                </a:solidFill>
                <a:latin typeface="Calibri"/>
                <a:ea typeface="Calibri"/>
                <a:cs typeface="Calibri"/>
                <a:sym typeface="Calibri"/>
              </a:rPr>
              <a:t>Vì sao cậu bé lại dùng từ yêu thương đặt tên cho tờ báo tường? Chọn câu trả lời dưới đây hoặc nêu ý kiến của em.</a:t>
            </a:r>
            <a:endParaRPr b="1" i="1" sz="8000" u="none" cap="none" strike="noStrike">
              <a:solidFill>
                <a:srgbClr val="000000"/>
              </a:solidFill>
              <a:latin typeface="Calibri"/>
              <a:ea typeface="Calibri"/>
              <a:cs typeface="Calibri"/>
              <a:sym typeface="Calibri"/>
            </a:endParaRPr>
          </a:p>
        </p:txBody>
      </p:sp>
      <p:sp>
        <p:nvSpPr>
          <p:cNvPr id="597" name="Google Shape;597;p21"/>
          <p:cNvSpPr/>
          <p:nvPr/>
        </p:nvSpPr>
        <p:spPr>
          <a:xfrm>
            <a:off x="413625" y="2779989"/>
            <a:ext cx="3646666" cy="2862322"/>
          </a:xfrm>
          <a:prstGeom prst="rect">
            <a:avLst/>
          </a:prstGeom>
          <a:solidFill>
            <a:srgbClr val="00B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Calibri"/>
                <a:ea typeface="Calibri"/>
                <a:cs typeface="Calibri"/>
                <a:sym typeface="Calibri"/>
              </a:rPr>
              <a:t>A. </a:t>
            </a:r>
            <a:r>
              <a:rPr lang="en-US" sz="3600">
                <a:solidFill>
                  <a:schemeClr val="lt1"/>
                </a:solidFill>
                <a:latin typeface="Calibri"/>
                <a:ea typeface="Calibri"/>
                <a:cs typeface="Calibri"/>
                <a:sym typeface="Calibri"/>
              </a:rPr>
              <a:t>Vì cậu bé đã hiểu được ý nghĩa của tình yêu thương trong cuộc sống.</a:t>
            </a:r>
            <a:endParaRPr i="1" sz="3600" u="none" cap="none" strike="noStrike">
              <a:solidFill>
                <a:schemeClr val="lt1"/>
              </a:solidFill>
              <a:latin typeface="Calibri"/>
              <a:ea typeface="Calibri"/>
              <a:cs typeface="Calibri"/>
              <a:sym typeface="Calibri"/>
            </a:endParaRPr>
          </a:p>
        </p:txBody>
      </p:sp>
      <p:sp>
        <p:nvSpPr>
          <p:cNvPr id="598" name="Google Shape;598;p21"/>
          <p:cNvSpPr/>
          <p:nvPr/>
        </p:nvSpPr>
        <p:spPr>
          <a:xfrm>
            <a:off x="4204465" y="2779989"/>
            <a:ext cx="3885073" cy="2862322"/>
          </a:xfrm>
          <a:prstGeom prst="rect">
            <a:avLst/>
          </a:prstGeom>
          <a:solidFill>
            <a:srgbClr val="00B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Calibri"/>
                <a:ea typeface="Calibri"/>
                <a:cs typeface="Calibri"/>
                <a:sym typeface="Calibri"/>
              </a:rPr>
              <a:t>B. </a:t>
            </a:r>
            <a:r>
              <a:rPr lang="en-US" sz="3600">
                <a:solidFill>
                  <a:schemeClr val="lt1"/>
                </a:solidFill>
                <a:latin typeface="Calibri"/>
                <a:ea typeface="Calibri"/>
                <a:cs typeface="Calibri"/>
                <a:sym typeface="Calibri"/>
              </a:rPr>
              <a:t>Vì cậu bé đã làm được một việc thể hiện tình yêu thương với người gặp hoạn nạn.</a:t>
            </a:r>
            <a:endParaRPr i="1" sz="3600" u="none" cap="none" strike="noStrike">
              <a:solidFill>
                <a:schemeClr val="lt1"/>
              </a:solidFill>
              <a:latin typeface="Calibri"/>
              <a:ea typeface="Calibri"/>
              <a:cs typeface="Calibri"/>
              <a:sym typeface="Calibri"/>
            </a:endParaRPr>
          </a:p>
        </p:txBody>
      </p:sp>
      <p:sp>
        <p:nvSpPr>
          <p:cNvPr id="599" name="Google Shape;599;p21"/>
          <p:cNvSpPr/>
          <p:nvPr/>
        </p:nvSpPr>
        <p:spPr>
          <a:xfrm>
            <a:off x="8274950" y="2779989"/>
            <a:ext cx="3646666" cy="2862322"/>
          </a:xfrm>
          <a:prstGeom prst="rect">
            <a:avLst/>
          </a:prstGeom>
          <a:solidFill>
            <a:srgbClr val="00B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Calibri"/>
                <a:ea typeface="Calibri"/>
                <a:cs typeface="Calibri"/>
                <a:sym typeface="Calibri"/>
              </a:rPr>
              <a:t>C. </a:t>
            </a:r>
            <a:r>
              <a:rPr lang="en-US" sz="3600">
                <a:solidFill>
                  <a:schemeClr val="lt1"/>
                </a:solidFill>
                <a:latin typeface="Calibri"/>
                <a:ea typeface="Calibri"/>
                <a:cs typeface="Calibri"/>
                <a:sym typeface="Calibri"/>
              </a:rPr>
              <a:t>Vì cậu bé muốn lan toả tình yêu thương đến các bạn của mình.</a:t>
            </a:r>
            <a:endParaRPr sz="36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i="1" sz="3600" u="none" cap="none" strike="noStrike">
              <a:solidFill>
                <a:schemeClr val="lt1"/>
              </a:solidFill>
              <a:latin typeface="Calibri"/>
              <a:ea typeface="Calibri"/>
              <a:cs typeface="Calibri"/>
              <a:sym typeface="Calibri"/>
            </a:endParaRPr>
          </a:p>
        </p:txBody>
      </p:sp>
      <p:pic>
        <p:nvPicPr>
          <p:cNvPr id="600" name="Google Shape;600;p21"/>
          <p:cNvPicPr preferRelativeResize="0"/>
          <p:nvPr/>
        </p:nvPicPr>
        <p:blipFill rotWithShape="1">
          <a:blip r:embed="rId6">
            <a:alphaModFix/>
          </a:blip>
          <a:srcRect b="0" l="0" r="0" t="0"/>
          <a:stretch/>
        </p:blipFill>
        <p:spPr>
          <a:xfrm>
            <a:off x="6854747" y="5778914"/>
            <a:ext cx="4730906" cy="10790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6"/>
                                        </p:tgtEl>
                                        <p:attrNameLst>
                                          <p:attrName>style.visibility</p:attrName>
                                        </p:attrNameLst>
                                      </p:cBhvr>
                                      <p:to>
                                        <p:strVal val="visible"/>
                                      </p:to>
                                    </p:set>
                                    <p:anim calcmode="lin" valueType="num">
                                      <p:cBhvr additive="base">
                                        <p:cTn dur="500"/>
                                        <p:tgtEl>
                                          <p:spTgt spid="59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500"/>
                                        <p:tgtEl>
                                          <p:spTgt spid="59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500"/>
                                        <p:tgtEl>
                                          <p:spTgt spid="59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9"/>
                                        </p:tgtEl>
                                        <p:attrNameLst>
                                          <p:attrName>style.visibility</p:attrName>
                                        </p:attrNameLst>
                                      </p:cBhvr>
                                      <p:to>
                                        <p:strVal val="visible"/>
                                      </p:to>
                                    </p:set>
                                    <p:anim calcmode="lin" valueType="num">
                                      <p:cBhvr additive="base">
                                        <p:cTn dur="500"/>
                                        <p:tgtEl>
                                          <p:spTgt spid="59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5" name="Shape 605"/>
        <p:cNvGrpSpPr/>
        <p:nvPr/>
      </p:nvGrpSpPr>
      <p:grpSpPr>
        <a:xfrm>
          <a:off x="0" y="0"/>
          <a:ext cx="0" cy="0"/>
          <a:chOff x="0" y="0"/>
          <a:chExt cx="0" cy="0"/>
        </a:xfrm>
      </p:grpSpPr>
      <p:pic>
        <p:nvPicPr>
          <p:cNvPr id="606" name="Google Shape;606;p22"/>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607" name="Google Shape;607;p22"/>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608" name="Google Shape;608;p22"/>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609" name="Google Shape;609;p22"/>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610" name="Google Shape;610;p22"/>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sp>
        <p:nvSpPr>
          <p:cNvPr id="611" name="Google Shape;611;p22"/>
          <p:cNvSpPr/>
          <p:nvPr/>
        </p:nvSpPr>
        <p:spPr>
          <a:xfrm>
            <a:off x="3221862" y="249405"/>
            <a:ext cx="8817738" cy="1592223"/>
          </a:xfrm>
          <a:prstGeom prst="roundRect">
            <a:avLst>
              <a:gd fmla="val 29749" name="adj"/>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alibri"/>
                <a:ea typeface="Calibri"/>
                <a:cs typeface="Calibri"/>
                <a:sym typeface="Calibri"/>
              </a:rPr>
              <a:t>Sắp xếp các ý dưới đây cho đúng với trình tự các sự việc trong câu chuyện. </a:t>
            </a:r>
            <a:endParaRPr b="1" i="0" sz="13800" u="none" cap="none" strike="noStrike">
              <a:solidFill>
                <a:srgbClr val="C55A11"/>
              </a:solidFill>
              <a:latin typeface="Calibri"/>
              <a:ea typeface="Calibri"/>
              <a:cs typeface="Calibri"/>
              <a:sym typeface="Calibri"/>
            </a:endParaRPr>
          </a:p>
        </p:txBody>
      </p:sp>
      <p:pic>
        <p:nvPicPr>
          <p:cNvPr id="612" name="Google Shape;612;p22"/>
          <p:cNvPicPr preferRelativeResize="0"/>
          <p:nvPr/>
        </p:nvPicPr>
        <p:blipFill rotWithShape="1">
          <a:blip r:embed="rId6">
            <a:alphaModFix/>
          </a:blip>
          <a:srcRect b="0" l="0" r="0" t="0"/>
          <a:stretch/>
        </p:blipFill>
        <p:spPr>
          <a:xfrm>
            <a:off x="586813" y="535912"/>
            <a:ext cx="2908044" cy="1109568"/>
          </a:xfrm>
          <a:prstGeom prst="rect">
            <a:avLst/>
          </a:prstGeom>
          <a:noFill/>
          <a:ln>
            <a:noFill/>
          </a:ln>
        </p:spPr>
      </p:pic>
      <p:sp>
        <p:nvSpPr>
          <p:cNvPr id="613" name="Google Shape;613;p22"/>
          <p:cNvSpPr/>
          <p:nvPr/>
        </p:nvSpPr>
        <p:spPr>
          <a:xfrm>
            <a:off x="2065045" y="2201739"/>
            <a:ext cx="3825240" cy="1112520"/>
          </a:xfrm>
          <a:prstGeom prst="roundRect">
            <a:avLst>
              <a:gd fmla="val 16667" name="adj"/>
            </a:avLst>
          </a:prstGeom>
          <a:solidFill>
            <a:srgbClr val="7F6000"/>
          </a:soli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Tìm cách giúp đỡ</a:t>
            </a:r>
            <a:endParaRPr sz="3600">
              <a:solidFill>
                <a:schemeClr val="lt1"/>
              </a:solidFill>
              <a:latin typeface="Calibri"/>
              <a:ea typeface="Calibri"/>
              <a:cs typeface="Calibri"/>
              <a:sym typeface="Calibri"/>
            </a:endParaRPr>
          </a:p>
        </p:txBody>
      </p:sp>
      <p:sp>
        <p:nvSpPr>
          <p:cNvPr id="614" name="Google Shape;614;p22"/>
          <p:cNvSpPr/>
          <p:nvPr/>
        </p:nvSpPr>
        <p:spPr>
          <a:xfrm>
            <a:off x="6797564" y="2186176"/>
            <a:ext cx="3825240" cy="1112520"/>
          </a:xfrm>
          <a:prstGeom prst="roundRect">
            <a:avLst>
              <a:gd fmla="val 16667" name="adj"/>
            </a:avLst>
          </a:prstGeom>
          <a:solidFill>
            <a:srgbClr val="C55A11"/>
          </a:soli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Cứu được người </a:t>
            </a:r>
            <a:endParaRPr/>
          </a:p>
          <a:p>
            <a:pPr indent="0" lvl="0" marL="0" marR="0" rtl="0" algn="ctr">
              <a:spcBef>
                <a:spcPts val="0"/>
              </a:spcBef>
              <a:spcAft>
                <a:spcPts val="0"/>
              </a:spcAft>
              <a:buNone/>
            </a:pPr>
            <a:r>
              <a:rPr lang="en-US" sz="3600">
                <a:solidFill>
                  <a:schemeClr val="lt1"/>
                </a:solidFill>
                <a:latin typeface="Calibri"/>
                <a:ea typeface="Calibri"/>
                <a:cs typeface="Calibri"/>
                <a:sym typeface="Calibri"/>
              </a:rPr>
              <a:t>bị nạn</a:t>
            </a:r>
            <a:endParaRPr sz="3600">
              <a:solidFill>
                <a:schemeClr val="lt1"/>
              </a:solidFill>
              <a:latin typeface="Calibri"/>
              <a:ea typeface="Calibri"/>
              <a:cs typeface="Calibri"/>
              <a:sym typeface="Calibri"/>
            </a:endParaRPr>
          </a:p>
        </p:txBody>
      </p:sp>
      <p:sp>
        <p:nvSpPr>
          <p:cNvPr id="615" name="Google Shape;615;p22"/>
          <p:cNvSpPr/>
          <p:nvPr/>
        </p:nvSpPr>
        <p:spPr>
          <a:xfrm>
            <a:off x="721822" y="4039611"/>
            <a:ext cx="3529360" cy="1112520"/>
          </a:xfrm>
          <a:prstGeom prst="roundRect">
            <a:avLst>
              <a:gd fmla="val 16667" name="adj"/>
            </a:avLst>
          </a:prstGeom>
          <a:solidFill>
            <a:srgbClr val="00B050"/>
          </a:soli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Báo tin cho các chú bộ đội</a:t>
            </a:r>
            <a:endParaRPr sz="3600">
              <a:solidFill>
                <a:schemeClr val="lt1"/>
              </a:solidFill>
              <a:latin typeface="Calibri"/>
              <a:ea typeface="Calibri"/>
              <a:cs typeface="Calibri"/>
              <a:sym typeface="Calibri"/>
            </a:endParaRPr>
          </a:p>
        </p:txBody>
      </p:sp>
      <p:sp>
        <p:nvSpPr>
          <p:cNvPr id="616" name="Google Shape;616;p22"/>
          <p:cNvSpPr/>
          <p:nvPr/>
        </p:nvSpPr>
        <p:spPr>
          <a:xfrm>
            <a:off x="4578915" y="4039610"/>
            <a:ext cx="3529360" cy="1112520"/>
          </a:xfrm>
          <a:prstGeom prst="roundRect">
            <a:avLst>
              <a:gd fmla="val 16667" name="adj"/>
            </a:avLst>
          </a:prstGeom>
          <a:solidFill>
            <a:srgbClr val="2E75B5"/>
          </a:soli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Nhìn thấy người </a:t>
            </a:r>
            <a:endParaRPr/>
          </a:p>
          <a:p>
            <a:pPr indent="0" lvl="0" marL="0" marR="0" rtl="0" algn="ctr">
              <a:spcBef>
                <a:spcPts val="0"/>
              </a:spcBef>
              <a:spcAft>
                <a:spcPts val="0"/>
              </a:spcAft>
              <a:buNone/>
            </a:pPr>
            <a:r>
              <a:rPr lang="en-US" sz="3600">
                <a:solidFill>
                  <a:schemeClr val="lt1"/>
                </a:solidFill>
                <a:latin typeface="Calibri"/>
                <a:ea typeface="Calibri"/>
                <a:cs typeface="Calibri"/>
                <a:sym typeface="Calibri"/>
              </a:rPr>
              <a:t>bị nạn</a:t>
            </a:r>
            <a:endParaRPr sz="3600">
              <a:solidFill>
                <a:schemeClr val="lt1"/>
              </a:solidFill>
              <a:latin typeface="Calibri"/>
              <a:ea typeface="Calibri"/>
              <a:cs typeface="Calibri"/>
              <a:sym typeface="Calibri"/>
            </a:endParaRPr>
          </a:p>
        </p:txBody>
      </p:sp>
      <p:sp>
        <p:nvSpPr>
          <p:cNvPr id="617" name="Google Shape;617;p22"/>
          <p:cNvSpPr/>
          <p:nvPr/>
        </p:nvSpPr>
        <p:spPr>
          <a:xfrm>
            <a:off x="8436008" y="4039610"/>
            <a:ext cx="3529360" cy="1112520"/>
          </a:xfrm>
          <a:prstGeom prst="roundRect">
            <a:avLst>
              <a:gd fmla="val 16667" name="adj"/>
            </a:avLst>
          </a:prstGeom>
          <a:solidFill>
            <a:srgbClr val="595959"/>
          </a:soli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Chạy đến đồn biên phòng</a:t>
            </a:r>
            <a:endParaRPr sz="3600">
              <a:solidFill>
                <a:schemeClr val="lt1"/>
              </a:solidFill>
              <a:latin typeface="Calibri"/>
              <a:ea typeface="Calibri"/>
              <a:cs typeface="Calibri"/>
              <a:sym typeface="Calibri"/>
            </a:endParaRPr>
          </a:p>
        </p:txBody>
      </p:sp>
      <p:sp>
        <p:nvSpPr>
          <p:cNvPr id="618" name="Google Shape;618;p22"/>
          <p:cNvSpPr/>
          <p:nvPr/>
        </p:nvSpPr>
        <p:spPr>
          <a:xfrm>
            <a:off x="7586342" y="4807804"/>
            <a:ext cx="685800" cy="688874"/>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1</a:t>
            </a:r>
            <a:endParaRPr b="1" sz="3200">
              <a:solidFill>
                <a:schemeClr val="lt1"/>
              </a:solidFill>
              <a:latin typeface="Calibri"/>
              <a:ea typeface="Calibri"/>
              <a:cs typeface="Calibri"/>
              <a:sym typeface="Calibri"/>
            </a:endParaRPr>
          </a:p>
        </p:txBody>
      </p:sp>
      <p:sp>
        <p:nvSpPr>
          <p:cNvPr id="619" name="Google Shape;619;p22"/>
          <p:cNvSpPr/>
          <p:nvPr/>
        </p:nvSpPr>
        <p:spPr>
          <a:xfrm>
            <a:off x="5488503" y="2896945"/>
            <a:ext cx="685800" cy="688874"/>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2</a:t>
            </a:r>
            <a:endParaRPr b="1" sz="3200">
              <a:solidFill>
                <a:schemeClr val="lt1"/>
              </a:solidFill>
              <a:latin typeface="Calibri"/>
              <a:ea typeface="Calibri"/>
              <a:cs typeface="Calibri"/>
              <a:sym typeface="Calibri"/>
            </a:endParaRPr>
          </a:p>
        </p:txBody>
      </p:sp>
      <p:sp>
        <p:nvSpPr>
          <p:cNvPr id="620" name="Google Shape;620;p22"/>
          <p:cNvSpPr/>
          <p:nvPr/>
        </p:nvSpPr>
        <p:spPr>
          <a:xfrm>
            <a:off x="11443434" y="4807693"/>
            <a:ext cx="685800" cy="688874"/>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3</a:t>
            </a:r>
            <a:endParaRPr b="1" sz="3200">
              <a:solidFill>
                <a:schemeClr val="lt1"/>
              </a:solidFill>
              <a:latin typeface="Calibri"/>
              <a:ea typeface="Calibri"/>
              <a:cs typeface="Calibri"/>
              <a:sym typeface="Calibri"/>
            </a:endParaRPr>
          </a:p>
        </p:txBody>
      </p:sp>
      <p:sp>
        <p:nvSpPr>
          <p:cNvPr id="621" name="Google Shape;621;p22"/>
          <p:cNvSpPr/>
          <p:nvPr/>
        </p:nvSpPr>
        <p:spPr>
          <a:xfrm>
            <a:off x="3647315" y="4807693"/>
            <a:ext cx="685800" cy="688874"/>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4</a:t>
            </a:r>
            <a:endParaRPr b="1" sz="3200">
              <a:solidFill>
                <a:schemeClr val="lt1"/>
              </a:solidFill>
              <a:latin typeface="Calibri"/>
              <a:ea typeface="Calibri"/>
              <a:cs typeface="Calibri"/>
              <a:sym typeface="Calibri"/>
            </a:endParaRPr>
          </a:p>
        </p:txBody>
      </p:sp>
      <p:sp>
        <p:nvSpPr>
          <p:cNvPr id="622" name="Google Shape;622;p22"/>
          <p:cNvSpPr/>
          <p:nvPr/>
        </p:nvSpPr>
        <p:spPr>
          <a:xfrm>
            <a:off x="10198882" y="2869343"/>
            <a:ext cx="685800" cy="688874"/>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5</a:t>
            </a:r>
            <a:endParaRPr b="1" sz="32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par>
                                <p:cTn fill="hold" nodeType="with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par>
                                <p:cTn fill="hold" nodeType="with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par>
                                <p:cTn fill="hold" nodeType="with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8"/>
                                        </p:tgtEl>
                                        <p:attrNameLst>
                                          <p:attrName>style.visibility</p:attrName>
                                        </p:attrNameLst>
                                      </p:cBhvr>
                                      <p:to>
                                        <p:strVal val="visible"/>
                                      </p:to>
                                    </p:set>
                                    <p:anim calcmode="lin" valueType="num">
                                      <p:cBhvr additive="base">
                                        <p:cTn dur="500"/>
                                        <p:tgtEl>
                                          <p:spTgt spid="618"/>
                                        </p:tgtEl>
                                        <p:attrNameLst>
                                          <p:attrName>ppt_w</p:attrName>
                                        </p:attrNameLst>
                                      </p:cBhvr>
                                      <p:tavLst>
                                        <p:tav fmla="" tm="0">
                                          <p:val>
                                            <p:strVal val="0"/>
                                          </p:val>
                                        </p:tav>
                                        <p:tav fmla="" tm="100000">
                                          <p:val>
                                            <p:strVal val="#ppt_w"/>
                                          </p:val>
                                        </p:tav>
                                      </p:tavLst>
                                    </p:anim>
                                    <p:anim calcmode="lin" valueType="num">
                                      <p:cBhvr additive="base">
                                        <p:cTn dur="500"/>
                                        <p:tgtEl>
                                          <p:spTgt spid="61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9"/>
                                        </p:tgtEl>
                                        <p:attrNameLst>
                                          <p:attrName>style.visibility</p:attrName>
                                        </p:attrNameLst>
                                      </p:cBhvr>
                                      <p:to>
                                        <p:strVal val="visible"/>
                                      </p:to>
                                    </p:set>
                                    <p:anim calcmode="lin" valueType="num">
                                      <p:cBhvr additive="base">
                                        <p:cTn dur="500"/>
                                        <p:tgtEl>
                                          <p:spTgt spid="619"/>
                                        </p:tgtEl>
                                        <p:attrNameLst>
                                          <p:attrName>ppt_w</p:attrName>
                                        </p:attrNameLst>
                                      </p:cBhvr>
                                      <p:tavLst>
                                        <p:tav fmla="" tm="0">
                                          <p:val>
                                            <p:strVal val="0"/>
                                          </p:val>
                                        </p:tav>
                                        <p:tav fmla="" tm="100000">
                                          <p:val>
                                            <p:strVal val="#ppt_w"/>
                                          </p:val>
                                        </p:tav>
                                      </p:tavLst>
                                    </p:anim>
                                    <p:anim calcmode="lin" valueType="num">
                                      <p:cBhvr additive="base">
                                        <p:cTn dur="500"/>
                                        <p:tgtEl>
                                          <p:spTgt spid="61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0"/>
                                        </p:tgtEl>
                                        <p:attrNameLst>
                                          <p:attrName>style.visibility</p:attrName>
                                        </p:attrNameLst>
                                      </p:cBhvr>
                                      <p:to>
                                        <p:strVal val="visible"/>
                                      </p:to>
                                    </p:set>
                                    <p:anim calcmode="lin" valueType="num">
                                      <p:cBhvr additive="base">
                                        <p:cTn dur="500"/>
                                        <p:tgtEl>
                                          <p:spTgt spid="620"/>
                                        </p:tgtEl>
                                        <p:attrNameLst>
                                          <p:attrName>ppt_w</p:attrName>
                                        </p:attrNameLst>
                                      </p:cBhvr>
                                      <p:tavLst>
                                        <p:tav fmla="" tm="0">
                                          <p:val>
                                            <p:strVal val="0"/>
                                          </p:val>
                                        </p:tav>
                                        <p:tav fmla="" tm="100000">
                                          <p:val>
                                            <p:strVal val="#ppt_w"/>
                                          </p:val>
                                        </p:tav>
                                      </p:tavLst>
                                    </p:anim>
                                    <p:anim calcmode="lin" valueType="num">
                                      <p:cBhvr additive="base">
                                        <p:cTn dur="500"/>
                                        <p:tgtEl>
                                          <p:spTgt spid="62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500"/>
                                        <p:tgtEl>
                                          <p:spTgt spid="621"/>
                                        </p:tgtEl>
                                        <p:attrNameLst>
                                          <p:attrName>ppt_w</p:attrName>
                                        </p:attrNameLst>
                                      </p:cBhvr>
                                      <p:tavLst>
                                        <p:tav fmla="" tm="0">
                                          <p:val>
                                            <p:strVal val="0"/>
                                          </p:val>
                                        </p:tav>
                                        <p:tav fmla="" tm="100000">
                                          <p:val>
                                            <p:strVal val="#ppt_w"/>
                                          </p:val>
                                        </p:tav>
                                      </p:tavLst>
                                    </p:anim>
                                    <p:anim calcmode="lin" valueType="num">
                                      <p:cBhvr additive="base">
                                        <p:cTn dur="500"/>
                                        <p:tgtEl>
                                          <p:spTgt spid="62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500"/>
                                        <p:tgtEl>
                                          <p:spTgt spid="622"/>
                                        </p:tgtEl>
                                        <p:attrNameLst>
                                          <p:attrName>ppt_w</p:attrName>
                                        </p:attrNameLst>
                                      </p:cBhvr>
                                      <p:tavLst>
                                        <p:tav fmla="" tm="0">
                                          <p:val>
                                            <p:strVal val="0"/>
                                          </p:val>
                                        </p:tav>
                                        <p:tav fmla="" tm="100000">
                                          <p:val>
                                            <p:strVal val="#ppt_w"/>
                                          </p:val>
                                        </p:tav>
                                      </p:tavLst>
                                    </p:anim>
                                    <p:anim calcmode="lin" valueType="num">
                                      <p:cBhvr additive="base">
                                        <p:cTn dur="500"/>
                                        <p:tgtEl>
                                          <p:spTgt spid="62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sp>
        <p:nvSpPr>
          <p:cNvPr id="355" name="Google Shape;355;p2"/>
          <p:cNvSpPr/>
          <p:nvPr/>
        </p:nvSpPr>
        <p:spPr>
          <a:xfrm>
            <a:off x="0" y="0"/>
            <a:ext cx="12192000" cy="6858000"/>
          </a:xfrm>
          <a:prstGeom prst="rect">
            <a:avLst/>
          </a:prstGeom>
          <a:solidFill>
            <a:schemeClr val="lt1">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49"/>
              <a:buFont typeface="Arial"/>
              <a:buNone/>
            </a:pPr>
            <a:r>
              <a:t/>
            </a:r>
            <a:endParaRPr b="0" i="0" sz="1349" u="none" cap="none" strike="noStrike">
              <a:solidFill>
                <a:srgbClr val="FFFFFF"/>
              </a:solidFill>
              <a:latin typeface="Arial"/>
              <a:ea typeface="Arial"/>
              <a:cs typeface="Arial"/>
              <a:sym typeface="Arial"/>
            </a:endParaRPr>
          </a:p>
        </p:txBody>
      </p:sp>
      <p:pic>
        <p:nvPicPr>
          <p:cNvPr id="356" name="Google Shape;356;p2"/>
          <p:cNvPicPr preferRelativeResize="0"/>
          <p:nvPr/>
        </p:nvPicPr>
        <p:blipFill rotWithShape="1">
          <a:blip r:embed="rId4">
            <a:alphaModFix/>
          </a:blip>
          <a:srcRect b="85700" l="42564" r="-636" t="0"/>
          <a:stretch/>
        </p:blipFill>
        <p:spPr>
          <a:xfrm>
            <a:off x="5665306" y="-1"/>
            <a:ext cx="5632172" cy="980661"/>
          </a:xfrm>
          <a:prstGeom prst="rect">
            <a:avLst/>
          </a:prstGeom>
          <a:noFill/>
          <a:ln>
            <a:noFill/>
          </a:ln>
        </p:spPr>
      </p:pic>
      <p:pic>
        <p:nvPicPr>
          <p:cNvPr id="357" name="Google Shape;357;p2"/>
          <p:cNvPicPr preferRelativeResize="0"/>
          <p:nvPr/>
        </p:nvPicPr>
        <p:blipFill rotWithShape="1">
          <a:blip r:embed="rId4">
            <a:alphaModFix/>
          </a:blip>
          <a:srcRect b="85700" l="42564" r="-636" t="0"/>
          <a:stretch/>
        </p:blipFill>
        <p:spPr>
          <a:xfrm>
            <a:off x="-29375" y="-2"/>
            <a:ext cx="5632172" cy="980661"/>
          </a:xfrm>
          <a:prstGeom prst="rect">
            <a:avLst/>
          </a:prstGeom>
          <a:noFill/>
          <a:ln>
            <a:noFill/>
          </a:ln>
        </p:spPr>
      </p:pic>
      <p:pic>
        <p:nvPicPr>
          <p:cNvPr id="358" name="Google Shape;358;p2"/>
          <p:cNvPicPr preferRelativeResize="0"/>
          <p:nvPr/>
        </p:nvPicPr>
        <p:blipFill rotWithShape="1">
          <a:blip r:embed="rId5">
            <a:alphaModFix/>
          </a:blip>
          <a:srcRect b="0" l="0" r="0" t="0"/>
          <a:stretch/>
        </p:blipFill>
        <p:spPr>
          <a:xfrm>
            <a:off x="3089916" y="442808"/>
            <a:ext cx="7039358" cy="1385992"/>
          </a:xfrm>
          <a:prstGeom prst="rect">
            <a:avLst/>
          </a:prstGeom>
          <a:noFill/>
          <a:ln>
            <a:noFill/>
          </a:ln>
        </p:spPr>
      </p:pic>
      <p:sp>
        <p:nvSpPr>
          <p:cNvPr id="359" name="Google Shape;359;p2"/>
          <p:cNvSpPr txBox="1"/>
          <p:nvPr/>
        </p:nvSpPr>
        <p:spPr>
          <a:xfrm>
            <a:off x="3352792" y="665807"/>
            <a:ext cx="6685450" cy="31085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chemeClr val="dk1"/>
                </a:solidFill>
                <a:latin typeface="Calibri"/>
                <a:ea typeface="Calibri"/>
                <a:cs typeface="Calibri"/>
                <a:sym typeface="Calibri"/>
              </a:rPr>
              <a:t>Nói về một tấm gương trẻ em làm việc tốt mà em biết. </a:t>
            </a:r>
            <a:endParaRPr/>
          </a:p>
          <a:p>
            <a:pPr indent="0" lvl="0" marL="0" marR="0" rtl="0" algn="ctr">
              <a:spcBef>
                <a:spcPts val="0"/>
              </a:spcBef>
              <a:spcAft>
                <a:spcPts val="0"/>
              </a:spcAft>
              <a:buNone/>
            </a:pPr>
            <a:br>
              <a:rPr b="1" i="0" lang="en-US" sz="6600" u="none" cap="none" strike="noStrike">
                <a:solidFill>
                  <a:schemeClr val="dk1"/>
                </a:solidFill>
                <a:latin typeface="Calibri"/>
                <a:ea typeface="Calibri"/>
                <a:cs typeface="Calibri"/>
                <a:sym typeface="Calibri"/>
              </a:rPr>
            </a:br>
            <a:endParaRPr b="1" i="0" sz="6600" u="none" cap="none" strike="noStrike">
              <a:solidFill>
                <a:srgbClr val="C55A11"/>
              </a:solidFill>
              <a:latin typeface="Calibri"/>
              <a:ea typeface="Calibri"/>
              <a:cs typeface="Calibri"/>
              <a:sym typeface="Calibri"/>
            </a:endParaRPr>
          </a:p>
        </p:txBody>
      </p:sp>
      <p:pic>
        <p:nvPicPr>
          <p:cNvPr id="360" name="Google Shape;360;p2"/>
          <p:cNvPicPr preferRelativeResize="0"/>
          <p:nvPr/>
        </p:nvPicPr>
        <p:blipFill rotWithShape="1">
          <a:blip r:embed="rId6">
            <a:alphaModFix/>
          </a:blip>
          <a:srcRect b="0" l="0" r="0" t="0"/>
          <a:stretch/>
        </p:blipFill>
        <p:spPr>
          <a:xfrm>
            <a:off x="7621734" y="1165911"/>
            <a:ext cx="5297982" cy="5662876"/>
          </a:xfrm>
          <a:prstGeom prst="rect">
            <a:avLst/>
          </a:prstGeom>
          <a:noFill/>
          <a:ln>
            <a:noFill/>
          </a:ln>
        </p:spPr>
      </p:pic>
      <p:sp>
        <p:nvSpPr>
          <p:cNvPr descr="Gương một số anh hùng dân tộc nhỏ tuổi của nước Việt Nam ta" id="361" name="Google Shape;361;p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362" name="Google Shape;362;p2"/>
          <p:cNvPicPr preferRelativeResize="0"/>
          <p:nvPr/>
        </p:nvPicPr>
        <p:blipFill rotWithShape="1">
          <a:blip r:embed="rId7">
            <a:alphaModFix/>
          </a:blip>
          <a:srcRect b="0" l="0" r="0" t="0"/>
          <a:stretch/>
        </p:blipFill>
        <p:spPr>
          <a:xfrm>
            <a:off x="727716" y="665807"/>
            <a:ext cx="1971826" cy="1679839"/>
          </a:xfrm>
          <a:prstGeom prst="rect">
            <a:avLst/>
          </a:prstGeom>
          <a:noFill/>
          <a:ln>
            <a:noFill/>
          </a:ln>
        </p:spPr>
      </p:pic>
      <p:sp>
        <p:nvSpPr>
          <p:cNvPr id="363" name="Google Shape;363;p2"/>
          <p:cNvSpPr/>
          <p:nvPr/>
        </p:nvSpPr>
        <p:spPr>
          <a:xfrm>
            <a:off x="304800" y="1934969"/>
            <a:ext cx="9525000" cy="489364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rgbClr val="000000"/>
                </a:solidFill>
                <a:latin typeface="Open Sans"/>
                <a:ea typeface="Open Sans"/>
                <a:cs typeface="Open Sans"/>
                <a:sym typeface="Open Sans"/>
              </a:rPr>
              <a:t>			Anh Kim Đồng (Nông Văn Dền) là một trong 5 đội viên đầu tiên của Đội nhi đồng Cứu quốc thôn Nà Mạ và cũng là tổ chức Đội đầu tiên của Đội ta. Dền đã theo các anh làm các công việc: canh gác, chuyển thư từ, nghe nói chuyện về tội ác của quân giặc… nhờ đó Dền đã sớm giác ngộ cách mạng và trở thành một liên lạc viên tin cậy của tổ chức Đảng. Dền đã mau chóng làm quen với cách thức làm công tác bí mật, nhiều lần đưa, chuyển thư từ, đưa đường cho cán bộ lọt qua sự bao vây, canh gác của địch. Trong một lần đi liên lạc về, giữa đường gặp lính địch phục kích gần nơi có cán bộ của ta, Kim Đồng đã nhanh trí nhử cho bọn địch nổ súng về phía mình. Nhờ tiếng súng báo động ấy, các đồng chí cán bộ ở gần đó tránh thoát lên rừng. Song, Kim Đồng đã bị trúng đạn và anh dũng hy sinh tại chỗ, ngay bờ suối Lê-nin.</a:t>
            </a:r>
            <a:endParaRPr sz="2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7" name="Shape 627"/>
        <p:cNvGrpSpPr/>
        <p:nvPr/>
      </p:nvGrpSpPr>
      <p:grpSpPr>
        <a:xfrm>
          <a:off x="0" y="0"/>
          <a:ext cx="0" cy="0"/>
          <a:chOff x="0" y="0"/>
          <a:chExt cx="0" cy="0"/>
        </a:xfrm>
      </p:grpSpPr>
      <p:pic>
        <p:nvPicPr>
          <p:cNvPr id="628" name="Google Shape;628;p23"/>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629" name="Google Shape;629;p23"/>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630" name="Google Shape;630;p23"/>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631" name="Google Shape;631;p23"/>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632" name="Google Shape;632;p23"/>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grpSp>
        <p:nvGrpSpPr>
          <p:cNvPr id="633" name="Google Shape;633;p23"/>
          <p:cNvGrpSpPr/>
          <p:nvPr/>
        </p:nvGrpSpPr>
        <p:grpSpPr>
          <a:xfrm>
            <a:off x="3352800" y="980660"/>
            <a:ext cx="8656320" cy="4737548"/>
            <a:chOff x="2484475" y="1503457"/>
            <a:chExt cx="7989905" cy="4635714"/>
          </a:xfrm>
        </p:grpSpPr>
        <p:pic>
          <p:nvPicPr>
            <p:cNvPr id="634" name="Google Shape;634;p23"/>
            <p:cNvPicPr preferRelativeResize="0"/>
            <p:nvPr/>
          </p:nvPicPr>
          <p:blipFill rotWithShape="1">
            <a:blip r:embed="rId6">
              <a:alphaModFix/>
            </a:blip>
            <a:srcRect b="0" l="0" r="0" t="0"/>
            <a:stretch/>
          </p:blipFill>
          <p:spPr>
            <a:xfrm>
              <a:off x="2484475" y="1503457"/>
              <a:ext cx="7989905" cy="4635714"/>
            </a:xfrm>
            <a:prstGeom prst="rect">
              <a:avLst/>
            </a:prstGeom>
            <a:noFill/>
            <a:ln>
              <a:noFill/>
            </a:ln>
          </p:spPr>
        </p:pic>
        <p:sp>
          <p:nvSpPr>
            <p:cNvPr id="635" name="Google Shape;635;p23"/>
            <p:cNvSpPr txBox="1"/>
            <p:nvPr/>
          </p:nvSpPr>
          <p:spPr>
            <a:xfrm>
              <a:off x="2674717" y="2080314"/>
              <a:ext cx="7497570" cy="38849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600">
                  <a:solidFill>
                    <a:schemeClr val="dk1"/>
                  </a:solidFill>
                  <a:latin typeface="Calibri"/>
                  <a:ea typeface="Calibri"/>
                  <a:cs typeface="Calibri"/>
                  <a:sym typeface="Calibri"/>
                </a:rPr>
                <a:t>Câu chuyện thể hiện sự dũng cảm, tấm lòng nhân hậu của cậu bé. Cậu đã vượt qua nỗi sợ hãi cùng với những khó khăn khi một mình phải chạy trên con đường rừng vắng vẻ vào lúc chiều muộn để báo tin cho các chú bộ đội kịp thời cứu giúp người bị nạn.</a:t>
              </a:r>
              <a:endParaRPr/>
            </a:p>
          </p:txBody>
        </p:sp>
      </p:grpSp>
      <p:pic>
        <p:nvPicPr>
          <p:cNvPr id="636" name="Google Shape;636;p23"/>
          <p:cNvPicPr preferRelativeResize="0"/>
          <p:nvPr/>
        </p:nvPicPr>
        <p:blipFill rotWithShape="1">
          <a:blip r:embed="rId7">
            <a:alphaModFix/>
          </a:blip>
          <a:srcRect b="0" l="0" r="0" t="0"/>
          <a:stretch/>
        </p:blipFill>
        <p:spPr>
          <a:xfrm>
            <a:off x="-269892" y="1820886"/>
            <a:ext cx="4267570" cy="3468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36"/>
                                        </p:tgtEl>
                                        <p:attrNameLst>
                                          <p:attrName>style.visibility</p:attrName>
                                        </p:attrNameLst>
                                      </p:cBhvr>
                                      <p:to>
                                        <p:strVal val="visible"/>
                                      </p:to>
                                    </p:set>
                                    <p:anim calcmode="lin" valueType="num">
                                      <p:cBhvr additive="base">
                                        <p:cTn dur="500"/>
                                        <p:tgtEl>
                                          <p:spTgt spid="636"/>
                                        </p:tgtEl>
                                        <p:attrNameLst>
                                          <p:attrName>ppt_w</p:attrName>
                                        </p:attrNameLst>
                                      </p:cBhvr>
                                      <p:tavLst>
                                        <p:tav fmla="" tm="0">
                                          <p:val>
                                            <p:strVal val="0"/>
                                          </p:val>
                                        </p:tav>
                                        <p:tav fmla="" tm="100000">
                                          <p:val>
                                            <p:strVal val="#ppt_w"/>
                                          </p:val>
                                        </p:tav>
                                      </p:tavLst>
                                    </p:anim>
                                    <p:anim calcmode="lin" valueType="num">
                                      <p:cBhvr additive="base">
                                        <p:cTn dur="500"/>
                                        <p:tgtEl>
                                          <p:spTgt spid="63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1" name="Shape 641"/>
        <p:cNvGrpSpPr/>
        <p:nvPr/>
      </p:nvGrpSpPr>
      <p:grpSpPr>
        <a:xfrm>
          <a:off x="0" y="0"/>
          <a:ext cx="0" cy="0"/>
          <a:chOff x="0" y="0"/>
          <a:chExt cx="0" cy="0"/>
        </a:xfrm>
      </p:grpSpPr>
      <p:pic>
        <p:nvPicPr>
          <p:cNvPr id="642" name="Google Shape;642;p24"/>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643" name="Google Shape;643;p24"/>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644" name="Google Shape;644;p24"/>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645" name="Google Shape;645;p24"/>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646" name="Google Shape;646;p24"/>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pic>
        <p:nvPicPr>
          <p:cNvPr id="647" name="Google Shape;647;p24"/>
          <p:cNvPicPr preferRelativeResize="0"/>
          <p:nvPr/>
        </p:nvPicPr>
        <p:blipFill rotWithShape="1">
          <a:blip r:embed="rId6">
            <a:alphaModFix/>
          </a:blip>
          <a:srcRect b="0" l="0" r="0" t="0"/>
          <a:stretch/>
        </p:blipFill>
        <p:spPr>
          <a:xfrm>
            <a:off x="2115852" y="483531"/>
            <a:ext cx="7800008" cy="5887850"/>
          </a:xfrm>
          <a:prstGeom prst="rect">
            <a:avLst/>
          </a:prstGeom>
          <a:noFill/>
          <a:ln>
            <a:noFill/>
          </a:ln>
        </p:spPr>
      </p:pic>
      <p:pic>
        <p:nvPicPr>
          <p:cNvPr id="648" name="Google Shape;648;p24"/>
          <p:cNvPicPr preferRelativeResize="0"/>
          <p:nvPr/>
        </p:nvPicPr>
        <p:blipFill rotWithShape="1">
          <a:blip r:embed="rId7">
            <a:alphaModFix/>
          </a:blip>
          <a:srcRect b="0" l="0" r="0" t="0"/>
          <a:stretch/>
        </p:blipFill>
        <p:spPr>
          <a:xfrm>
            <a:off x="2678178" y="890751"/>
            <a:ext cx="6937648" cy="54806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48"/>
                                        </p:tgtEl>
                                        <p:attrNameLst>
                                          <p:attrName>style.visibility</p:attrName>
                                        </p:attrNameLst>
                                      </p:cBhvr>
                                      <p:to>
                                        <p:strVal val="visible"/>
                                      </p:to>
                                    </p:set>
                                    <p:anim calcmode="lin" valueType="num">
                                      <p:cBhvr additive="base">
                                        <p:cTn dur="500"/>
                                        <p:tgtEl>
                                          <p:spTgt spid="648"/>
                                        </p:tgtEl>
                                        <p:attrNameLst>
                                          <p:attrName>ppt_w</p:attrName>
                                        </p:attrNameLst>
                                      </p:cBhvr>
                                      <p:tavLst>
                                        <p:tav fmla="" tm="0">
                                          <p:val>
                                            <p:strVal val="0"/>
                                          </p:val>
                                        </p:tav>
                                        <p:tav fmla="" tm="100000">
                                          <p:val>
                                            <p:strVal val="#ppt_w"/>
                                          </p:val>
                                        </p:tav>
                                      </p:tavLst>
                                    </p:anim>
                                    <p:anim calcmode="lin" valueType="num">
                                      <p:cBhvr additive="base">
                                        <p:cTn dur="500"/>
                                        <p:tgtEl>
                                          <p:spTgt spid="64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3" name="Shape 653"/>
        <p:cNvGrpSpPr/>
        <p:nvPr/>
      </p:nvGrpSpPr>
      <p:grpSpPr>
        <a:xfrm>
          <a:off x="0" y="0"/>
          <a:ext cx="0" cy="0"/>
          <a:chOff x="0" y="0"/>
          <a:chExt cx="0" cy="0"/>
        </a:xfrm>
      </p:grpSpPr>
      <p:pic>
        <p:nvPicPr>
          <p:cNvPr id="654" name="Google Shape;654;g266dfc9ad71_0_18"/>
          <p:cNvPicPr preferRelativeResize="0"/>
          <p:nvPr/>
        </p:nvPicPr>
        <p:blipFill rotWithShape="1">
          <a:blip r:embed="rId4">
            <a:alphaModFix/>
          </a:blip>
          <a:srcRect b="85699" l="0" r="57914" t="0"/>
          <a:stretch/>
        </p:blipFill>
        <p:spPr>
          <a:xfrm>
            <a:off x="0" y="0"/>
            <a:ext cx="4081670" cy="980660"/>
          </a:xfrm>
          <a:prstGeom prst="rect">
            <a:avLst/>
          </a:prstGeom>
          <a:noFill/>
          <a:ln>
            <a:noFill/>
          </a:ln>
        </p:spPr>
      </p:pic>
      <p:pic>
        <p:nvPicPr>
          <p:cNvPr id="655" name="Google Shape;655;g266dfc9ad71_0_18"/>
          <p:cNvPicPr preferRelativeResize="0"/>
          <p:nvPr/>
        </p:nvPicPr>
        <p:blipFill rotWithShape="1">
          <a:blip r:embed="rId4">
            <a:alphaModFix/>
          </a:blip>
          <a:srcRect b="85699" l="42566" r="-638" t="0"/>
          <a:stretch/>
        </p:blipFill>
        <p:spPr>
          <a:xfrm>
            <a:off x="6122792" y="-1"/>
            <a:ext cx="5632171" cy="980660"/>
          </a:xfrm>
          <a:prstGeom prst="rect">
            <a:avLst/>
          </a:prstGeom>
          <a:noFill/>
          <a:ln>
            <a:noFill/>
          </a:ln>
        </p:spPr>
      </p:pic>
      <p:pic>
        <p:nvPicPr>
          <p:cNvPr id="656" name="Google Shape;656;g266dfc9ad71_0_18"/>
          <p:cNvPicPr preferRelativeResize="0"/>
          <p:nvPr/>
        </p:nvPicPr>
        <p:blipFill rotWithShape="1">
          <a:blip r:embed="rId5">
            <a:alphaModFix/>
          </a:blip>
          <a:srcRect b="0" l="0" r="0" t="71497"/>
          <a:stretch/>
        </p:blipFill>
        <p:spPr>
          <a:xfrm>
            <a:off x="24210" y="4399722"/>
            <a:ext cx="12197166" cy="2458278"/>
          </a:xfrm>
          <a:prstGeom prst="rect">
            <a:avLst/>
          </a:prstGeom>
          <a:noFill/>
          <a:ln>
            <a:noFill/>
          </a:ln>
        </p:spPr>
      </p:pic>
      <p:pic>
        <p:nvPicPr>
          <p:cNvPr id="657" name="Google Shape;657;g266dfc9ad71_0_18"/>
          <p:cNvPicPr preferRelativeResize="0"/>
          <p:nvPr/>
        </p:nvPicPr>
        <p:blipFill rotWithShape="1">
          <a:blip r:embed="rId4">
            <a:alphaModFix/>
          </a:blip>
          <a:srcRect b="85699" l="0" r="57914" t="0"/>
          <a:stretch/>
        </p:blipFill>
        <p:spPr>
          <a:xfrm>
            <a:off x="24210" y="0"/>
            <a:ext cx="4081670" cy="980660"/>
          </a:xfrm>
          <a:prstGeom prst="rect">
            <a:avLst/>
          </a:prstGeom>
          <a:noFill/>
          <a:ln>
            <a:noFill/>
          </a:ln>
        </p:spPr>
      </p:pic>
      <p:pic>
        <p:nvPicPr>
          <p:cNvPr id="658" name="Google Shape;658;g266dfc9ad71_0_18"/>
          <p:cNvPicPr preferRelativeResize="0"/>
          <p:nvPr/>
        </p:nvPicPr>
        <p:blipFill rotWithShape="1">
          <a:blip r:embed="rId4">
            <a:alphaModFix/>
          </a:blip>
          <a:srcRect b="85699" l="42566" r="-638" t="0"/>
          <a:stretch/>
        </p:blipFill>
        <p:spPr>
          <a:xfrm>
            <a:off x="6147002" y="-1"/>
            <a:ext cx="5632171" cy="980660"/>
          </a:xfrm>
          <a:prstGeom prst="rect">
            <a:avLst/>
          </a:prstGeom>
          <a:noFill/>
          <a:ln>
            <a:noFill/>
          </a:ln>
        </p:spPr>
      </p:pic>
      <p:sp>
        <p:nvSpPr>
          <p:cNvPr id="659" name="Google Shape;659;g266dfc9ad71_0_18"/>
          <p:cNvSpPr/>
          <p:nvPr/>
        </p:nvSpPr>
        <p:spPr>
          <a:xfrm>
            <a:off x="306513" y="585096"/>
            <a:ext cx="11632500" cy="5897100"/>
          </a:xfrm>
          <a:prstGeom prst="roundRect">
            <a:avLst>
              <a:gd fmla="val 9499"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2300"/>
              <a:buFont typeface="Arial"/>
              <a:buNone/>
            </a:pPr>
            <a:r>
              <a:t/>
            </a:r>
            <a:endParaRPr b="0" i="0" sz="2300" u="none" cap="none" strike="noStrike">
              <a:solidFill>
                <a:srgbClr val="000000"/>
              </a:solidFill>
              <a:latin typeface="Cambria"/>
              <a:ea typeface="Cambria"/>
              <a:cs typeface="Cambria"/>
              <a:sym typeface="Cambria"/>
            </a:endParaRPr>
          </a:p>
        </p:txBody>
      </p:sp>
      <p:sp>
        <p:nvSpPr>
          <p:cNvPr id="660" name="Google Shape;660;g266dfc9ad71_0_18"/>
          <p:cNvSpPr txBox="1"/>
          <p:nvPr/>
        </p:nvSpPr>
        <p:spPr>
          <a:xfrm>
            <a:off x="1346636" y="2702500"/>
            <a:ext cx="9552300" cy="1662300"/>
          </a:xfrm>
          <a:prstGeom prst="rect">
            <a:avLst/>
          </a:prstGeom>
          <a:noFill/>
          <a:ln>
            <a:noFill/>
          </a:ln>
        </p:spPr>
        <p:txBody>
          <a:bodyPr anchorCtr="0" anchor="t" bIns="45700" lIns="91425" spcFirstLastPara="1" rIns="91425" wrap="square" tIns="45700">
            <a:spAutoFit/>
          </a:bodyPr>
          <a:lstStyle/>
          <a:p>
            <a:pPr indent="0" lvl="0" marL="0" rtl="0" algn="just">
              <a:lnSpc>
                <a:spcPct val="120000"/>
              </a:lnSpc>
              <a:spcBef>
                <a:spcPts val="0"/>
              </a:spcBef>
              <a:spcAft>
                <a:spcPts val="400"/>
              </a:spcAft>
              <a:buNone/>
            </a:pPr>
            <a:r>
              <a:rPr lang="en-US" sz="3000">
                <a:solidFill>
                  <a:schemeClr val="dk1"/>
                </a:solidFill>
                <a:latin typeface="Times New Roman"/>
                <a:ea typeface="Times New Roman"/>
                <a:cs typeface="Times New Roman"/>
                <a:sym typeface="Times New Roman"/>
              </a:rPr>
              <a:t>Đọc diễn cảm, nhấn giọng ở những từ ngữ thể hiện những tình tiết bất ngờ hoặc từ ngữ thể hiện suy nghĩ nội tâm của nhân vật trong câu chuyện.</a:t>
            </a:r>
            <a:endParaRPr sz="3000">
              <a:solidFill>
                <a:srgbClr val="C00000"/>
              </a:solidFill>
              <a:latin typeface="Calibri"/>
              <a:ea typeface="Calibri"/>
              <a:cs typeface="Calibri"/>
              <a:sym typeface="Calibri"/>
            </a:endParaRPr>
          </a:p>
        </p:txBody>
      </p:sp>
      <p:sp>
        <p:nvSpPr>
          <p:cNvPr id="661" name="Google Shape;661;g266dfc9ad71_0_18"/>
          <p:cNvSpPr txBox="1"/>
          <p:nvPr/>
        </p:nvSpPr>
        <p:spPr>
          <a:xfrm>
            <a:off x="783913" y="1318684"/>
            <a:ext cx="108813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C00000"/>
                </a:solidFill>
                <a:latin typeface="Calibri"/>
                <a:ea typeface="Calibri"/>
                <a:cs typeface="Calibri"/>
                <a:sym typeface="Calibri"/>
              </a:rPr>
              <a:t>Nêu giọng đọc?</a:t>
            </a:r>
            <a:endParaRPr b="0" i="0" sz="5400" u="none" cap="none" strike="noStrik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6" name="Shape 666"/>
        <p:cNvGrpSpPr/>
        <p:nvPr/>
      </p:nvGrpSpPr>
      <p:grpSpPr>
        <a:xfrm>
          <a:off x="0" y="0"/>
          <a:ext cx="0" cy="0"/>
          <a:chOff x="0" y="0"/>
          <a:chExt cx="0" cy="0"/>
        </a:xfrm>
      </p:grpSpPr>
      <p:pic>
        <p:nvPicPr>
          <p:cNvPr id="667" name="Google Shape;667;p25"/>
          <p:cNvPicPr preferRelativeResize="0"/>
          <p:nvPr/>
        </p:nvPicPr>
        <p:blipFill rotWithShape="1">
          <a:blip r:embed="rId3">
            <a:alphaModFix/>
          </a:blip>
          <a:srcRect b="0" l="0" r="0" t="71498"/>
          <a:stretch/>
        </p:blipFill>
        <p:spPr>
          <a:xfrm>
            <a:off x="24210" y="5547360"/>
            <a:ext cx="12197165" cy="1310640"/>
          </a:xfrm>
          <a:prstGeom prst="rect">
            <a:avLst/>
          </a:prstGeom>
          <a:noFill/>
          <a:ln>
            <a:noFill/>
          </a:ln>
        </p:spPr>
      </p:pic>
      <p:sp>
        <p:nvSpPr>
          <p:cNvPr id="668" name="Google Shape;668;p25"/>
          <p:cNvSpPr/>
          <p:nvPr/>
        </p:nvSpPr>
        <p:spPr>
          <a:xfrm>
            <a:off x="384474" y="1030243"/>
            <a:ext cx="11476634" cy="1052558"/>
          </a:xfrm>
          <a:prstGeom prst="roundRect">
            <a:avLst>
              <a:gd fmla="val 16667" name="adj"/>
            </a:avLst>
          </a:prstGeom>
          <a:solidFill>
            <a:srgbClr val="DEF4F6">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69" name="Google Shape;669;p25"/>
          <p:cNvSpPr/>
          <p:nvPr/>
        </p:nvSpPr>
        <p:spPr>
          <a:xfrm>
            <a:off x="384474" y="2423700"/>
            <a:ext cx="11476634" cy="2503900"/>
          </a:xfrm>
          <a:prstGeom prst="roundRect">
            <a:avLst>
              <a:gd fmla="val 2056" name="adj"/>
            </a:avLst>
          </a:prstGeom>
          <a:solidFill>
            <a:srgbClr val="FFE1D5">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0" name="Google Shape;670;p25"/>
          <p:cNvSpPr/>
          <p:nvPr/>
        </p:nvSpPr>
        <p:spPr>
          <a:xfrm>
            <a:off x="384474" y="2082799"/>
            <a:ext cx="5498166" cy="340899"/>
          </a:xfrm>
          <a:prstGeom prst="roundRect">
            <a:avLst>
              <a:gd fmla="val 16667" name="adj"/>
            </a:avLst>
          </a:prstGeom>
          <a:solidFill>
            <a:srgbClr val="DEF4F6">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1" name="Google Shape;671;p25"/>
          <p:cNvSpPr/>
          <p:nvPr/>
        </p:nvSpPr>
        <p:spPr>
          <a:xfrm>
            <a:off x="5882640" y="2082797"/>
            <a:ext cx="5978468" cy="340901"/>
          </a:xfrm>
          <a:prstGeom prst="roundRect">
            <a:avLst>
              <a:gd fmla="val 16667" name="adj"/>
            </a:avLst>
          </a:prstGeom>
          <a:solidFill>
            <a:srgbClr val="FFE1D5">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2" name="Google Shape;672;p25"/>
          <p:cNvSpPr/>
          <p:nvPr/>
        </p:nvSpPr>
        <p:spPr>
          <a:xfrm>
            <a:off x="384474" y="4888445"/>
            <a:ext cx="2653366" cy="476035"/>
          </a:xfrm>
          <a:prstGeom prst="roundRect">
            <a:avLst>
              <a:gd fmla="val 16667" name="adj"/>
            </a:avLst>
          </a:prstGeom>
          <a:solidFill>
            <a:srgbClr val="FFE1D5">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3" name="Google Shape;673;p25"/>
          <p:cNvSpPr/>
          <p:nvPr/>
        </p:nvSpPr>
        <p:spPr>
          <a:xfrm>
            <a:off x="3037840" y="4927600"/>
            <a:ext cx="8823268" cy="397725"/>
          </a:xfrm>
          <a:prstGeom prst="roundRect">
            <a:avLst>
              <a:gd fmla="val 16667" name="adj"/>
            </a:avLst>
          </a:prstGeom>
          <a:solidFill>
            <a:srgbClr val="FEE599">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4" name="Google Shape;674;p25"/>
          <p:cNvSpPr/>
          <p:nvPr/>
        </p:nvSpPr>
        <p:spPr>
          <a:xfrm>
            <a:off x="384474" y="5325325"/>
            <a:ext cx="11476634" cy="841795"/>
          </a:xfrm>
          <a:prstGeom prst="roundRect">
            <a:avLst>
              <a:gd fmla="val 16667" name="adj"/>
            </a:avLst>
          </a:prstGeom>
          <a:solidFill>
            <a:srgbClr val="FEE599">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5" name="Google Shape;675;p25"/>
          <p:cNvSpPr/>
          <p:nvPr/>
        </p:nvSpPr>
        <p:spPr>
          <a:xfrm>
            <a:off x="306513" y="585096"/>
            <a:ext cx="11632557" cy="5836024"/>
          </a:xfrm>
          <a:prstGeom prst="roundRect">
            <a:avLst>
              <a:gd fmla="val 9499" name="adj"/>
            </a:avLst>
          </a:prstGeom>
          <a:no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	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endParaRPr/>
          </a:p>
          <a:p>
            <a:pPr indent="0" lvl="0" marL="0" marR="0" rtl="0" algn="just">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	- Cháu ơi, gọi người cứu bác với!</a:t>
            </a:r>
            <a:endParaRPr/>
          </a:p>
          <a:p>
            <a:pPr indent="0" lvl="0" marL="0" marR="0" rtl="0" algn="just">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	Tôi đứng ngây ra, tim đập thình thịch. Cố trấn tĩnh, tôi đáp:</a:t>
            </a:r>
            <a:endParaRPr/>
          </a:p>
          <a:p>
            <a:pPr indent="0" lvl="0" marL="0" marR="0" rtl="0" algn="just">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	- Bác đợi cháu nhé!</a:t>
            </a:r>
            <a:endParaRPr/>
          </a:p>
          <a:p>
            <a:pPr indent="0" lvl="0" marL="0" marR="0" rtl="0" algn="just">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endParaRPr/>
          </a:p>
          <a:p>
            <a:pPr indent="0" lvl="0" marL="0" marR="0" rtl="0" algn="just">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	- Có việc gì thế cháu?</a:t>
            </a:r>
            <a:endParaRPr/>
          </a:p>
          <a:p>
            <a:pPr indent="0" lvl="0" marL="0" marR="0" rtl="0" algn="just">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	- Cháu thấy người bị tai nạn bên đường nên tới báo cho các chú ạ.</a:t>
            </a:r>
            <a:endParaRPr b="0" i="0" sz="2400" u="none" cap="none" strike="noStrike">
              <a:solidFill>
                <a:srgbClr val="000000"/>
              </a:solidFill>
              <a:latin typeface="Calibri"/>
              <a:ea typeface="Calibri"/>
              <a:cs typeface="Calibri"/>
              <a:sym typeface="Calibri"/>
            </a:endParaRPr>
          </a:p>
        </p:txBody>
      </p:sp>
      <p:sp>
        <p:nvSpPr>
          <p:cNvPr id="676" name="Google Shape;676;p25"/>
          <p:cNvSpPr/>
          <p:nvPr/>
        </p:nvSpPr>
        <p:spPr>
          <a:xfrm>
            <a:off x="3401382" y="148216"/>
            <a:ext cx="4900248" cy="646986"/>
          </a:xfrm>
          <a:prstGeom prst="roundRect">
            <a:avLst>
              <a:gd fmla="val 16667" name="adj"/>
            </a:avLst>
          </a:prstGeom>
          <a:solidFill>
            <a:schemeClr val="lt1"/>
          </a:solid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3200"/>
              <a:buFont typeface="Stick"/>
              <a:buNone/>
            </a:pPr>
            <a:r>
              <a:rPr b="0" i="0" lang="en-US" sz="3200" u="none" cap="none" strike="noStrike">
                <a:solidFill>
                  <a:srgbClr val="C00000"/>
                </a:solidFill>
                <a:latin typeface="Stick"/>
                <a:ea typeface="Stick"/>
                <a:cs typeface="Stick"/>
                <a:sym typeface="Stick"/>
              </a:rPr>
              <a:t>TỜ BÁO TƯỜNG CỦA TÔI</a:t>
            </a:r>
            <a:endParaRPr b="0" i="0" sz="3200" u="none" cap="none" strike="noStrike">
              <a:solidFill>
                <a:srgbClr val="C00000"/>
              </a:solidFill>
              <a:latin typeface="Stick"/>
              <a:ea typeface="Stick"/>
              <a:cs typeface="Stick"/>
              <a:sym typeface="Stic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1" name="Shape 681"/>
        <p:cNvGrpSpPr/>
        <p:nvPr/>
      </p:nvGrpSpPr>
      <p:grpSpPr>
        <a:xfrm>
          <a:off x="0" y="0"/>
          <a:ext cx="0" cy="0"/>
          <a:chOff x="0" y="0"/>
          <a:chExt cx="0" cy="0"/>
        </a:xfrm>
      </p:grpSpPr>
      <p:pic>
        <p:nvPicPr>
          <p:cNvPr id="682" name="Google Shape;682;p26"/>
          <p:cNvPicPr preferRelativeResize="0"/>
          <p:nvPr/>
        </p:nvPicPr>
        <p:blipFill rotWithShape="1">
          <a:blip r:embed="rId3">
            <a:alphaModFix/>
          </a:blip>
          <a:srcRect b="0" l="0" r="0" t="71498"/>
          <a:stretch/>
        </p:blipFill>
        <p:spPr>
          <a:xfrm>
            <a:off x="24210" y="4399722"/>
            <a:ext cx="12197165" cy="2458278"/>
          </a:xfrm>
          <a:prstGeom prst="rect">
            <a:avLst/>
          </a:prstGeom>
          <a:noFill/>
          <a:ln>
            <a:noFill/>
          </a:ln>
        </p:spPr>
      </p:pic>
      <p:sp>
        <p:nvSpPr>
          <p:cNvPr id="683" name="Google Shape;683;p26"/>
          <p:cNvSpPr/>
          <p:nvPr/>
        </p:nvSpPr>
        <p:spPr>
          <a:xfrm>
            <a:off x="3678223" y="310704"/>
            <a:ext cx="4900248" cy="646986"/>
          </a:xfrm>
          <a:prstGeom prst="roundRect">
            <a:avLst>
              <a:gd fmla="val 16667" name="adj"/>
            </a:avLst>
          </a:prstGeom>
          <a:solidFill>
            <a:schemeClr val="lt1"/>
          </a:solid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3200"/>
              <a:buFont typeface="Stick"/>
              <a:buNone/>
            </a:pPr>
            <a:r>
              <a:rPr b="0" i="0" lang="en-US" sz="3200" u="none" cap="none" strike="noStrike">
                <a:solidFill>
                  <a:srgbClr val="C00000"/>
                </a:solidFill>
                <a:latin typeface="Stick"/>
                <a:ea typeface="Stick"/>
                <a:cs typeface="Stick"/>
                <a:sym typeface="Stick"/>
              </a:rPr>
              <a:t>TỜ BÁO TƯỜNG CỦA TÔI</a:t>
            </a:r>
            <a:endParaRPr b="0" i="0" sz="3200" u="none" cap="none" strike="noStrike">
              <a:solidFill>
                <a:srgbClr val="C00000"/>
              </a:solidFill>
              <a:latin typeface="Stick"/>
              <a:ea typeface="Stick"/>
              <a:cs typeface="Stick"/>
              <a:sym typeface="Stick"/>
            </a:endParaRPr>
          </a:p>
        </p:txBody>
      </p:sp>
      <p:sp>
        <p:nvSpPr>
          <p:cNvPr id="684" name="Google Shape;684;p26"/>
          <p:cNvSpPr/>
          <p:nvPr/>
        </p:nvSpPr>
        <p:spPr>
          <a:xfrm>
            <a:off x="670560" y="1210525"/>
            <a:ext cx="10915574" cy="2436917"/>
          </a:xfrm>
          <a:prstGeom prst="roundRect">
            <a:avLst>
              <a:gd fmla="val 1815" name="adj"/>
            </a:avLst>
          </a:prstGeom>
          <a:solidFill>
            <a:srgbClr val="F7CAAC">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85" name="Google Shape;685;p26"/>
          <p:cNvSpPr/>
          <p:nvPr/>
        </p:nvSpPr>
        <p:spPr>
          <a:xfrm>
            <a:off x="670560" y="3647442"/>
            <a:ext cx="10915574" cy="1910079"/>
          </a:xfrm>
          <a:prstGeom prst="roundRect">
            <a:avLst>
              <a:gd fmla="val 1815" name="adj"/>
            </a:avLst>
          </a:prstGeom>
          <a:solidFill>
            <a:srgbClr val="B3C6E7">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86" name="Google Shape;686;p26"/>
          <p:cNvSpPr/>
          <p:nvPr/>
        </p:nvSpPr>
        <p:spPr>
          <a:xfrm>
            <a:off x="670560" y="1056640"/>
            <a:ext cx="10915574" cy="4663440"/>
          </a:xfrm>
          <a:prstGeom prst="roundRect">
            <a:avLst>
              <a:gd fmla="val 4924" name="adj"/>
            </a:avLst>
          </a:prstGeom>
          <a:noFill/>
          <a:ln cap="flat" cmpd="sng" w="28575">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 Cháu gan dạ và tốt bụng quá! Hi vọng, người gặp nạn sẽ được cứu kịp thời.</a:t>
            </a:r>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Ngày hôm sau, chuyện tôi báo cho các chú bộ đội biên phòng cứu được người bị nạn lan đi khắp nơi. Tôi thấy rất vui. Tôi còn vui hơn khi tìm được nhan đề “Trăng Rằm yêu thương” cho tờ báo tường của lớp.</a:t>
            </a:r>
            <a:endParaRPr/>
          </a:p>
          <a:p>
            <a:pPr indent="0" lvl="0" marL="0" marR="0" rtl="0" algn="r">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(Nguyễn Luân)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1" name="Shape 691"/>
        <p:cNvGrpSpPr/>
        <p:nvPr/>
      </p:nvGrpSpPr>
      <p:grpSpPr>
        <a:xfrm>
          <a:off x="0" y="0"/>
          <a:ext cx="0" cy="0"/>
          <a:chOff x="0" y="0"/>
          <a:chExt cx="0" cy="0"/>
        </a:xfrm>
      </p:grpSpPr>
      <p:pic>
        <p:nvPicPr>
          <p:cNvPr id="692" name="Google Shape;692;p27"/>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693" name="Google Shape;693;p27"/>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694" name="Google Shape;694;p27"/>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695" name="Google Shape;695;p27"/>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696" name="Google Shape;696;p27"/>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pic>
        <p:nvPicPr>
          <p:cNvPr id="697" name="Google Shape;697;p27"/>
          <p:cNvPicPr preferRelativeResize="0"/>
          <p:nvPr/>
        </p:nvPicPr>
        <p:blipFill rotWithShape="1">
          <a:blip r:embed="rId6">
            <a:alphaModFix/>
          </a:blip>
          <a:srcRect b="0" l="0" r="0" t="0"/>
          <a:stretch/>
        </p:blipFill>
        <p:spPr>
          <a:xfrm>
            <a:off x="1890411" y="238738"/>
            <a:ext cx="7800008" cy="5887850"/>
          </a:xfrm>
          <a:prstGeom prst="rect">
            <a:avLst/>
          </a:prstGeom>
          <a:noFill/>
          <a:ln>
            <a:noFill/>
          </a:ln>
        </p:spPr>
      </p:pic>
      <p:pic>
        <p:nvPicPr>
          <p:cNvPr id="698" name="Google Shape;698;p27"/>
          <p:cNvPicPr preferRelativeResize="0"/>
          <p:nvPr/>
        </p:nvPicPr>
        <p:blipFill rotWithShape="1">
          <a:blip r:embed="rId7">
            <a:alphaModFix/>
          </a:blip>
          <a:srcRect b="0" l="0" r="0" t="0"/>
          <a:stretch/>
        </p:blipFill>
        <p:spPr>
          <a:xfrm>
            <a:off x="1611245" y="1502472"/>
            <a:ext cx="8358340" cy="44321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3" name="Shape 703"/>
        <p:cNvGrpSpPr/>
        <p:nvPr/>
      </p:nvGrpSpPr>
      <p:grpSpPr>
        <a:xfrm>
          <a:off x="0" y="0"/>
          <a:ext cx="0" cy="0"/>
          <a:chOff x="0" y="0"/>
          <a:chExt cx="0" cy="0"/>
        </a:xfrm>
      </p:grpSpPr>
      <p:pic>
        <p:nvPicPr>
          <p:cNvPr id="704" name="Google Shape;704;p28"/>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705" name="Google Shape;705;p28"/>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706" name="Google Shape;706;p28"/>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707" name="Google Shape;707;p28"/>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708" name="Google Shape;708;p28"/>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grpSp>
        <p:nvGrpSpPr>
          <p:cNvPr id="709" name="Google Shape;709;p28"/>
          <p:cNvGrpSpPr/>
          <p:nvPr/>
        </p:nvGrpSpPr>
        <p:grpSpPr>
          <a:xfrm>
            <a:off x="746760" y="-177579"/>
            <a:ext cx="12054840" cy="6725264"/>
            <a:chOff x="529199" y="370115"/>
            <a:chExt cx="10676650" cy="6580702"/>
          </a:xfrm>
        </p:grpSpPr>
        <p:pic>
          <p:nvPicPr>
            <p:cNvPr id="710" name="Google Shape;710;p28"/>
            <p:cNvPicPr preferRelativeResize="0"/>
            <p:nvPr/>
          </p:nvPicPr>
          <p:blipFill rotWithShape="1">
            <a:blip r:embed="rId6">
              <a:alphaModFix/>
            </a:blip>
            <a:srcRect b="0" l="0" r="0" t="0"/>
            <a:stretch/>
          </p:blipFill>
          <p:spPr>
            <a:xfrm>
              <a:off x="529199" y="370115"/>
              <a:ext cx="10676650" cy="6580702"/>
            </a:xfrm>
            <a:prstGeom prst="rect">
              <a:avLst/>
            </a:prstGeom>
            <a:noFill/>
            <a:ln>
              <a:noFill/>
            </a:ln>
          </p:spPr>
        </p:pic>
        <p:sp>
          <p:nvSpPr>
            <p:cNvPr id="711" name="Google Shape;711;p28"/>
            <p:cNvSpPr txBox="1"/>
            <p:nvPr/>
          </p:nvSpPr>
          <p:spPr>
            <a:xfrm>
              <a:off x="1352556" y="2410648"/>
              <a:ext cx="7572188" cy="24996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Qua bài đọc, em ấn tượng nhất điều gì?</a:t>
              </a:r>
              <a:endParaRPr sz="4000">
                <a:solidFill>
                  <a:schemeClr val="dk1"/>
                </a:solidFill>
                <a:latin typeface="Calibri"/>
                <a:ea typeface="Calibri"/>
                <a:cs typeface="Calibri"/>
                <a:sym typeface="Calibri"/>
              </a:endParaRPr>
            </a:p>
            <a:p>
              <a:pPr indent="0" lvl="0" marL="0" marR="0" rtl="0" algn="ctr">
                <a:spcBef>
                  <a:spcPts val="0"/>
                </a:spcBef>
                <a:spcAft>
                  <a:spcPts val="0"/>
                </a:spcAft>
                <a:buNone/>
              </a:pPr>
              <a:r>
                <a:rPr lang="en-US" sz="4000">
                  <a:solidFill>
                    <a:schemeClr val="dk1"/>
                  </a:solidFill>
                  <a:latin typeface="Calibri"/>
                  <a:ea typeface="Calibri"/>
                  <a:cs typeface="Calibri"/>
                  <a:sym typeface="Calibri"/>
                </a:rPr>
                <a:t>Hãy nói về việc một tốt của em đã giúp đỡ mọi người: học tập, từ thiện, cứu người bị nạn,...</a:t>
              </a:r>
              <a:endParaRPr b="1" i="0" sz="19900" u="none" cap="none" strike="noStrike">
                <a:solidFill>
                  <a:srgbClr val="753E2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6" name="Shape 716"/>
        <p:cNvGrpSpPr/>
        <p:nvPr/>
      </p:nvGrpSpPr>
      <p:grpSpPr>
        <a:xfrm>
          <a:off x="0" y="0"/>
          <a:ext cx="0" cy="0"/>
          <a:chOff x="0" y="0"/>
          <a:chExt cx="0" cy="0"/>
        </a:xfrm>
      </p:grpSpPr>
      <p:grpSp>
        <p:nvGrpSpPr>
          <p:cNvPr id="717" name="Google Shape;717;p29"/>
          <p:cNvGrpSpPr/>
          <p:nvPr/>
        </p:nvGrpSpPr>
        <p:grpSpPr>
          <a:xfrm>
            <a:off x="-198782" y="-1"/>
            <a:ext cx="12422165" cy="6858001"/>
            <a:chOff x="-198782" y="-1"/>
            <a:chExt cx="12422165" cy="6858001"/>
          </a:xfrm>
        </p:grpSpPr>
        <p:pic>
          <p:nvPicPr>
            <p:cNvPr id="718" name="Google Shape;718;p29"/>
            <p:cNvPicPr preferRelativeResize="0"/>
            <p:nvPr/>
          </p:nvPicPr>
          <p:blipFill rotWithShape="1">
            <a:blip r:embed="rId4">
              <a:alphaModFix/>
            </a:blip>
            <a:srcRect b="0" l="82343" r="0" t="19469"/>
            <a:stretch/>
          </p:blipFill>
          <p:spPr>
            <a:xfrm>
              <a:off x="10510861" y="596347"/>
              <a:ext cx="1712522" cy="5522843"/>
            </a:xfrm>
            <a:prstGeom prst="rect">
              <a:avLst/>
            </a:prstGeom>
            <a:noFill/>
            <a:ln>
              <a:noFill/>
            </a:ln>
          </p:spPr>
        </p:pic>
        <p:pic>
          <p:nvPicPr>
            <p:cNvPr id="719" name="Google Shape;719;p29"/>
            <p:cNvPicPr preferRelativeResize="0"/>
            <p:nvPr/>
          </p:nvPicPr>
          <p:blipFill rotWithShape="1">
            <a:blip r:embed="rId5">
              <a:alphaModFix/>
            </a:blip>
            <a:srcRect b="0" l="42473" r="0" t="0"/>
            <a:stretch/>
          </p:blipFill>
          <p:spPr>
            <a:xfrm>
              <a:off x="6612835" y="0"/>
              <a:ext cx="5579165" cy="6858000"/>
            </a:xfrm>
            <a:prstGeom prst="rect">
              <a:avLst/>
            </a:prstGeom>
            <a:noFill/>
            <a:ln>
              <a:noFill/>
            </a:ln>
          </p:spPr>
        </p:pic>
        <p:pic>
          <p:nvPicPr>
            <p:cNvPr id="720" name="Google Shape;720;p29"/>
            <p:cNvPicPr preferRelativeResize="0"/>
            <p:nvPr/>
          </p:nvPicPr>
          <p:blipFill rotWithShape="1">
            <a:blip r:embed="rId5">
              <a:alphaModFix/>
            </a:blip>
            <a:srcRect b="0" l="2233" r="57458" t="0"/>
            <a:stretch/>
          </p:blipFill>
          <p:spPr>
            <a:xfrm>
              <a:off x="-198782" y="0"/>
              <a:ext cx="3909392" cy="6858000"/>
            </a:xfrm>
            <a:prstGeom prst="rect">
              <a:avLst/>
            </a:prstGeom>
            <a:noFill/>
            <a:ln>
              <a:noFill/>
            </a:ln>
          </p:spPr>
        </p:pic>
        <p:pic>
          <p:nvPicPr>
            <p:cNvPr id="721" name="Google Shape;721;p29"/>
            <p:cNvPicPr preferRelativeResize="0"/>
            <p:nvPr/>
          </p:nvPicPr>
          <p:blipFill rotWithShape="1">
            <a:blip r:embed="rId6">
              <a:alphaModFix/>
            </a:blip>
            <a:srcRect b="0" l="0" r="0" t="71498"/>
            <a:stretch/>
          </p:blipFill>
          <p:spPr>
            <a:xfrm>
              <a:off x="24210" y="4399722"/>
              <a:ext cx="12197165" cy="2458278"/>
            </a:xfrm>
            <a:prstGeom prst="rect">
              <a:avLst/>
            </a:prstGeom>
            <a:noFill/>
            <a:ln>
              <a:noFill/>
            </a:ln>
          </p:spPr>
        </p:pic>
        <p:pic>
          <p:nvPicPr>
            <p:cNvPr id="722" name="Google Shape;722;p29"/>
            <p:cNvPicPr preferRelativeResize="0"/>
            <p:nvPr/>
          </p:nvPicPr>
          <p:blipFill rotWithShape="1">
            <a:blip r:embed="rId7">
              <a:alphaModFix/>
            </a:blip>
            <a:srcRect b="85700" l="0" r="57915" t="0"/>
            <a:stretch/>
          </p:blipFill>
          <p:spPr>
            <a:xfrm>
              <a:off x="24210" y="0"/>
              <a:ext cx="4081670" cy="980661"/>
            </a:xfrm>
            <a:prstGeom prst="rect">
              <a:avLst/>
            </a:prstGeom>
            <a:noFill/>
            <a:ln>
              <a:noFill/>
            </a:ln>
          </p:spPr>
        </p:pic>
        <p:pic>
          <p:nvPicPr>
            <p:cNvPr id="723" name="Google Shape;723;p29"/>
            <p:cNvPicPr preferRelativeResize="0"/>
            <p:nvPr/>
          </p:nvPicPr>
          <p:blipFill rotWithShape="1">
            <a:blip r:embed="rId7">
              <a:alphaModFix/>
            </a:blip>
            <a:srcRect b="85700" l="42564" r="-636" t="0"/>
            <a:stretch/>
          </p:blipFill>
          <p:spPr>
            <a:xfrm>
              <a:off x="6147002" y="-1"/>
              <a:ext cx="5632172" cy="980661"/>
            </a:xfrm>
            <a:prstGeom prst="rect">
              <a:avLst/>
            </a:prstGeom>
            <a:noFill/>
            <a:ln>
              <a:noFill/>
            </a:ln>
          </p:spPr>
        </p:pic>
        <p:pic>
          <p:nvPicPr>
            <p:cNvPr id="724" name="Google Shape;724;p29"/>
            <p:cNvPicPr preferRelativeResize="0"/>
            <p:nvPr/>
          </p:nvPicPr>
          <p:blipFill rotWithShape="1">
            <a:blip r:embed="rId8">
              <a:alphaModFix/>
            </a:blip>
            <a:srcRect b="0" l="46445" r="0" t="61148"/>
            <a:stretch/>
          </p:blipFill>
          <p:spPr>
            <a:xfrm>
              <a:off x="7012651" y="4193510"/>
              <a:ext cx="5194036" cy="2664487"/>
            </a:xfrm>
            <a:prstGeom prst="rect">
              <a:avLst/>
            </a:prstGeom>
            <a:noFill/>
            <a:ln>
              <a:noFill/>
            </a:ln>
          </p:spPr>
        </p:pic>
      </p:grpSp>
      <p:pic>
        <p:nvPicPr>
          <p:cNvPr id="725" name="Google Shape;725;p29"/>
          <p:cNvPicPr preferRelativeResize="0"/>
          <p:nvPr/>
        </p:nvPicPr>
        <p:blipFill rotWithShape="1">
          <a:blip r:embed="rId9">
            <a:alphaModFix/>
          </a:blip>
          <a:srcRect b="37768" l="43395" r="37019" t="21449"/>
          <a:stretch/>
        </p:blipFill>
        <p:spPr>
          <a:xfrm>
            <a:off x="190403" y="763215"/>
            <a:ext cx="1899605" cy="2796896"/>
          </a:xfrm>
          <a:prstGeom prst="rect">
            <a:avLst/>
          </a:prstGeom>
          <a:noFill/>
          <a:ln>
            <a:noFill/>
          </a:ln>
        </p:spPr>
      </p:pic>
      <p:pic>
        <p:nvPicPr>
          <p:cNvPr id="726" name="Google Shape;726;p29"/>
          <p:cNvPicPr preferRelativeResize="0"/>
          <p:nvPr/>
        </p:nvPicPr>
        <p:blipFill rotWithShape="1">
          <a:blip r:embed="rId10">
            <a:alphaModFix/>
          </a:blip>
          <a:srcRect b="0" l="0" r="0" t="0"/>
          <a:stretch/>
        </p:blipFill>
        <p:spPr>
          <a:xfrm>
            <a:off x="1700403" y="2145681"/>
            <a:ext cx="8791194" cy="25666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7" name="Shape 367"/>
        <p:cNvGrpSpPr/>
        <p:nvPr/>
      </p:nvGrpSpPr>
      <p:grpSpPr>
        <a:xfrm>
          <a:off x="0" y="0"/>
          <a:ext cx="0" cy="0"/>
          <a:chOff x="0" y="0"/>
          <a:chExt cx="0" cy="0"/>
        </a:xfrm>
      </p:grpSpPr>
      <p:pic>
        <p:nvPicPr>
          <p:cNvPr id="368" name="Google Shape;368;p3"/>
          <p:cNvPicPr preferRelativeResize="0"/>
          <p:nvPr/>
        </p:nvPicPr>
        <p:blipFill rotWithShape="1">
          <a:blip r:embed="rId4">
            <a:alphaModFix/>
          </a:blip>
          <a:srcRect b="0" l="0" r="0" t="0"/>
          <a:stretch/>
        </p:blipFill>
        <p:spPr>
          <a:xfrm>
            <a:off x="948814" y="0"/>
            <a:ext cx="8271386" cy="573074"/>
          </a:xfrm>
          <a:prstGeom prst="rect">
            <a:avLst/>
          </a:prstGeom>
          <a:noFill/>
          <a:ln>
            <a:noFill/>
          </a:ln>
        </p:spPr>
      </p:pic>
      <p:pic>
        <p:nvPicPr>
          <p:cNvPr id="369" name="Google Shape;369;p3"/>
          <p:cNvPicPr preferRelativeResize="0"/>
          <p:nvPr/>
        </p:nvPicPr>
        <p:blipFill rotWithShape="1">
          <a:blip r:embed="rId5">
            <a:alphaModFix/>
          </a:blip>
          <a:srcRect b="0" l="0" r="0" t="0"/>
          <a:stretch/>
        </p:blipFill>
        <p:spPr>
          <a:xfrm>
            <a:off x="54340" y="136874"/>
            <a:ext cx="12083319" cy="65842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pic>
        <p:nvPicPr>
          <p:cNvPr id="375" name="Google Shape;375;p4"/>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376" name="Google Shape;376;p4"/>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377" name="Google Shape;377;p4"/>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378" name="Google Shape;378;p4"/>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379" name="Google Shape;379;p4"/>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sp>
        <p:nvSpPr>
          <p:cNvPr id="380" name="Google Shape;380;p4"/>
          <p:cNvSpPr/>
          <p:nvPr/>
        </p:nvSpPr>
        <p:spPr>
          <a:xfrm>
            <a:off x="624840" y="1234333"/>
            <a:ext cx="11154334" cy="4565994"/>
          </a:xfrm>
          <a:prstGeom prst="rect">
            <a:avLst/>
          </a:prstGeom>
          <a:solidFill>
            <a:schemeClr val="lt1"/>
          </a:solidFill>
          <a:ln cap="flat" cmpd="sng" w="57150">
            <a:solidFill>
              <a:srgbClr val="D8D8D8"/>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 Năng lực đặc thù:</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 Đọc đúng từ ngữ, câu, đoạn và toàn bộ câu chuyện </a:t>
            </a:r>
            <a:r>
              <a:rPr i="1" lang="en-US" sz="2800">
                <a:solidFill>
                  <a:schemeClr val="dk1"/>
                </a:solidFill>
                <a:latin typeface="Calibri"/>
                <a:ea typeface="Calibri"/>
                <a:cs typeface="Calibri"/>
                <a:sym typeface="Calibri"/>
              </a:rPr>
              <a:t>Tờ báo tường của tôi.</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 Nhận biết được đặc điểm của nhân vật thể hiện qua hình dáng, điệu bộ, hành động, lời nói, suy nghĩ,… Hiểu điều tác giả muốn nói qua câu chuyện: Câu chuyện thể hiện sự dung cảm, tấm lòng nhân hậu của cậu bé. Cậu đã vượt qua nỗi sợ hãi cùng với những khó khăn khi một mình phải chạy trên con đường rừng vắng vẻ vào lúc chiều muộn để báo tin cho các chú bộ đội kịp thời cứu giúp người bị nạn.</a:t>
            </a:r>
            <a:endParaRPr sz="2800">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 Năng lực chung: </a:t>
            </a:r>
            <a:r>
              <a:rPr b="0" i="0" lang="en-US" sz="2800" u="none" cap="none" strike="noStrike">
                <a:solidFill>
                  <a:srgbClr val="000000"/>
                </a:solidFill>
                <a:latin typeface="Calibri"/>
                <a:ea typeface="Calibri"/>
                <a:cs typeface="Calibri"/>
                <a:sym typeface="Calibri"/>
              </a:rPr>
              <a:t>Năng lực ngôn ngữ, giao tiếp và hợp tác.</a:t>
            </a:r>
            <a:endParaRPr/>
          </a:p>
          <a:p>
            <a:pPr indent="0" lvl="0" marL="0" marR="0" rtl="0" algn="just">
              <a:lnSpc>
                <a:spcPct val="115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 Phẩm chất</a:t>
            </a:r>
            <a:r>
              <a:rPr b="0" i="0" lang="en-US" sz="2800" u="none" cap="none" strike="noStrike">
                <a:solidFill>
                  <a:srgbClr val="000000"/>
                </a:solidFill>
                <a:latin typeface="Calibri"/>
                <a:ea typeface="Calibri"/>
                <a:cs typeface="Calibri"/>
                <a:sym typeface="Calibri"/>
              </a:rPr>
              <a:t>: Chăm chỉ, yêu nước.</a:t>
            </a:r>
            <a:endParaRPr/>
          </a:p>
        </p:txBody>
      </p:sp>
      <p:pic>
        <p:nvPicPr>
          <p:cNvPr id="381" name="Google Shape;381;p4"/>
          <p:cNvPicPr preferRelativeResize="0"/>
          <p:nvPr/>
        </p:nvPicPr>
        <p:blipFill rotWithShape="1">
          <a:blip r:embed="rId6">
            <a:alphaModFix/>
          </a:blip>
          <a:srcRect b="0" l="0" r="0" t="0"/>
          <a:stretch/>
        </p:blipFill>
        <p:spPr>
          <a:xfrm>
            <a:off x="3014492" y="200962"/>
            <a:ext cx="6565961" cy="12863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pic>
        <p:nvPicPr>
          <p:cNvPr id="387" name="Google Shape;387;p5"/>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388" name="Google Shape;388;p5"/>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389" name="Google Shape;389;p5"/>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390" name="Google Shape;390;p5"/>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391" name="Google Shape;391;p5"/>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pic>
        <p:nvPicPr>
          <p:cNvPr id="392" name="Google Shape;392;p5"/>
          <p:cNvPicPr preferRelativeResize="0"/>
          <p:nvPr/>
        </p:nvPicPr>
        <p:blipFill rotWithShape="1">
          <a:blip r:embed="rId6">
            <a:alphaModFix/>
          </a:blip>
          <a:srcRect b="0" l="0" r="0" t="0"/>
          <a:stretch/>
        </p:blipFill>
        <p:spPr>
          <a:xfrm>
            <a:off x="778015" y="-266514"/>
            <a:ext cx="11467570" cy="68585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7" name="Shape 397"/>
        <p:cNvGrpSpPr/>
        <p:nvPr/>
      </p:nvGrpSpPr>
      <p:grpSpPr>
        <a:xfrm>
          <a:off x="0" y="0"/>
          <a:ext cx="0" cy="0"/>
          <a:chOff x="0" y="0"/>
          <a:chExt cx="0" cy="0"/>
        </a:xfrm>
      </p:grpSpPr>
      <p:pic>
        <p:nvPicPr>
          <p:cNvPr id="398" name="Google Shape;398;p8"/>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399" name="Google Shape;399;p8"/>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400" name="Google Shape;400;p8"/>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401" name="Google Shape;401;p8"/>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402" name="Google Shape;402;p8"/>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sp>
        <p:nvSpPr>
          <p:cNvPr id="403" name="Google Shape;403;p8"/>
          <p:cNvSpPr/>
          <p:nvPr/>
        </p:nvSpPr>
        <p:spPr>
          <a:xfrm>
            <a:off x="306513" y="474561"/>
            <a:ext cx="11632557" cy="6048377"/>
          </a:xfrm>
          <a:prstGeom prst="roundRect">
            <a:avLst>
              <a:gd fmla="val 9499"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2300"/>
              <a:buFont typeface="Arial"/>
              <a:buNone/>
            </a:pPr>
            <a:r>
              <a:t/>
            </a:r>
            <a:endParaRPr b="0" i="0" sz="2300" u="none" cap="none" strike="noStrike">
              <a:solidFill>
                <a:srgbClr val="000000"/>
              </a:solidFill>
              <a:latin typeface="Cambria"/>
              <a:ea typeface="Cambria"/>
              <a:cs typeface="Cambria"/>
              <a:sym typeface="Cambria"/>
            </a:endParaRPr>
          </a:p>
        </p:txBody>
      </p:sp>
      <p:pic>
        <p:nvPicPr>
          <p:cNvPr id="404" name="Google Shape;404;p8"/>
          <p:cNvPicPr preferRelativeResize="0"/>
          <p:nvPr/>
        </p:nvPicPr>
        <p:blipFill rotWithShape="1">
          <a:blip r:embed="rId6">
            <a:alphaModFix/>
          </a:blip>
          <a:srcRect b="0" l="0" r="0" t="0"/>
          <a:stretch/>
        </p:blipFill>
        <p:spPr>
          <a:xfrm>
            <a:off x="1295055" y="1499299"/>
            <a:ext cx="1394064" cy="1351301"/>
          </a:xfrm>
          <a:prstGeom prst="rect">
            <a:avLst/>
          </a:prstGeom>
          <a:noFill/>
          <a:ln>
            <a:noFill/>
          </a:ln>
        </p:spPr>
      </p:pic>
      <p:pic>
        <p:nvPicPr>
          <p:cNvPr id="405" name="Google Shape;405;p8"/>
          <p:cNvPicPr preferRelativeResize="0"/>
          <p:nvPr/>
        </p:nvPicPr>
        <p:blipFill rotWithShape="1">
          <a:blip r:embed="rId7">
            <a:alphaModFix/>
          </a:blip>
          <a:srcRect b="0" l="0" r="0" t="0"/>
          <a:stretch/>
        </p:blipFill>
        <p:spPr>
          <a:xfrm>
            <a:off x="1243568" y="2656166"/>
            <a:ext cx="1461807" cy="1416966"/>
          </a:xfrm>
          <a:prstGeom prst="rect">
            <a:avLst/>
          </a:prstGeom>
          <a:noFill/>
          <a:ln>
            <a:noFill/>
          </a:ln>
        </p:spPr>
      </p:pic>
      <p:pic>
        <p:nvPicPr>
          <p:cNvPr id="406" name="Google Shape;406;p8"/>
          <p:cNvPicPr preferRelativeResize="0"/>
          <p:nvPr/>
        </p:nvPicPr>
        <p:blipFill rotWithShape="1">
          <a:blip r:embed="rId8">
            <a:alphaModFix/>
          </a:blip>
          <a:srcRect b="0" l="0" r="0" t="0"/>
          <a:stretch/>
        </p:blipFill>
        <p:spPr>
          <a:xfrm>
            <a:off x="1094274" y="3779683"/>
            <a:ext cx="1461525" cy="1416966"/>
          </a:xfrm>
          <a:prstGeom prst="rect">
            <a:avLst/>
          </a:prstGeom>
          <a:noFill/>
          <a:ln>
            <a:noFill/>
          </a:ln>
        </p:spPr>
      </p:pic>
      <p:pic>
        <p:nvPicPr>
          <p:cNvPr id="407" name="Google Shape;407;p8"/>
          <p:cNvPicPr preferRelativeResize="0"/>
          <p:nvPr/>
        </p:nvPicPr>
        <p:blipFill rotWithShape="1">
          <a:blip r:embed="rId9">
            <a:alphaModFix/>
          </a:blip>
          <a:srcRect b="0" l="0" r="0" t="0"/>
          <a:stretch/>
        </p:blipFill>
        <p:spPr>
          <a:xfrm>
            <a:off x="962406" y="4861919"/>
            <a:ext cx="1504104" cy="1458247"/>
          </a:xfrm>
          <a:prstGeom prst="rect">
            <a:avLst/>
          </a:prstGeom>
          <a:noFill/>
          <a:ln>
            <a:noFill/>
          </a:ln>
        </p:spPr>
      </p:pic>
      <p:grpSp>
        <p:nvGrpSpPr>
          <p:cNvPr id="408" name="Google Shape;408;p8"/>
          <p:cNvGrpSpPr/>
          <p:nvPr/>
        </p:nvGrpSpPr>
        <p:grpSpPr>
          <a:xfrm>
            <a:off x="2794665" y="1764014"/>
            <a:ext cx="8047467" cy="997675"/>
            <a:chOff x="2360277" y="2671670"/>
            <a:chExt cx="3089358" cy="892629"/>
          </a:xfrm>
        </p:grpSpPr>
        <p:grpSp>
          <p:nvGrpSpPr>
            <p:cNvPr id="409" name="Google Shape;409;p8"/>
            <p:cNvGrpSpPr/>
            <p:nvPr/>
          </p:nvGrpSpPr>
          <p:grpSpPr>
            <a:xfrm>
              <a:off x="2360277" y="2671670"/>
              <a:ext cx="3089358" cy="892629"/>
              <a:chOff x="1336246" y="3302000"/>
              <a:chExt cx="2413000" cy="990600"/>
            </a:xfrm>
          </p:grpSpPr>
          <p:sp>
            <p:nvSpPr>
              <p:cNvPr id="410" name="Google Shape;410;p8"/>
              <p:cNvSpPr/>
              <p:nvPr/>
            </p:nvSpPr>
            <p:spPr>
              <a:xfrm>
                <a:off x="1336246" y="3302000"/>
                <a:ext cx="2413000" cy="990600"/>
              </a:xfrm>
              <a:prstGeom prst="roundRect">
                <a:avLst>
                  <a:gd fmla="val 50000" name="adj"/>
                </a:avLst>
              </a:prstGeom>
              <a:solidFill>
                <a:schemeClr val="lt1"/>
              </a:solidFill>
              <a:ln>
                <a:noFill/>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Arial"/>
                  <a:buNone/>
                </a:pPr>
                <a:r>
                  <a:t/>
                </a:r>
                <a:endParaRPr b="1" i="0" sz="4800" u="none" cap="none" strike="noStrike">
                  <a:solidFill>
                    <a:srgbClr val="C00000"/>
                  </a:solidFill>
                  <a:latin typeface="Calibri"/>
                  <a:ea typeface="Calibri"/>
                  <a:cs typeface="Calibri"/>
                  <a:sym typeface="Calibri"/>
                </a:endParaRPr>
              </a:p>
            </p:txBody>
          </p:sp>
          <p:sp>
            <p:nvSpPr>
              <p:cNvPr id="411" name="Google Shape;411;p8"/>
              <p:cNvSpPr/>
              <p:nvPr/>
            </p:nvSpPr>
            <p:spPr>
              <a:xfrm>
                <a:off x="1386922" y="3378199"/>
                <a:ext cx="2308778" cy="858521"/>
              </a:xfrm>
              <a:prstGeom prst="roundRect">
                <a:avLst>
                  <a:gd fmla="val 50000" name="adj"/>
                </a:avLst>
              </a:prstGeom>
              <a:solidFill>
                <a:schemeClr val="lt1"/>
              </a:solidFill>
              <a:ln cap="flat" cmpd="sng" w="19050">
                <a:solidFill>
                  <a:srgbClr val="F26D1F"/>
                </a:solidFill>
                <a:prstDash val="dash"/>
                <a:miter lim="800000"/>
                <a:headEnd len="sm" w="sm" type="none"/>
                <a:tailEnd len="sm" w="sm" type="none"/>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Arial"/>
                  <a:buNone/>
                </a:pPr>
                <a:r>
                  <a:t/>
                </a:r>
                <a:endParaRPr b="1" i="0" sz="4800" u="none" cap="none" strike="noStrike">
                  <a:solidFill>
                    <a:srgbClr val="C00000"/>
                  </a:solidFill>
                  <a:latin typeface="Calibri"/>
                  <a:ea typeface="Calibri"/>
                  <a:cs typeface="Calibri"/>
                  <a:sym typeface="Calibri"/>
                </a:endParaRPr>
              </a:p>
            </p:txBody>
          </p:sp>
        </p:grpSp>
        <p:sp>
          <p:nvSpPr>
            <p:cNvPr id="412" name="Google Shape;412;p8"/>
            <p:cNvSpPr txBox="1"/>
            <p:nvPr/>
          </p:nvSpPr>
          <p:spPr>
            <a:xfrm>
              <a:off x="2592991" y="2856382"/>
              <a:ext cx="1929807" cy="523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chemeClr val="dk1"/>
                  </a:solidFill>
                  <a:latin typeface="Calibri"/>
                  <a:ea typeface="Calibri"/>
                  <a:cs typeface="Calibri"/>
                  <a:sym typeface="Calibri"/>
                </a:rPr>
                <a:t>Từ đầu đến </a:t>
              </a:r>
              <a:r>
                <a:rPr i="1" lang="en-US" sz="3200">
                  <a:solidFill>
                    <a:srgbClr val="C55A11"/>
                  </a:solidFill>
                  <a:latin typeface="Calibri"/>
                  <a:ea typeface="Calibri"/>
                  <a:cs typeface="Calibri"/>
                  <a:sym typeface="Calibri"/>
                </a:rPr>
                <a:t>những bao hàng.</a:t>
              </a:r>
              <a:endParaRPr sz="3200">
                <a:solidFill>
                  <a:srgbClr val="C55A11"/>
                </a:solidFill>
                <a:latin typeface="Calibri"/>
                <a:ea typeface="Calibri"/>
                <a:cs typeface="Calibri"/>
                <a:sym typeface="Calibri"/>
              </a:endParaRPr>
            </a:p>
          </p:txBody>
        </p:sp>
      </p:grpSp>
      <p:grpSp>
        <p:nvGrpSpPr>
          <p:cNvPr id="413" name="Google Shape;413;p8"/>
          <p:cNvGrpSpPr/>
          <p:nvPr/>
        </p:nvGrpSpPr>
        <p:grpSpPr>
          <a:xfrm>
            <a:off x="2789879" y="2891395"/>
            <a:ext cx="8047467" cy="997675"/>
            <a:chOff x="2360277" y="2671670"/>
            <a:chExt cx="3089358" cy="892629"/>
          </a:xfrm>
        </p:grpSpPr>
        <p:grpSp>
          <p:nvGrpSpPr>
            <p:cNvPr id="414" name="Google Shape;414;p8"/>
            <p:cNvGrpSpPr/>
            <p:nvPr/>
          </p:nvGrpSpPr>
          <p:grpSpPr>
            <a:xfrm>
              <a:off x="2360277" y="2671670"/>
              <a:ext cx="3089358" cy="892629"/>
              <a:chOff x="1336246" y="3302000"/>
              <a:chExt cx="2413000" cy="990600"/>
            </a:xfrm>
          </p:grpSpPr>
          <p:sp>
            <p:nvSpPr>
              <p:cNvPr id="415" name="Google Shape;415;p8"/>
              <p:cNvSpPr/>
              <p:nvPr/>
            </p:nvSpPr>
            <p:spPr>
              <a:xfrm>
                <a:off x="1336246" y="3302000"/>
                <a:ext cx="2413000" cy="990600"/>
              </a:xfrm>
              <a:prstGeom prst="roundRect">
                <a:avLst>
                  <a:gd fmla="val 50000" name="adj"/>
                </a:avLst>
              </a:prstGeom>
              <a:solidFill>
                <a:schemeClr val="lt1"/>
              </a:solidFill>
              <a:ln>
                <a:noFill/>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Arial"/>
                  <a:buNone/>
                </a:pPr>
                <a:r>
                  <a:t/>
                </a:r>
                <a:endParaRPr b="1" i="0" sz="4800" u="none" cap="none" strike="noStrike">
                  <a:solidFill>
                    <a:srgbClr val="C00000"/>
                  </a:solidFill>
                  <a:latin typeface="Calibri"/>
                  <a:ea typeface="Calibri"/>
                  <a:cs typeface="Calibri"/>
                  <a:sym typeface="Calibri"/>
                </a:endParaRPr>
              </a:p>
            </p:txBody>
          </p:sp>
          <p:sp>
            <p:nvSpPr>
              <p:cNvPr id="416" name="Google Shape;416;p8"/>
              <p:cNvSpPr/>
              <p:nvPr/>
            </p:nvSpPr>
            <p:spPr>
              <a:xfrm>
                <a:off x="1386922" y="3378199"/>
                <a:ext cx="2308778" cy="858521"/>
              </a:xfrm>
              <a:prstGeom prst="roundRect">
                <a:avLst>
                  <a:gd fmla="val 50000" name="adj"/>
                </a:avLst>
              </a:prstGeom>
              <a:solidFill>
                <a:schemeClr val="lt1"/>
              </a:solidFill>
              <a:ln cap="flat" cmpd="sng" w="19050">
                <a:solidFill>
                  <a:srgbClr val="F26D1F"/>
                </a:solidFill>
                <a:prstDash val="dash"/>
                <a:miter lim="800000"/>
                <a:headEnd len="sm" w="sm" type="none"/>
                <a:tailEnd len="sm" w="sm" type="none"/>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Arial"/>
                  <a:buNone/>
                </a:pPr>
                <a:r>
                  <a:t/>
                </a:r>
                <a:endParaRPr b="1" i="0" sz="4800" u="none" cap="none" strike="noStrike">
                  <a:solidFill>
                    <a:srgbClr val="C00000"/>
                  </a:solidFill>
                  <a:latin typeface="Calibri"/>
                  <a:ea typeface="Calibri"/>
                  <a:cs typeface="Calibri"/>
                  <a:sym typeface="Calibri"/>
                </a:endParaRPr>
              </a:p>
            </p:txBody>
          </p:sp>
        </p:grpSp>
        <p:sp>
          <p:nvSpPr>
            <p:cNvPr id="417" name="Google Shape;417;p8"/>
            <p:cNvSpPr txBox="1"/>
            <p:nvPr/>
          </p:nvSpPr>
          <p:spPr>
            <a:xfrm>
              <a:off x="2570758" y="2865536"/>
              <a:ext cx="2845640" cy="523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chemeClr val="dk1"/>
                  </a:solidFill>
                  <a:latin typeface="Calibri"/>
                  <a:ea typeface="Calibri"/>
                  <a:cs typeface="Calibri"/>
                  <a:sym typeface="Calibri"/>
                </a:rPr>
                <a:t>Tiếp theo đến </a:t>
              </a:r>
              <a:r>
                <a:rPr i="1" lang="en-US" sz="3200">
                  <a:solidFill>
                    <a:srgbClr val="C55A11"/>
                  </a:solidFill>
                  <a:latin typeface="Calibri"/>
                  <a:ea typeface="Calibri"/>
                  <a:cs typeface="Calibri"/>
                  <a:sym typeface="Calibri"/>
                </a:rPr>
                <a:t>đồn biên phòng cũng hiện ra.</a:t>
              </a:r>
              <a:endParaRPr b="1" i="1" sz="4800" u="none" cap="none" strike="noStrike">
                <a:solidFill>
                  <a:srgbClr val="C55A11"/>
                </a:solidFill>
                <a:latin typeface="Calibri"/>
                <a:ea typeface="Calibri"/>
                <a:cs typeface="Calibri"/>
                <a:sym typeface="Calibri"/>
              </a:endParaRPr>
            </a:p>
          </p:txBody>
        </p:sp>
      </p:grpSp>
      <p:grpSp>
        <p:nvGrpSpPr>
          <p:cNvPr id="418" name="Google Shape;418;p8"/>
          <p:cNvGrpSpPr/>
          <p:nvPr/>
        </p:nvGrpSpPr>
        <p:grpSpPr>
          <a:xfrm>
            <a:off x="2687667" y="4018776"/>
            <a:ext cx="8047467" cy="997675"/>
            <a:chOff x="2360277" y="2671670"/>
            <a:chExt cx="3089358" cy="892629"/>
          </a:xfrm>
        </p:grpSpPr>
        <p:grpSp>
          <p:nvGrpSpPr>
            <p:cNvPr id="419" name="Google Shape;419;p8"/>
            <p:cNvGrpSpPr/>
            <p:nvPr/>
          </p:nvGrpSpPr>
          <p:grpSpPr>
            <a:xfrm>
              <a:off x="2360277" y="2671670"/>
              <a:ext cx="3089358" cy="892629"/>
              <a:chOff x="1336246" y="3302000"/>
              <a:chExt cx="2413000" cy="990600"/>
            </a:xfrm>
          </p:grpSpPr>
          <p:sp>
            <p:nvSpPr>
              <p:cNvPr id="420" name="Google Shape;420;p8"/>
              <p:cNvSpPr/>
              <p:nvPr/>
            </p:nvSpPr>
            <p:spPr>
              <a:xfrm>
                <a:off x="1336246" y="3302000"/>
                <a:ext cx="2413000" cy="990600"/>
              </a:xfrm>
              <a:prstGeom prst="roundRect">
                <a:avLst>
                  <a:gd fmla="val 50000" name="adj"/>
                </a:avLst>
              </a:prstGeom>
              <a:solidFill>
                <a:schemeClr val="lt1"/>
              </a:solidFill>
              <a:ln>
                <a:noFill/>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Arial"/>
                  <a:buNone/>
                </a:pPr>
                <a:r>
                  <a:t/>
                </a:r>
                <a:endParaRPr b="1" i="0" sz="4800" u="none" cap="none" strike="noStrike">
                  <a:solidFill>
                    <a:srgbClr val="C00000"/>
                  </a:solidFill>
                  <a:latin typeface="Calibri"/>
                  <a:ea typeface="Calibri"/>
                  <a:cs typeface="Calibri"/>
                  <a:sym typeface="Calibri"/>
                </a:endParaRPr>
              </a:p>
            </p:txBody>
          </p:sp>
          <p:sp>
            <p:nvSpPr>
              <p:cNvPr id="421" name="Google Shape;421;p8"/>
              <p:cNvSpPr/>
              <p:nvPr/>
            </p:nvSpPr>
            <p:spPr>
              <a:xfrm>
                <a:off x="1386922" y="3378199"/>
                <a:ext cx="2308778" cy="858521"/>
              </a:xfrm>
              <a:prstGeom prst="roundRect">
                <a:avLst>
                  <a:gd fmla="val 50000" name="adj"/>
                </a:avLst>
              </a:prstGeom>
              <a:solidFill>
                <a:schemeClr val="lt1"/>
              </a:solidFill>
              <a:ln cap="flat" cmpd="sng" w="19050">
                <a:solidFill>
                  <a:srgbClr val="F26D1F"/>
                </a:solidFill>
                <a:prstDash val="dash"/>
                <a:miter lim="800000"/>
                <a:headEnd len="sm" w="sm" type="none"/>
                <a:tailEnd len="sm" w="sm" type="none"/>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4800"/>
                  <a:buFont typeface="Arial"/>
                  <a:buNone/>
                </a:pPr>
                <a:r>
                  <a:t/>
                </a:r>
                <a:endParaRPr b="1" i="0" sz="4800" u="none" cap="none" strike="noStrike">
                  <a:solidFill>
                    <a:srgbClr val="C00000"/>
                  </a:solidFill>
                  <a:latin typeface="Calibri"/>
                  <a:ea typeface="Calibri"/>
                  <a:cs typeface="Calibri"/>
                  <a:sym typeface="Calibri"/>
                </a:endParaRPr>
              </a:p>
            </p:txBody>
          </p:sp>
        </p:grpSp>
        <p:sp>
          <p:nvSpPr>
            <p:cNvPr id="422" name="Google Shape;422;p8"/>
            <p:cNvSpPr txBox="1"/>
            <p:nvPr/>
          </p:nvSpPr>
          <p:spPr>
            <a:xfrm>
              <a:off x="2632936" y="2813478"/>
              <a:ext cx="2149645" cy="5232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chemeClr val="dk1"/>
                  </a:solidFill>
                  <a:latin typeface="Calibri"/>
                  <a:ea typeface="Calibri"/>
                  <a:cs typeface="Calibri"/>
                  <a:sym typeface="Calibri"/>
                </a:rPr>
                <a:t>Tiếp theo đến </a:t>
              </a:r>
              <a:r>
                <a:rPr i="1" lang="en-US" sz="3200">
                  <a:solidFill>
                    <a:srgbClr val="C55A11"/>
                  </a:solidFill>
                  <a:latin typeface="Calibri"/>
                  <a:ea typeface="Calibri"/>
                  <a:cs typeface="Calibri"/>
                  <a:sym typeface="Calibri"/>
                </a:rPr>
                <a:t>được cứu kịp thời.</a:t>
              </a:r>
              <a:endParaRPr b="1" i="0" sz="4800" u="none" cap="none" strike="noStrike">
                <a:solidFill>
                  <a:srgbClr val="C55A11"/>
                </a:solidFill>
                <a:latin typeface="Calibri"/>
                <a:ea typeface="Calibri"/>
                <a:cs typeface="Calibri"/>
                <a:sym typeface="Calibri"/>
              </a:endParaRPr>
            </a:p>
          </p:txBody>
        </p:sp>
      </p:grpSp>
      <p:grpSp>
        <p:nvGrpSpPr>
          <p:cNvPr id="423" name="Google Shape;423;p8"/>
          <p:cNvGrpSpPr/>
          <p:nvPr/>
        </p:nvGrpSpPr>
        <p:grpSpPr>
          <a:xfrm>
            <a:off x="2711311" y="5114462"/>
            <a:ext cx="8047467" cy="997675"/>
            <a:chOff x="2360277" y="2671670"/>
            <a:chExt cx="3089358" cy="892629"/>
          </a:xfrm>
        </p:grpSpPr>
        <p:grpSp>
          <p:nvGrpSpPr>
            <p:cNvPr id="424" name="Google Shape;424;p8"/>
            <p:cNvGrpSpPr/>
            <p:nvPr/>
          </p:nvGrpSpPr>
          <p:grpSpPr>
            <a:xfrm>
              <a:off x="2360277" y="2671670"/>
              <a:ext cx="3089358" cy="892629"/>
              <a:chOff x="1336246" y="3302000"/>
              <a:chExt cx="2413000" cy="990600"/>
            </a:xfrm>
          </p:grpSpPr>
          <p:sp>
            <p:nvSpPr>
              <p:cNvPr id="425" name="Google Shape;425;p8"/>
              <p:cNvSpPr/>
              <p:nvPr/>
            </p:nvSpPr>
            <p:spPr>
              <a:xfrm>
                <a:off x="1336246" y="3302000"/>
                <a:ext cx="2413000" cy="990600"/>
              </a:xfrm>
              <a:prstGeom prst="roundRect">
                <a:avLst>
                  <a:gd fmla="val 50000" name="adj"/>
                </a:avLst>
              </a:prstGeom>
              <a:solidFill>
                <a:schemeClr val="lt1"/>
              </a:solidFill>
              <a:ln>
                <a:noFill/>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Arial"/>
                  <a:buNone/>
                </a:pPr>
                <a:r>
                  <a:t/>
                </a:r>
                <a:endParaRPr b="1" i="1" sz="3200" u="none" cap="none" strike="noStrike">
                  <a:solidFill>
                    <a:schemeClr val="dk1"/>
                  </a:solidFill>
                  <a:latin typeface="Calibri"/>
                  <a:ea typeface="Calibri"/>
                  <a:cs typeface="Calibri"/>
                  <a:sym typeface="Calibri"/>
                </a:endParaRPr>
              </a:p>
            </p:txBody>
          </p:sp>
          <p:sp>
            <p:nvSpPr>
              <p:cNvPr id="426" name="Google Shape;426;p8"/>
              <p:cNvSpPr/>
              <p:nvPr/>
            </p:nvSpPr>
            <p:spPr>
              <a:xfrm>
                <a:off x="1386922" y="3378199"/>
                <a:ext cx="2308778" cy="858521"/>
              </a:xfrm>
              <a:prstGeom prst="roundRect">
                <a:avLst>
                  <a:gd fmla="val 50000" name="adj"/>
                </a:avLst>
              </a:prstGeom>
              <a:solidFill>
                <a:schemeClr val="lt1"/>
              </a:solidFill>
              <a:ln cap="flat" cmpd="sng" w="19050">
                <a:solidFill>
                  <a:srgbClr val="F26D1F"/>
                </a:solidFill>
                <a:prstDash val="dash"/>
                <a:miter lim="800000"/>
                <a:headEnd len="sm" w="sm" type="none"/>
                <a:tailEnd len="sm" w="sm" type="none"/>
              </a:ln>
              <a:effectLst>
                <a:outerShdw blurRad="254000" sx="102000" rotWithShape="0" algn="ctr" sy="102000">
                  <a:srgbClr val="000000">
                    <a:alpha val="2470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Arial"/>
                  <a:buNone/>
                </a:pPr>
                <a:r>
                  <a:t/>
                </a:r>
                <a:endParaRPr b="1" i="0" sz="3200" u="none" cap="none" strike="noStrike">
                  <a:solidFill>
                    <a:srgbClr val="C00000"/>
                  </a:solidFill>
                  <a:latin typeface="Cambria"/>
                  <a:ea typeface="Cambria"/>
                  <a:cs typeface="Cambria"/>
                  <a:sym typeface="Cambria"/>
                </a:endParaRPr>
              </a:p>
            </p:txBody>
          </p:sp>
        </p:grpSp>
        <p:sp>
          <p:nvSpPr>
            <p:cNvPr id="427" name="Google Shape;427;p8"/>
            <p:cNvSpPr txBox="1"/>
            <p:nvPr/>
          </p:nvSpPr>
          <p:spPr>
            <a:xfrm>
              <a:off x="2600920" y="2895861"/>
              <a:ext cx="561965" cy="5232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alibri"/>
                <a:buNone/>
              </a:pPr>
              <a:r>
                <a:rPr i="1" lang="en-US" sz="3200" u="none" cap="none" strike="noStrike">
                  <a:solidFill>
                    <a:schemeClr val="dk1"/>
                  </a:solidFill>
                  <a:latin typeface="Calibri"/>
                  <a:ea typeface="Calibri"/>
                  <a:cs typeface="Calibri"/>
                  <a:sym typeface="Calibri"/>
                </a:rPr>
                <a:t>Còn lại.</a:t>
              </a:r>
              <a:endParaRPr i="1" sz="3200" u="none" cap="none" strike="noStrike">
                <a:solidFill>
                  <a:schemeClr val="dk1"/>
                </a:solidFill>
                <a:latin typeface="Calibri"/>
                <a:ea typeface="Calibri"/>
                <a:cs typeface="Calibri"/>
                <a:sym typeface="Calibri"/>
              </a:endParaRPr>
            </a:p>
          </p:txBody>
        </p:sp>
      </p:grpSp>
      <p:pic>
        <p:nvPicPr>
          <p:cNvPr id="428" name="Google Shape;428;p8"/>
          <p:cNvPicPr preferRelativeResize="0"/>
          <p:nvPr/>
        </p:nvPicPr>
        <p:blipFill rotWithShape="1">
          <a:blip r:embed="rId10">
            <a:alphaModFix/>
          </a:blip>
          <a:srcRect b="0" l="0" r="0" t="0"/>
          <a:stretch/>
        </p:blipFill>
        <p:spPr>
          <a:xfrm>
            <a:off x="3941794" y="353631"/>
            <a:ext cx="4694327" cy="16948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3" name="Shape 433"/>
        <p:cNvGrpSpPr/>
        <p:nvPr/>
      </p:nvGrpSpPr>
      <p:grpSpPr>
        <a:xfrm>
          <a:off x="0" y="0"/>
          <a:ext cx="0" cy="0"/>
          <a:chOff x="0" y="0"/>
          <a:chExt cx="0" cy="0"/>
        </a:xfrm>
      </p:grpSpPr>
      <p:pic>
        <p:nvPicPr>
          <p:cNvPr id="434" name="Google Shape;434;p9"/>
          <p:cNvPicPr preferRelativeResize="0"/>
          <p:nvPr/>
        </p:nvPicPr>
        <p:blipFill rotWithShape="1">
          <a:blip r:embed="rId3">
            <a:alphaModFix/>
          </a:blip>
          <a:srcRect b="0" l="0" r="0" t="71498"/>
          <a:stretch/>
        </p:blipFill>
        <p:spPr>
          <a:xfrm>
            <a:off x="24210" y="5547360"/>
            <a:ext cx="12197165" cy="1310640"/>
          </a:xfrm>
          <a:prstGeom prst="rect">
            <a:avLst/>
          </a:prstGeom>
          <a:noFill/>
          <a:ln>
            <a:noFill/>
          </a:ln>
        </p:spPr>
      </p:pic>
      <p:pic>
        <p:nvPicPr>
          <p:cNvPr id="435" name="Google Shape;435;p9"/>
          <p:cNvPicPr preferRelativeResize="0"/>
          <p:nvPr/>
        </p:nvPicPr>
        <p:blipFill rotWithShape="1">
          <a:blip r:embed="rId4">
            <a:alphaModFix/>
          </a:blip>
          <a:srcRect b="0" l="0" r="0" t="0"/>
          <a:stretch/>
        </p:blipFill>
        <p:spPr>
          <a:xfrm>
            <a:off x="-135686" y="-1"/>
            <a:ext cx="2224891" cy="1253178"/>
          </a:xfrm>
          <a:prstGeom prst="rect">
            <a:avLst/>
          </a:prstGeom>
          <a:noFill/>
          <a:ln>
            <a:noFill/>
          </a:ln>
        </p:spPr>
      </p:pic>
      <p:sp>
        <p:nvSpPr>
          <p:cNvPr id="436" name="Google Shape;436;p9"/>
          <p:cNvSpPr/>
          <p:nvPr/>
        </p:nvSpPr>
        <p:spPr>
          <a:xfrm>
            <a:off x="384474" y="1030243"/>
            <a:ext cx="11476634" cy="1052558"/>
          </a:xfrm>
          <a:prstGeom prst="roundRect">
            <a:avLst>
              <a:gd fmla="val 16667" name="adj"/>
            </a:avLst>
          </a:prstGeom>
          <a:solidFill>
            <a:srgbClr val="DEF4F6">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37" name="Google Shape;437;p9"/>
          <p:cNvSpPr/>
          <p:nvPr/>
        </p:nvSpPr>
        <p:spPr>
          <a:xfrm>
            <a:off x="384474" y="2423700"/>
            <a:ext cx="11476634" cy="2503900"/>
          </a:xfrm>
          <a:prstGeom prst="roundRect">
            <a:avLst>
              <a:gd fmla="val 2056" name="adj"/>
            </a:avLst>
          </a:prstGeom>
          <a:solidFill>
            <a:srgbClr val="FFE1D5">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38" name="Google Shape;438;p9"/>
          <p:cNvSpPr/>
          <p:nvPr/>
        </p:nvSpPr>
        <p:spPr>
          <a:xfrm>
            <a:off x="384474" y="2082799"/>
            <a:ext cx="5498166" cy="340899"/>
          </a:xfrm>
          <a:prstGeom prst="roundRect">
            <a:avLst>
              <a:gd fmla="val 16667" name="adj"/>
            </a:avLst>
          </a:prstGeom>
          <a:solidFill>
            <a:srgbClr val="DEF4F6">
              <a:alpha val="5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39" name="Google Shape;439;p9"/>
          <p:cNvSpPr/>
          <p:nvPr/>
        </p:nvSpPr>
        <p:spPr>
          <a:xfrm>
            <a:off x="5882640" y="2082797"/>
            <a:ext cx="5978468" cy="340901"/>
          </a:xfrm>
          <a:prstGeom prst="roundRect">
            <a:avLst>
              <a:gd fmla="val 16667" name="adj"/>
            </a:avLst>
          </a:prstGeom>
          <a:solidFill>
            <a:srgbClr val="FFE1D5">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40" name="Google Shape;440;p9"/>
          <p:cNvSpPr/>
          <p:nvPr/>
        </p:nvSpPr>
        <p:spPr>
          <a:xfrm>
            <a:off x="384474" y="4888445"/>
            <a:ext cx="2653366" cy="476035"/>
          </a:xfrm>
          <a:prstGeom prst="roundRect">
            <a:avLst>
              <a:gd fmla="val 16667" name="adj"/>
            </a:avLst>
          </a:prstGeom>
          <a:solidFill>
            <a:srgbClr val="FFE1D5">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41" name="Google Shape;441;p9"/>
          <p:cNvSpPr/>
          <p:nvPr/>
        </p:nvSpPr>
        <p:spPr>
          <a:xfrm>
            <a:off x="3037840" y="4927600"/>
            <a:ext cx="8823268" cy="397725"/>
          </a:xfrm>
          <a:prstGeom prst="roundRect">
            <a:avLst>
              <a:gd fmla="val 16667" name="adj"/>
            </a:avLst>
          </a:prstGeom>
          <a:solidFill>
            <a:srgbClr val="FEE599">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42" name="Google Shape;442;p9"/>
          <p:cNvSpPr/>
          <p:nvPr/>
        </p:nvSpPr>
        <p:spPr>
          <a:xfrm>
            <a:off x="384474" y="5325325"/>
            <a:ext cx="11476634" cy="841795"/>
          </a:xfrm>
          <a:prstGeom prst="roundRect">
            <a:avLst>
              <a:gd fmla="val 16667" name="adj"/>
            </a:avLst>
          </a:prstGeom>
          <a:solidFill>
            <a:srgbClr val="FEE599">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43" name="Google Shape;443;p9"/>
          <p:cNvSpPr/>
          <p:nvPr/>
        </p:nvSpPr>
        <p:spPr>
          <a:xfrm>
            <a:off x="306513" y="585096"/>
            <a:ext cx="11632557" cy="5836024"/>
          </a:xfrm>
          <a:prstGeom prst="roundRect">
            <a:avLst>
              <a:gd fmla="val 9499" name="adj"/>
            </a:avLst>
          </a:prstGeom>
          <a:no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	- Cháu ơi, gọi người cứu bác với!</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	Tôi đứng ngây ra, tim đập thình thịch. Cố trấn tĩnh, tôi đáp:</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	- Bác đợi cháu nhé!</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	- Có việc gì thế cháu?</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	- Cháu thấy người bị tai nạn bên đường nên tới báo cho các chú ạ.</a:t>
            </a:r>
            <a:endParaRPr sz="2400">
              <a:solidFill>
                <a:schemeClr val="dk1"/>
              </a:solidFill>
              <a:latin typeface="Calibri"/>
              <a:ea typeface="Calibri"/>
              <a:cs typeface="Calibri"/>
              <a:sym typeface="Calibri"/>
            </a:endParaRPr>
          </a:p>
        </p:txBody>
      </p:sp>
      <p:sp>
        <p:nvSpPr>
          <p:cNvPr id="444" name="Google Shape;444;p9"/>
          <p:cNvSpPr/>
          <p:nvPr/>
        </p:nvSpPr>
        <p:spPr>
          <a:xfrm>
            <a:off x="3401382" y="148216"/>
            <a:ext cx="4900248" cy="646986"/>
          </a:xfrm>
          <a:prstGeom prst="roundRect">
            <a:avLst>
              <a:gd fmla="val 16667" name="adj"/>
            </a:avLst>
          </a:prstGeom>
          <a:solidFill>
            <a:schemeClr val="lt1"/>
          </a:solid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3200"/>
              <a:buFont typeface="Stick"/>
              <a:buNone/>
            </a:pPr>
            <a:r>
              <a:rPr b="0" i="0" lang="en-US" sz="3200" u="none" cap="none" strike="noStrike">
                <a:solidFill>
                  <a:srgbClr val="C00000"/>
                </a:solidFill>
                <a:latin typeface="Stick"/>
                <a:ea typeface="Stick"/>
                <a:cs typeface="Stick"/>
                <a:sym typeface="Stick"/>
              </a:rPr>
              <a:t>TỜ</a:t>
            </a:r>
            <a:r>
              <a:rPr b="0" i="0" lang="en-US" sz="3200" u="none" cap="none" strike="noStrike">
                <a:solidFill>
                  <a:srgbClr val="C00000"/>
                </a:solidFill>
                <a:latin typeface="Stick"/>
                <a:ea typeface="Stick"/>
                <a:cs typeface="Stick"/>
                <a:sym typeface="Stick"/>
              </a:rPr>
              <a:t> BÁO TƯỜNG CỦA TÔI</a:t>
            </a:r>
            <a:endParaRPr b="0" i="0" sz="3200" u="none" cap="none" strike="noStrike">
              <a:solidFill>
                <a:srgbClr val="C00000"/>
              </a:solidFill>
              <a:latin typeface="Stick"/>
              <a:ea typeface="Stick"/>
              <a:cs typeface="Stick"/>
              <a:sym typeface="Sti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500"/>
                                        <p:tgtEl>
                                          <p:spTgt spid="435"/>
                                        </p:tgtEl>
                                        <p:attrNameLst>
                                          <p:attrName>ppt_w</p:attrName>
                                        </p:attrNameLst>
                                      </p:cBhvr>
                                      <p:tavLst>
                                        <p:tav fmla="" tm="0">
                                          <p:val>
                                            <p:strVal val="0"/>
                                          </p:val>
                                        </p:tav>
                                        <p:tav fmla="" tm="100000">
                                          <p:val>
                                            <p:strVal val="#ppt_w"/>
                                          </p:val>
                                        </p:tav>
                                      </p:tavLst>
                                    </p:anim>
                                    <p:anim calcmode="lin" valueType="num">
                                      <p:cBhvr additive="base">
                                        <p:cTn dur="500"/>
                                        <p:tgtEl>
                                          <p:spTgt spid="43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pic>
        <p:nvPicPr>
          <p:cNvPr id="450" name="Google Shape;450;p10"/>
          <p:cNvPicPr preferRelativeResize="0"/>
          <p:nvPr/>
        </p:nvPicPr>
        <p:blipFill rotWithShape="1">
          <a:blip r:embed="rId3">
            <a:alphaModFix/>
          </a:blip>
          <a:srcRect b="0" l="0" r="0" t="71498"/>
          <a:stretch/>
        </p:blipFill>
        <p:spPr>
          <a:xfrm>
            <a:off x="24210" y="4399722"/>
            <a:ext cx="12197165" cy="2458278"/>
          </a:xfrm>
          <a:prstGeom prst="rect">
            <a:avLst/>
          </a:prstGeom>
          <a:noFill/>
          <a:ln>
            <a:noFill/>
          </a:ln>
        </p:spPr>
      </p:pic>
      <p:sp>
        <p:nvSpPr>
          <p:cNvPr id="451" name="Google Shape;451;p10"/>
          <p:cNvSpPr/>
          <p:nvPr/>
        </p:nvSpPr>
        <p:spPr>
          <a:xfrm>
            <a:off x="3678223" y="310704"/>
            <a:ext cx="4900248" cy="646986"/>
          </a:xfrm>
          <a:prstGeom prst="roundRect">
            <a:avLst>
              <a:gd fmla="val 16667" name="adj"/>
            </a:avLst>
          </a:prstGeom>
          <a:solidFill>
            <a:schemeClr val="lt1"/>
          </a:solid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3200"/>
              <a:buFont typeface="Stick"/>
              <a:buNone/>
            </a:pPr>
            <a:r>
              <a:rPr b="0" i="0" lang="en-US" sz="3200" u="none" cap="none" strike="noStrike">
                <a:solidFill>
                  <a:srgbClr val="C00000"/>
                </a:solidFill>
                <a:latin typeface="Stick"/>
                <a:ea typeface="Stick"/>
                <a:cs typeface="Stick"/>
                <a:sym typeface="Stick"/>
              </a:rPr>
              <a:t>TỜ</a:t>
            </a:r>
            <a:r>
              <a:rPr b="0" i="0" lang="en-US" sz="3200" u="none" cap="none" strike="noStrike">
                <a:solidFill>
                  <a:srgbClr val="C00000"/>
                </a:solidFill>
                <a:latin typeface="Stick"/>
                <a:ea typeface="Stick"/>
                <a:cs typeface="Stick"/>
                <a:sym typeface="Stick"/>
              </a:rPr>
              <a:t> BÁO TƯỜNG CỦA TÔI</a:t>
            </a:r>
            <a:endParaRPr b="0" i="0" sz="3200" u="none" cap="none" strike="noStrike">
              <a:solidFill>
                <a:srgbClr val="C00000"/>
              </a:solidFill>
              <a:latin typeface="Stick"/>
              <a:ea typeface="Stick"/>
              <a:cs typeface="Stick"/>
              <a:sym typeface="Stick"/>
            </a:endParaRPr>
          </a:p>
        </p:txBody>
      </p:sp>
      <p:sp>
        <p:nvSpPr>
          <p:cNvPr id="452" name="Google Shape;452;p10"/>
          <p:cNvSpPr/>
          <p:nvPr/>
        </p:nvSpPr>
        <p:spPr>
          <a:xfrm>
            <a:off x="670560" y="1210525"/>
            <a:ext cx="10915574" cy="2436917"/>
          </a:xfrm>
          <a:prstGeom prst="roundRect">
            <a:avLst>
              <a:gd fmla="val 1815" name="adj"/>
            </a:avLst>
          </a:prstGeom>
          <a:solidFill>
            <a:srgbClr val="F7CAAC">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53" name="Google Shape;453;p10"/>
          <p:cNvSpPr/>
          <p:nvPr/>
        </p:nvSpPr>
        <p:spPr>
          <a:xfrm>
            <a:off x="670560" y="3647442"/>
            <a:ext cx="10915574" cy="1910079"/>
          </a:xfrm>
          <a:prstGeom prst="roundRect">
            <a:avLst>
              <a:gd fmla="val 1815" name="adj"/>
            </a:avLst>
          </a:prstGeom>
          <a:solidFill>
            <a:srgbClr val="B3C6E7">
              <a:alpha val="6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54" name="Google Shape;454;p10"/>
          <p:cNvSpPr/>
          <p:nvPr/>
        </p:nvSpPr>
        <p:spPr>
          <a:xfrm>
            <a:off x="670560" y="1056640"/>
            <a:ext cx="10915574" cy="4663440"/>
          </a:xfrm>
          <a:prstGeom prst="roundRect">
            <a:avLst>
              <a:gd fmla="val 4924" name="adj"/>
            </a:avLst>
          </a:prstGeom>
          <a:noFill/>
          <a:ln cap="flat" cmpd="sng" w="28575">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	- Cháu gan dạ và tốt bụng quá! Hi vọng, người gặp nạn sẽ được cứu kịp thời.</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	Ngày hôm sau, chuyện tôi báo cho các chú bộ đội biên phòng cứu được người bị nạn lan đi khắp nơi. Tôi thấy rất vui. Tôi còn vui hơn khi tìm được nhan đề “Trăng Rằm yêu thương” cho tờ báo tường của lớp.</a:t>
            </a:r>
            <a:endParaRPr/>
          </a:p>
          <a:p>
            <a:pPr indent="0" lvl="0" marL="0" marR="0" rtl="0" algn="r">
              <a:spcBef>
                <a:spcPts val="0"/>
              </a:spcBef>
              <a:spcAft>
                <a:spcPts val="0"/>
              </a:spcAft>
              <a:buNone/>
            </a:pPr>
            <a:r>
              <a:rPr lang="en-US" sz="2800">
                <a:solidFill>
                  <a:schemeClr val="dk1"/>
                </a:solidFill>
                <a:latin typeface="Calibri"/>
                <a:ea typeface="Calibri"/>
                <a:cs typeface="Calibri"/>
                <a:sym typeface="Calibri"/>
              </a:rPr>
              <a:t>(Nguyễn Luân)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9" name="Shape 459"/>
        <p:cNvGrpSpPr/>
        <p:nvPr/>
      </p:nvGrpSpPr>
      <p:grpSpPr>
        <a:xfrm>
          <a:off x="0" y="0"/>
          <a:ext cx="0" cy="0"/>
          <a:chOff x="0" y="0"/>
          <a:chExt cx="0" cy="0"/>
        </a:xfrm>
      </p:grpSpPr>
      <p:pic>
        <p:nvPicPr>
          <p:cNvPr id="460" name="Google Shape;460;p11"/>
          <p:cNvPicPr preferRelativeResize="0"/>
          <p:nvPr/>
        </p:nvPicPr>
        <p:blipFill rotWithShape="1">
          <a:blip r:embed="rId4">
            <a:alphaModFix/>
          </a:blip>
          <a:srcRect b="85700" l="0" r="57915" t="0"/>
          <a:stretch/>
        </p:blipFill>
        <p:spPr>
          <a:xfrm>
            <a:off x="0" y="0"/>
            <a:ext cx="4081670" cy="980661"/>
          </a:xfrm>
          <a:prstGeom prst="rect">
            <a:avLst/>
          </a:prstGeom>
          <a:noFill/>
          <a:ln>
            <a:noFill/>
          </a:ln>
        </p:spPr>
      </p:pic>
      <p:pic>
        <p:nvPicPr>
          <p:cNvPr id="461" name="Google Shape;461;p11"/>
          <p:cNvPicPr preferRelativeResize="0"/>
          <p:nvPr/>
        </p:nvPicPr>
        <p:blipFill rotWithShape="1">
          <a:blip r:embed="rId4">
            <a:alphaModFix/>
          </a:blip>
          <a:srcRect b="85700" l="42564" r="-636" t="0"/>
          <a:stretch/>
        </p:blipFill>
        <p:spPr>
          <a:xfrm>
            <a:off x="6122792" y="-1"/>
            <a:ext cx="5632172" cy="980661"/>
          </a:xfrm>
          <a:prstGeom prst="rect">
            <a:avLst/>
          </a:prstGeom>
          <a:noFill/>
          <a:ln>
            <a:noFill/>
          </a:ln>
        </p:spPr>
      </p:pic>
      <p:pic>
        <p:nvPicPr>
          <p:cNvPr id="462" name="Google Shape;462;p11"/>
          <p:cNvPicPr preferRelativeResize="0"/>
          <p:nvPr/>
        </p:nvPicPr>
        <p:blipFill rotWithShape="1">
          <a:blip r:embed="rId5">
            <a:alphaModFix/>
          </a:blip>
          <a:srcRect b="0" l="0" r="0" t="71498"/>
          <a:stretch/>
        </p:blipFill>
        <p:spPr>
          <a:xfrm>
            <a:off x="24210" y="4399722"/>
            <a:ext cx="12197165" cy="2458278"/>
          </a:xfrm>
          <a:prstGeom prst="rect">
            <a:avLst/>
          </a:prstGeom>
          <a:noFill/>
          <a:ln>
            <a:noFill/>
          </a:ln>
        </p:spPr>
      </p:pic>
      <p:pic>
        <p:nvPicPr>
          <p:cNvPr id="463" name="Google Shape;463;p11"/>
          <p:cNvPicPr preferRelativeResize="0"/>
          <p:nvPr/>
        </p:nvPicPr>
        <p:blipFill rotWithShape="1">
          <a:blip r:embed="rId4">
            <a:alphaModFix/>
          </a:blip>
          <a:srcRect b="85700" l="0" r="57915" t="0"/>
          <a:stretch/>
        </p:blipFill>
        <p:spPr>
          <a:xfrm>
            <a:off x="24210" y="0"/>
            <a:ext cx="4081670" cy="980661"/>
          </a:xfrm>
          <a:prstGeom prst="rect">
            <a:avLst/>
          </a:prstGeom>
          <a:noFill/>
          <a:ln>
            <a:noFill/>
          </a:ln>
        </p:spPr>
      </p:pic>
      <p:pic>
        <p:nvPicPr>
          <p:cNvPr id="464" name="Google Shape;464;p11"/>
          <p:cNvPicPr preferRelativeResize="0"/>
          <p:nvPr/>
        </p:nvPicPr>
        <p:blipFill rotWithShape="1">
          <a:blip r:embed="rId4">
            <a:alphaModFix/>
          </a:blip>
          <a:srcRect b="85700" l="42564" r="-636" t="0"/>
          <a:stretch/>
        </p:blipFill>
        <p:spPr>
          <a:xfrm>
            <a:off x="6147002" y="-1"/>
            <a:ext cx="5632172" cy="980661"/>
          </a:xfrm>
          <a:prstGeom prst="rect">
            <a:avLst/>
          </a:prstGeom>
          <a:noFill/>
          <a:ln>
            <a:noFill/>
          </a:ln>
        </p:spPr>
      </p:pic>
      <p:sp>
        <p:nvSpPr>
          <p:cNvPr id="465" name="Google Shape;465;p11"/>
          <p:cNvSpPr/>
          <p:nvPr/>
        </p:nvSpPr>
        <p:spPr>
          <a:xfrm>
            <a:off x="306513" y="585096"/>
            <a:ext cx="11632500" cy="5897100"/>
          </a:xfrm>
          <a:prstGeom prst="roundRect">
            <a:avLst>
              <a:gd fmla="val 9499" name="adj"/>
            </a:avLst>
          </a:prstGeom>
          <a:solidFill>
            <a:schemeClr val="lt1"/>
          </a:solidFill>
          <a:ln cap="flat" cmpd="sng" w="28575">
            <a:solidFill>
              <a:srgbClr val="42719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2300"/>
              <a:buFont typeface="Arial"/>
              <a:buNone/>
            </a:pPr>
            <a:r>
              <a:t/>
            </a:r>
            <a:endParaRPr b="0" i="0" sz="2300" u="none" cap="none" strike="noStrike">
              <a:solidFill>
                <a:srgbClr val="000000"/>
              </a:solidFill>
              <a:latin typeface="Cambria"/>
              <a:ea typeface="Cambria"/>
              <a:cs typeface="Cambria"/>
              <a:sym typeface="Cambria"/>
            </a:endParaRPr>
          </a:p>
        </p:txBody>
      </p:sp>
      <p:sp>
        <p:nvSpPr>
          <p:cNvPr id="466" name="Google Shape;466;p11"/>
          <p:cNvSpPr txBox="1"/>
          <p:nvPr/>
        </p:nvSpPr>
        <p:spPr>
          <a:xfrm>
            <a:off x="550838" y="2950384"/>
            <a:ext cx="108813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3600"/>
              <a:buFont typeface="Calibri"/>
              <a:buNone/>
            </a:pPr>
            <a:r>
              <a:rPr b="1" i="0" lang="en-US" sz="3600" u="none" cap="none" strike="noStrike">
                <a:solidFill>
                  <a:srgbClr val="C00000"/>
                </a:solidFill>
                <a:latin typeface="Calibri"/>
                <a:ea typeface="Calibri"/>
                <a:cs typeface="Calibri"/>
                <a:sym typeface="Calibri"/>
              </a:rPr>
              <a:t>Cách ngắt giọng ở những câu dài</a:t>
            </a:r>
            <a:endParaRPr/>
          </a:p>
          <a:p>
            <a:pPr indent="0" lvl="0" marL="0" marR="0" rtl="0" algn="just">
              <a:spcBef>
                <a:spcPts val="0"/>
              </a:spcBef>
              <a:spcAft>
                <a:spcPts val="0"/>
              </a:spcAft>
              <a:buNone/>
            </a:pPr>
            <a:r>
              <a:rPr lang="en-US" sz="3200">
                <a:solidFill>
                  <a:schemeClr val="dk1"/>
                </a:solidFill>
                <a:latin typeface="Calibri"/>
                <a:ea typeface="Calibri"/>
                <a:cs typeface="Calibri"/>
                <a:sym typeface="Calibri"/>
              </a:rPr>
              <a:t>	Ngày hôm sau, chuyện tôi báo cho các chú bộ đội biên phòng đến cứu người bị nạn lan đi khắp nơi.;…</a:t>
            </a:r>
            <a:endParaRPr b="0" i="0" sz="5400" u="none" cap="none" strike="noStrike">
              <a:solidFill>
                <a:srgbClr val="C00000"/>
              </a:solidFill>
              <a:latin typeface="Calibri"/>
              <a:ea typeface="Calibri"/>
              <a:cs typeface="Calibri"/>
              <a:sym typeface="Calibri"/>
            </a:endParaRPr>
          </a:p>
        </p:txBody>
      </p:sp>
      <p:pic>
        <p:nvPicPr>
          <p:cNvPr id="467" name="Google Shape;467;p11"/>
          <p:cNvPicPr preferRelativeResize="0"/>
          <p:nvPr/>
        </p:nvPicPr>
        <p:blipFill rotWithShape="1">
          <a:blip r:embed="rId6">
            <a:alphaModFix/>
          </a:blip>
          <a:srcRect b="0" l="0" r="0" t="0"/>
          <a:stretch/>
        </p:blipFill>
        <p:spPr>
          <a:xfrm>
            <a:off x="2412848" y="856309"/>
            <a:ext cx="7157323" cy="16948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2023-12-16T13:39:24Z</dcterms:created>
  <dc:creator>Nguyễn Thị Hồng Linh</dc:creator>
</cp:coreProperties>
</file>