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70" r:id="rId6"/>
    <p:sldId id="273" r:id="rId7"/>
    <p:sldId id="272" r:id="rId8"/>
    <p:sldId id="271" r:id="rId9"/>
    <p:sldId id="274" r:id="rId10"/>
    <p:sldId id="277" r:id="rId11"/>
    <p:sldId id="275" r:id="rId12"/>
    <p:sldId id="276" r:id="rId13"/>
    <p:sldId id="281" r:id="rId14"/>
    <p:sldId id="278" r:id="rId15"/>
    <p:sldId id="282" r:id="rId16"/>
  </p:sldIdLst>
  <p:sldSz cx="18288000" cy="10287000"/>
  <p:notesSz cx="6858000" cy="9144000"/>
  <p:embeddedFontLst>
    <p:embeddedFont>
      <p:font typeface="Core Bandi Face" panose="020B0604020202020204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C5C"/>
    <a:srgbClr val="CD4F2E"/>
    <a:srgbClr val="355214"/>
    <a:srgbClr val="FCEED6"/>
    <a:srgbClr val="BFCAE7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94698" autoAdjust="0"/>
  </p:normalViewPr>
  <p:slideViewPr>
    <p:cSldViewPr>
      <p:cViewPr varScale="1">
        <p:scale>
          <a:sx n="42" d="100"/>
          <a:sy n="42" d="100"/>
        </p:scale>
        <p:origin x="15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18E32544-9D7B-4B9E-AC46-AE6358742CB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9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B00F3-806E-5B4A-B3BE-BF11FF134A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91" t="69120" r="25352" b="8167"/>
          <a:stretch/>
        </p:blipFill>
        <p:spPr>
          <a:xfrm>
            <a:off x="7467600" y="4686299"/>
            <a:ext cx="3352800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199" y="223580"/>
            <a:ext cx="11779311" cy="525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-2137525" y="3358253"/>
            <a:ext cx="16178977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a.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4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30 × 24 = 720 (cm</a:t>
            </a:r>
            <a:r>
              <a:rPr lang="pt-BR" sz="4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4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720 cm</a:t>
            </a:r>
            <a:r>
              <a:rPr lang="pt-BR" sz="4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endParaRPr lang="x-none" sz="4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b.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x-none" sz="4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25 </a:t>
            </a:r>
            <a:r>
              <a:rPr lang="en-US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× 18 = 450 (m</a:t>
            </a:r>
            <a:r>
              <a:rPr lang="en-US" sz="4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x-none" sz="4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4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450 m</a:t>
            </a:r>
            <a:r>
              <a:rPr lang="pt-BR" sz="4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x-none" sz="4400" dirty="0">
                <a:effectLst/>
                <a:latin typeface="Cambria" panose="02040503050406030204" pitchFamily="18" charset="0"/>
              </a:rPr>
              <a:t> </a:t>
            </a:r>
            <a:endParaRPr lang="x-none" sz="4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2344400" y="2524849"/>
            <a:ext cx="6881743" cy="2920890"/>
            <a:chOff x="11838878" y="5895974"/>
            <a:chExt cx="6881743" cy="29208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487400" y="5895974"/>
              <a:ext cx="258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E7CA2-36C4-7C46-BE58-396BCE272BCD}"/>
              </a:ext>
            </a:extLst>
          </p:cNvPr>
          <p:cNvGrpSpPr/>
          <p:nvPr/>
        </p:nvGrpSpPr>
        <p:grpSpPr>
          <a:xfrm>
            <a:off x="12344400" y="6066187"/>
            <a:ext cx="6881743" cy="2969546"/>
            <a:chOff x="11838878" y="5847318"/>
            <a:chExt cx="6881743" cy="296954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9A9137-0D76-0349-B2F0-1AF9F842AAF2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B4365C-D81D-764A-B51C-51785662FC0D}"/>
                </a:ext>
              </a:extLst>
            </p:cNvPr>
            <p:cNvSpPr txBox="1"/>
            <p:nvPr/>
          </p:nvSpPr>
          <p:spPr>
            <a:xfrm>
              <a:off x="13487400" y="5847318"/>
              <a:ext cx="258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477A10-E175-9143-919A-11B73292D398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18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30571" y="6387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495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876300" y="2477402"/>
            <a:ext cx="1653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             </a:t>
            </a:r>
            <a:r>
              <a:rPr lang="x-none" sz="4000" b="1" dirty="0">
                <a:latin typeface="Cambria" panose="02040503050406030204" pitchFamily="18" charset="0"/>
              </a:rPr>
              <a:t>Một cửa hàng hoa quả bán được 12 kg xoài và</a:t>
            </a:r>
            <a:endParaRPr lang="en-US" sz="4000" b="1" dirty="0">
              <a:latin typeface="Cambria" panose="02040503050406030204" pitchFamily="18" charset="0"/>
            </a:endParaRPr>
          </a:p>
          <a:p>
            <a:pPr algn="just"/>
            <a:r>
              <a:rPr lang="x-none" sz="4000" b="1" dirty="0">
                <a:latin typeface="Cambria" panose="02040503050406030204" pitchFamily="18" charset="0"/>
              </a:rPr>
              <a:t>20 kg cam. Biết 1 kg xoài giá 30 000 đồng. 1 kg cam giá 25 000 đồng. Hỏi cửa hàng đó bán xoài và cam được bao nhiêu tiền?</a:t>
            </a:r>
            <a:endParaRPr lang="x-none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1328940" y="4823746"/>
            <a:ext cx="8431428" cy="2554545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sz="4000" u="sng" dirty="0">
                <a:latin typeface="Cambria" panose="02040503050406030204" pitchFamily="18" charset="0"/>
              </a:rPr>
              <a:t>Tóm tắt</a:t>
            </a:r>
            <a:r>
              <a:rPr lang="x-none" sz="4000" dirty="0">
                <a:latin typeface="Cambria" panose="02040503050406030204" pitchFamily="18" charset="0"/>
              </a:rPr>
              <a:t>:</a:t>
            </a:r>
          </a:p>
          <a:p>
            <a:r>
              <a:rPr lang="x-none" sz="4000" dirty="0">
                <a:latin typeface="Cambria" panose="02040503050406030204" pitchFamily="18" charset="0"/>
              </a:rPr>
              <a:t>1 kg cam: 25 000 đồng</a:t>
            </a:r>
          </a:p>
          <a:p>
            <a:r>
              <a:rPr lang="x-none" sz="4000" dirty="0">
                <a:latin typeface="Cambria" panose="02040503050406030204" pitchFamily="18" charset="0"/>
              </a:rPr>
              <a:t>1 kg xoài: 30 000 đồng</a:t>
            </a:r>
          </a:p>
          <a:p>
            <a:r>
              <a:rPr lang="x-none" sz="4000" dirty="0">
                <a:latin typeface="Cambria" panose="02040503050406030204" pitchFamily="18" charset="0"/>
              </a:rPr>
              <a:t>12 kg xoài và 20 kg cam: </a:t>
            </a:r>
            <a:r>
              <a:rPr lang="en-US" sz="4000" dirty="0">
                <a:latin typeface="Cambria" panose="02040503050406030204" pitchFamily="18" charset="0"/>
              </a:rPr>
              <a:t>…</a:t>
            </a:r>
            <a:r>
              <a:rPr lang="x-none" sz="4000" dirty="0">
                <a:latin typeface="Cambria" panose="02040503050406030204" pitchFamily="18" charset="0"/>
              </a:rPr>
              <a:t> đồng</a:t>
            </a:r>
            <a:r>
              <a:rPr lang="en-US" sz="4000" dirty="0">
                <a:latin typeface="Cambria" panose="02040503050406030204" pitchFamily="18" charset="0"/>
              </a:rPr>
              <a:t>?</a:t>
            </a:r>
            <a:endParaRPr lang="x-none" sz="40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2C9A5-2D1D-8F43-A3C9-56918F97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08" y="5829352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5625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</a:t>
            </a:r>
            <a:r>
              <a:rPr lang="en-US" sz="5400" b="1"/>
              <a:t>4: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360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8058939" y="2589998"/>
            <a:ext cx="9894930" cy="7049302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000" u="sng" dirty="0">
                <a:latin typeface="Cambria" panose="02040503050406030204" pitchFamily="18" charset="0"/>
              </a:rPr>
              <a:t>Bài giải:</a:t>
            </a:r>
            <a:endParaRPr lang="x-none" sz="4000" dirty="0"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000" dirty="0">
                <a:effectLst/>
                <a:latin typeface="Cambria" panose="02040503050406030204" pitchFamily="18" charset="0"/>
              </a:rPr>
              <a:t>: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>
                <a:effectLst/>
                <a:latin typeface="Cambria" panose="02040503050406030204" pitchFamily="18" charset="0"/>
              </a:rPr>
              <a:t>30 000 </a:t>
            </a:r>
            <a:r>
              <a:rPr lang="en-US" sz="4000" dirty="0">
                <a:effectLst/>
                <a:latin typeface="Cambria" panose="02040503050406030204" pitchFamily="18" charset="0"/>
              </a:rPr>
              <a:t>× 12 = 360 000 (</a:t>
            </a:r>
            <a:r>
              <a:rPr lang="en-US" sz="40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000" dirty="0">
                <a:effectLst/>
                <a:latin typeface="Cambria" panose="02040503050406030204" pitchFamily="18" charset="0"/>
              </a:rPr>
              <a:t>)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>
                <a:effectLst/>
                <a:latin typeface="Cambria" panose="02040503050406030204" pitchFamily="18" charset="0"/>
              </a:rPr>
              <a:t>Số tiền bán cam là: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>
                <a:effectLst/>
                <a:latin typeface="Cambria" panose="02040503050406030204" pitchFamily="18" charset="0"/>
              </a:rPr>
              <a:t>25 000 </a:t>
            </a:r>
            <a:r>
              <a:rPr lang="en-US" sz="4000" dirty="0">
                <a:effectLst/>
                <a:latin typeface="Cambria" panose="02040503050406030204" pitchFamily="18" charset="0"/>
              </a:rPr>
              <a:t>× 20 = 500 000 (</a:t>
            </a:r>
            <a:r>
              <a:rPr lang="en-US" sz="40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000" dirty="0">
                <a:effectLst/>
                <a:latin typeface="Cambria" panose="02040503050406030204" pitchFamily="18" charset="0"/>
              </a:rPr>
              <a:t>)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cả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cam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và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000" dirty="0">
                <a:effectLst/>
                <a:latin typeface="Cambria" panose="02040503050406030204" pitchFamily="18" charset="0"/>
              </a:rPr>
              <a:t>: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en-US" sz="4000" dirty="0">
                <a:effectLst/>
                <a:latin typeface="Cambria" panose="02040503050406030204" pitchFamily="18" charset="0"/>
              </a:rPr>
              <a:t>360 000 + 500 000 = 860 000 (</a:t>
            </a:r>
            <a:r>
              <a:rPr lang="en-US" sz="40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000" dirty="0">
                <a:effectLst/>
                <a:latin typeface="Cambria" panose="02040503050406030204" pitchFamily="18" charset="0"/>
              </a:rPr>
              <a:t>)</a:t>
            </a:r>
            <a:endParaRPr lang="x-none" sz="40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000" dirty="0">
                <a:effectLst/>
                <a:latin typeface="Cambria" panose="02040503050406030204" pitchFamily="18" charset="0"/>
              </a:rPr>
              <a:t>                           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Đáp</a:t>
            </a:r>
            <a:r>
              <a:rPr lang="pt-BR" sz="4000" dirty="0">
                <a:effectLst/>
                <a:latin typeface="Cambria" panose="020405030504060302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000" dirty="0">
                <a:effectLst/>
                <a:latin typeface="Cambria" panose="02040503050406030204" pitchFamily="18" charset="0"/>
              </a:rPr>
              <a:t>: 860 000 </a:t>
            </a:r>
            <a:r>
              <a:rPr lang="pt-BR" sz="4000" dirty="0" err="1">
                <a:effectLst/>
                <a:latin typeface="Cambria" panose="02040503050406030204" pitchFamily="18" charset="0"/>
              </a:rPr>
              <a:t>đồng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F78E66-E9BF-A84C-BDC5-26AEC8B0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4" y="4332175"/>
            <a:ext cx="6477000" cy="3824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0571" y="4191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3260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DA376-C65C-0F44-9AB6-56C739D63E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26808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2788503"/>
            <a:ext cx="891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509 × 200</a:t>
            </a:r>
            <a:r>
              <a:rPr lang="x-none" sz="4800" b="1" dirty="0">
                <a:solidFill>
                  <a:srgbClr val="C00000"/>
                </a:solidFill>
                <a:effectLst/>
              </a:rPr>
              <a:t> </a:t>
            </a:r>
            <a:endParaRPr lang="x-none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25F1B-A29A-4174-BA9C-F50B02FE40AE}"/>
              </a:ext>
            </a:extLst>
          </p:cNvPr>
          <p:cNvSpPr txBox="1"/>
          <p:nvPr/>
        </p:nvSpPr>
        <p:spPr>
          <a:xfrm>
            <a:off x="4685740" y="3535859"/>
            <a:ext cx="891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101 800</a:t>
            </a:r>
            <a:endParaRPr lang="x-none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05543-8EC0-AE4A-A809-6EF14DAC7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4455" y="900433"/>
            <a:ext cx="162179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41D06-2B65-0843-BB46-CA513F9DF7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952" y="1280169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70485" y="6395962"/>
            <a:ext cx="3497876" cy="3824715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38846" y="6229616"/>
            <a:ext cx="2515578" cy="4057384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571899" y="6487278"/>
            <a:ext cx="2359936" cy="3874521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61435" y="6098310"/>
            <a:ext cx="2842925" cy="4626061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5470" y="6487278"/>
            <a:ext cx="2761477" cy="3874521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56BC8-DBF9-CF46-8EC1-2E6F86295F67}"/>
              </a:ext>
            </a:extLst>
          </p:cNvPr>
          <p:cNvSpPr txBox="1"/>
          <p:nvPr/>
        </p:nvSpPr>
        <p:spPr>
          <a:xfrm>
            <a:off x="4685740" y="2767094"/>
            <a:ext cx="891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× 21</a:t>
            </a:r>
            <a:r>
              <a:rPr lang="x-none" sz="4800" b="1" dirty="0">
                <a:solidFill>
                  <a:srgbClr val="C00000"/>
                </a:solidFill>
                <a:effectLst/>
              </a:rPr>
              <a:t> </a:t>
            </a:r>
            <a:endParaRPr lang="en-US" sz="4800" b="1" dirty="0">
              <a:solidFill>
                <a:srgbClr val="C00000"/>
              </a:solidFill>
              <a:latin typeface="Core Bandi Face"/>
            </a:endParaRPr>
          </a:p>
          <a:p>
            <a:endParaRPr lang="x-none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CDE3F-7D23-4F16-A995-EA93BCC06325}"/>
              </a:ext>
            </a:extLst>
          </p:cNvPr>
          <p:cNvSpPr txBox="1"/>
          <p:nvPr/>
        </p:nvSpPr>
        <p:spPr>
          <a:xfrm>
            <a:off x="4685740" y="3652146"/>
            <a:ext cx="8916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4400" b="1" i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672</a:t>
            </a:r>
            <a:endParaRPr lang="en-US" sz="4400" b="1" dirty="0">
              <a:solidFill>
                <a:srgbClr val="C00000"/>
              </a:solidFill>
              <a:latin typeface="Core Bandi Face"/>
            </a:endParaRPr>
          </a:p>
          <a:p>
            <a:endParaRPr lang="x-none" sz="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9607" y="6487278"/>
            <a:ext cx="4354314" cy="4761178"/>
          </a:xfrm>
          <a:custGeom>
            <a:avLst/>
            <a:gdLst/>
            <a:ahLst/>
            <a:cxnLst/>
            <a:rect l="l" t="t" r="r" b="b"/>
            <a:pathLst>
              <a:path w="4354314" h="4761178">
                <a:moveTo>
                  <a:pt x="0" y="0"/>
                </a:moveTo>
                <a:lnTo>
                  <a:pt x="4354314" y="0"/>
                </a:lnTo>
                <a:lnTo>
                  <a:pt x="4354314" y="4761178"/>
                </a:lnTo>
                <a:lnTo>
                  <a:pt x="0" y="4761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76804" y="6254608"/>
            <a:ext cx="3240441" cy="5226517"/>
          </a:xfrm>
          <a:custGeom>
            <a:avLst/>
            <a:gdLst/>
            <a:ahLst/>
            <a:cxnLst/>
            <a:rect l="l" t="t" r="r" b="b"/>
            <a:pathLst>
              <a:path w="3240441" h="5226517">
                <a:moveTo>
                  <a:pt x="0" y="0"/>
                </a:moveTo>
                <a:lnTo>
                  <a:pt x="3240441" y="0"/>
                </a:lnTo>
                <a:lnTo>
                  <a:pt x="3240441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8650" y="6254608"/>
            <a:ext cx="3183424" cy="5226517"/>
          </a:xfrm>
          <a:custGeom>
            <a:avLst/>
            <a:gdLst/>
            <a:ahLst/>
            <a:cxnLst/>
            <a:rect l="l" t="t" r="r" b="b"/>
            <a:pathLst>
              <a:path w="3183424" h="5226517">
                <a:moveTo>
                  <a:pt x="0" y="0"/>
                </a:moveTo>
                <a:lnTo>
                  <a:pt x="3183425" y="0"/>
                </a:lnTo>
                <a:lnTo>
                  <a:pt x="3183425" y="5226518"/>
                </a:lnTo>
                <a:lnTo>
                  <a:pt x="0" y="522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36320" y="5960309"/>
            <a:ext cx="3464839" cy="5638052"/>
          </a:xfrm>
          <a:custGeom>
            <a:avLst/>
            <a:gdLst/>
            <a:ahLst/>
            <a:cxnLst/>
            <a:rect l="l" t="t" r="r" b="b"/>
            <a:pathLst>
              <a:path w="3464839" h="5638052">
                <a:moveTo>
                  <a:pt x="0" y="0"/>
                </a:moveTo>
                <a:lnTo>
                  <a:pt x="3464839" y="0"/>
                </a:lnTo>
                <a:lnTo>
                  <a:pt x="3464839" y="5638052"/>
                </a:lnTo>
                <a:lnTo>
                  <a:pt x="0" y="563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22811" y="6119489"/>
            <a:ext cx="3917688" cy="5496756"/>
          </a:xfrm>
          <a:custGeom>
            <a:avLst/>
            <a:gdLst/>
            <a:ahLst/>
            <a:cxnLst/>
            <a:rect l="l" t="t" r="r" b="b"/>
            <a:pathLst>
              <a:path w="3917688" h="5496756">
                <a:moveTo>
                  <a:pt x="0" y="0"/>
                </a:moveTo>
                <a:lnTo>
                  <a:pt x="3917688" y="0"/>
                </a:lnTo>
                <a:lnTo>
                  <a:pt x="3917688" y="5496756"/>
                </a:lnTo>
                <a:lnTo>
                  <a:pt x="0" y="54967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A0A09-EAA3-FB4F-ACB8-F22F26D2C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" y="1403208"/>
            <a:ext cx="16230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57415" y="-938803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3E56BD1-1B3F-A343-83B2-6F96B2CC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3597"/>
              </p:ext>
            </p:extLst>
          </p:nvPr>
        </p:nvGraphicFramePr>
        <p:xfrm>
          <a:off x="5715000" y="3152092"/>
          <a:ext cx="11873680" cy="40507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4736">
                  <a:extLst>
                    <a:ext uri="{9D8B030D-6E8A-4147-A177-3AD203B41FA5}">
                      <a16:colId xmlns:a16="http://schemas.microsoft.com/office/drawing/2014/main" val="1476349205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679446251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1958106089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823577948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502537271"/>
                    </a:ext>
                  </a:extLst>
                </a:gridCol>
              </a:tblGrid>
              <a:tr h="1314151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340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270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00673"/>
                  </a:ext>
                </a:extLst>
              </a:tr>
              <a:tr h="1471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58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62124"/>
                  </a:ext>
                </a:extLst>
              </a:tr>
              <a:tr h="1265313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Tích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latin typeface="Cambria" panose="02040503050406030204" pitchFamily="18" charset="0"/>
                        </a:rPr>
                        <a:t>4 080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6946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021A9D-D0D8-8144-9250-8682161D87F1}"/>
              </a:ext>
            </a:extLst>
          </p:cNvPr>
          <p:cNvSpPr txBox="1"/>
          <p:nvPr/>
        </p:nvSpPr>
        <p:spPr>
          <a:xfrm>
            <a:off x="10547400" y="6158395"/>
            <a:ext cx="2099280" cy="707886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>
                <a:latin typeface="Cambria" panose="02040503050406030204" pitchFamily="18" charset="0"/>
              </a:rPr>
              <a:t>17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x-none" sz="4000">
                <a:latin typeface="Cambria" panose="02040503050406030204" pitchFamily="18" charset="0"/>
              </a:rPr>
              <a:t>010</a:t>
            </a:r>
            <a:endParaRPr lang="x-none" sz="40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51C53-53C9-AB47-97A0-E19B39284BD8}"/>
              </a:ext>
            </a:extLst>
          </p:cNvPr>
          <p:cNvSpPr txBox="1"/>
          <p:nvPr/>
        </p:nvSpPr>
        <p:spPr>
          <a:xfrm>
            <a:off x="13204038" y="6200108"/>
            <a:ext cx="1672159" cy="707886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>
                <a:latin typeface="Cambria" panose="02040503050406030204" pitchFamily="18" charset="0"/>
              </a:rPr>
              <a:t>1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x-none" sz="4000">
                <a:latin typeface="Cambria" panose="02040503050406030204" pitchFamily="18" charset="0"/>
              </a:rPr>
              <a:t>225</a:t>
            </a:r>
            <a:endParaRPr lang="x-none" sz="40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6F002-F53C-6B4D-A70A-237FF0F49003}"/>
              </a:ext>
            </a:extLst>
          </p:cNvPr>
          <p:cNvSpPr txBox="1"/>
          <p:nvPr/>
        </p:nvSpPr>
        <p:spPr>
          <a:xfrm>
            <a:off x="15504180" y="6211244"/>
            <a:ext cx="1672159" cy="707886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>
                <a:latin typeface="Cambria" panose="02040503050406030204" pitchFamily="18" charset="0"/>
              </a:rPr>
              <a:t>3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x-none" sz="4000">
                <a:latin typeface="Cambria" panose="02040503050406030204" pitchFamily="18" charset="0"/>
              </a:rPr>
              <a:t>828</a:t>
            </a:r>
            <a:endParaRPr lang="x-none" sz="4000" dirty="0">
              <a:latin typeface="Cambria" panose="02040503050406030204" pitchFamily="18" charset="0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4E275A67-A428-7747-987D-353813E8351A}"/>
              </a:ext>
            </a:extLst>
          </p:cNvPr>
          <p:cNvSpPr/>
          <p:nvPr/>
        </p:nvSpPr>
        <p:spPr>
          <a:xfrm>
            <a:off x="-228600" y="3371904"/>
            <a:ext cx="6252639" cy="7142590"/>
          </a:xfrm>
          <a:custGeom>
            <a:avLst/>
            <a:gdLst/>
            <a:ahLst/>
            <a:cxnLst/>
            <a:rect l="l" t="t" r="r" b="b"/>
            <a:pathLst>
              <a:path w="7530084" h="8229600">
                <a:moveTo>
                  <a:pt x="0" y="0"/>
                </a:moveTo>
                <a:lnTo>
                  <a:pt x="7530084" y="0"/>
                </a:lnTo>
                <a:lnTo>
                  <a:pt x="75300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4CBBB1-304F-FF43-B225-95DC834E3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990" y="-5712"/>
            <a:ext cx="4483100" cy="214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6168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656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538887" y="3103403"/>
            <a:ext cx="285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1756393" y="2933246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452153" y="288337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183173" y="2883380"/>
            <a:ext cx="402505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476425" y="2880195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315042" y="4739970"/>
            <a:ext cx="1314877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Cambria" panose="02040503050406030204" pitchFamily="18" charset="0"/>
              </a:rPr>
              <a:t>Mẫu: 24 x 30 = (24 x 3) x 10 = 720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29D21-AC63-244A-BB39-8FBF8949550E}"/>
              </a:ext>
            </a:extLst>
          </p:cNvPr>
          <p:cNvSpPr txBox="1"/>
          <p:nvPr/>
        </p:nvSpPr>
        <p:spPr>
          <a:xfrm>
            <a:off x="570558" y="6602278"/>
            <a:ext cx="285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E31A4DB-ED37-114F-BF36-A2FE61B9B779}"/>
              </a:ext>
            </a:extLst>
          </p:cNvPr>
          <p:cNvSpPr/>
          <p:nvPr/>
        </p:nvSpPr>
        <p:spPr>
          <a:xfrm>
            <a:off x="1662807" y="6403962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9D3C097-83E8-1C48-B4F8-59965EA684B6}"/>
              </a:ext>
            </a:extLst>
          </p:cNvPr>
          <p:cNvSpPr/>
          <p:nvPr/>
        </p:nvSpPr>
        <p:spPr>
          <a:xfrm>
            <a:off x="5422990" y="636278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DE44C9C-978C-2B40-B8A7-6A3E9130CFF5}"/>
              </a:ext>
            </a:extLst>
          </p:cNvPr>
          <p:cNvSpPr/>
          <p:nvPr/>
        </p:nvSpPr>
        <p:spPr>
          <a:xfrm>
            <a:off x="9183173" y="6403962"/>
            <a:ext cx="402506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9368DB2-1E00-5547-BE24-09FFA6042D2D}"/>
              </a:ext>
            </a:extLst>
          </p:cNvPr>
          <p:cNvSpPr/>
          <p:nvPr/>
        </p:nvSpPr>
        <p:spPr>
          <a:xfrm>
            <a:off x="13520303" y="6369834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7A74C-B8C6-AF41-8832-30D0505804F2}"/>
              </a:ext>
            </a:extLst>
          </p:cNvPr>
          <p:cNvSpPr txBox="1"/>
          <p:nvPr/>
        </p:nvSpPr>
        <p:spPr>
          <a:xfrm>
            <a:off x="3315042" y="8271928"/>
            <a:ext cx="1314877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Cambria" panose="02040503050406030204" pitchFamily="18" charset="0"/>
              </a:rPr>
              <a:t>Mẫu: 130 x 20 = (130 x 2) x 10 = 2 600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49" y="-65925"/>
            <a:ext cx="4495800" cy="21463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23620" y="49653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3688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 animBg="1"/>
      <p:bldP spid="26" grpId="0" animBg="1"/>
      <p:bldP spid="27" grpId="0" animBg="1"/>
      <p:bldP spid="23" grpId="0" animBg="1"/>
      <p:bldP spid="20" grpId="0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1575306" y="2828292"/>
            <a:ext cx="285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2396027" y="2778591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817417" y="2773699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238807" y="2773698"/>
            <a:ext cx="31885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105588" y="2741677"/>
            <a:ext cx="342139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683816" y="5022883"/>
            <a:ext cx="122642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36 x 40 = (36 x 4) x 10 = 1 440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C36E6F-895D-AF4C-987C-9DA19D87764A}"/>
              </a:ext>
            </a:extLst>
          </p:cNvPr>
          <p:cNvSpPr txBox="1"/>
          <p:nvPr/>
        </p:nvSpPr>
        <p:spPr>
          <a:xfrm>
            <a:off x="3661514" y="6550657"/>
            <a:ext cx="122642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72 x 60 = (72 x 6) x 10 = 4 320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B0C28-B1EA-9547-8E05-7D52A4C06FA1}"/>
              </a:ext>
            </a:extLst>
          </p:cNvPr>
          <p:cNvSpPr txBox="1"/>
          <p:nvPr/>
        </p:nvSpPr>
        <p:spPr>
          <a:xfrm>
            <a:off x="3639212" y="8078431"/>
            <a:ext cx="122642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89 x 50 = (89 x 5) x 10 = 4 450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17" y="124344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19827" y="541756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58760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47A51F2-E3EA-2B42-AD8C-79CF6C286C8B}"/>
              </a:ext>
            </a:extLst>
          </p:cNvPr>
          <p:cNvSpPr txBox="1"/>
          <p:nvPr/>
        </p:nvSpPr>
        <p:spPr>
          <a:xfrm>
            <a:off x="535511" y="3288722"/>
            <a:ext cx="285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DE0307-5774-C34F-AD7D-6B8E0DF5F720}"/>
              </a:ext>
            </a:extLst>
          </p:cNvPr>
          <p:cNvSpPr/>
          <p:nvPr/>
        </p:nvSpPr>
        <p:spPr>
          <a:xfrm>
            <a:off x="1415579" y="3185284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28F1512-23B3-2C4F-898C-E7750448415B}"/>
              </a:ext>
            </a:extLst>
          </p:cNvPr>
          <p:cNvSpPr/>
          <p:nvPr/>
        </p:nvSpPr>
        <p:spPr>
          <a:xfrm>
            <a:off x="5394089" y="3213386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DFE0F1A-2331-0D44-B6AE-032139890CA3}"/>
              </a:ext>
            </a:extLst>
          </p:cNvPr>
          <p:cNvSpPr/>
          <p:nvPr/>
        </p:nvSpPr>
        <p:spPr>
          <a:xfrm>
            <a:off x="9176560" y="3271070"/>
            <a:ext cx="4056621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1512F61-FE76-1D41-9161-A7AE49379945}"/>
              </a:ext>
            </a:extLst>
          </p:cNvPr>
          <p:cNvSpPr/>
          <p:nvPr/>
        </p:nvSpPr>
        <p:spPr>
          <a:xfrm>
            <a:off x="13521513" y="3213386"/>
            <a:ext cx="43527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E4DB14-4DD2-A149-8653-EE28FE6D10CF}"/>
              </a:ext>
            </a:extLst>
          </p:cNvPr>
          <p:cNvSpPr txBox="1"/>
          <p:nvPr/>
        </p:nvSpPr>
        <p:spPr>
          <a:xfrm>
            <a:off x="3671519" y="5118327"/>
            <a:ext cx="1271148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450 x 70 = (450 x 7) x 10 = 31 500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06C97-7D6B-534D-802B-D5B009F9E7EC}"/>
              </a:ext>
            </a:extLst>
          </p:cNvPr>
          <p:cNvSpPr txBox="1"/>
          <p:nvPr/>
        </p:nvSpPr>
        <p:spPr>
          <a:xfrm>
            <a:off x="3671518" y="6874269"/>
            <a:ext cx="127114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2 300 x 50 = (2 300 x 5) x 10 = 115 000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39B70-BCCE-ED40-A1F7-D77C8CA52873}"/>
              </a:ext>
            </a:extLst>
          </p:cNvPr>
          <p:cNvSpPr txBox="1"/>
          <p:nvPr/>
        </p:nvSpPr>
        <p:spPr>
          <a:xfrm>
            <a:off x="3671517" y="8630211"/>
            <a:ext cx="1271148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latin typeface="Cambria" panose="02040503050406030204" pitchFamily="18" charset="0"/>
              </a:rPr>
              <a:t>17 000 x 30 = (17 000 x 3) x 10 = 510 000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17" y="127602"/>
            <a:ext cx="4495800" cy="2146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0571" y="5715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7970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1270229" y="3145998"/>
            <a:ext cx="16178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latin typeface="Cambria" panose="02040503050406030204" pitchFamily="18" charset="0"/>
              </a:rPr>
              <a:t>Tính diện tích S của hình chữ nhật có chiều dài a và chiều rộng b theo công thức: </a:t>
            </a:r>
          </a:p>
          <a:p>
            <a:pPr algn="ctr"/>
            <a:r>
              <a:rPr lang="x-none" sz="4000" dirty="0">
                <a:solidFill>
                  <a:srgbClr val="C00000"/>
                </a:solidFill>
                <a:latin typeface="Cambria" panose="02040503050406030204" pitchFamily="18" charset="0"/>
              </a:rPr>
              <a:t>S = a x b (a,b cùng đơn vị đo)</a:t>
            </a:r>
          </a:p>
          <a:p>
            <a:pPr marL="914400" indent="-914400">
              <a:buAutoNum type="alphaLcParenR"/>
            </a:pPr>
            <a:r>
              <a:rPr lang="x-none" sz="4000" dirty="0">
                <a:latin typeface="Cambria" panose="02040503050406030204" pitchFamily="18" charset="0"/>
              </a:rPr>
              <a:t>Với a = 30 cm, b = 24 cm.</a:t>
            </a:r>
          </a:p>
          <a:p>
            <a:pPr marL="914400" indent="-914400">
              <a:buAutoNum type="alphaLcParenR"/>
            </a:pPr>
            <a:r>
              <a:rPr lang="x-none" sz="4000" dirty="0">
                <a:latin typeface="Cambria" panose="02040503050406030204" pitchFamily="18" charset="0"/>
              </a:rPr>
              <a:t>Với a = 25 m, b = 18 m.</a:t>
            </a:r>
          </a:p>
          <a:p>
            <a:pPr algn="ctr"/>
            <a:endParaRPr lang="x-none" sz="4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0567463" y="6113389"/>
            <a:ext cx="6881743" cy="2890418"/>
            <a:chOff x="11838878" y="5926446"/>
            <a:chExt cx="6881743" cy="28904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8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551957" y="5926446"/>
              <a:ext cx="2584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dirty="0"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dirty="0">
                  <a:latin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0571" y="7149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Bài</a:t>
            </a:r>
            <a:r>
              <a:rPr lang="en-US" sz="5400" b="1" dirty="0"/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3300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167</TotalTime>
  <Words>492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Core Bandi Face</vt:lpstr>
      <vt:lpstr>Arial</vt:lpstr>
      <vt:lpstr>Calibri</vt:lpstr>
      <vt:lpstr>Times New Roman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Exploring Our Five Senses English Educational Presentation</dc:title>
  <dc:subject>9Slide.vn</dc:subject>
  <dc:creator>HP</dc:creator>
  <dc:description>9Slide.vn</dc:description>
  <cp:lastModifiedBy>Hà Lê</cp:lastModifiedBy>
  <cp:revision>20</cp:revision>
  <dcterms:created xsi:type="dcterms:W3CDTF">2006-08-16T00:00:00Z</dcterms:created>
  <dcterms:modified xsi:type="dcterms:W3CDTF">2024-01-20T03:03:24Z</dcterms:modified>
  <cp:category>9Slide.vn</cp:category>
  <dc:identifier>DAFsWGEgExc</dc:identifier>
</cp:coreProperties>
</file>