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handoutMasterIdLst>
    <p:handoutMasterId r:id="rId19"/>
  </p:handoutMasterIdLst>
  <p:sldIdLst>
    <p:sldId id="379" r:id="rId2"/>
    <p:sldId id="359" r:id="rId3"/>
    <p:sldId id="392" r:id="rId4"/>
    <p:sldId id="380" r:id="rId5"/>
    <p:sldId id="360" r:id="rId6"/>
    <p:sldId id="381" r:id="rId7"/>
    <p:sldId id="382" r:id="rId8"/>
    <p:sldId id="384" r:id="rId9"/>
    <p:sldId id="385" r:id="rId10"/>
    <p:sldId id="383" r:id="rId11"/>
    <p:sldId id="386" r:id="rId12"/>
    <p:sldId id="387" r:id="rId13"/>
    <p:sldId id="388" r:id="rId14"/>
    <p:sldId id="361" r:id="rId15"/>
    <p:sldId id="389" r:id="rId16"/>
    <p:sldId id="390" r:id="rId17"/>
  </p:sldIdLst>
  <p:sldSz cx="12192000" cy="6858000"/>
  <p:notesSz cx="6858000" cy="9144000"/>
  <p:embeddedFontLst>
    <p:embeddedFont>
      <p:font typeface="DengXian" panose="02010600030101010101" pitchFamily="2" charset="-122"/>
      <p:regular r:id="rId20"/>
    </p:embeddedFont>
    <p:embeddedFont>
      <p:font typeface="#9Slide05 Dear Saturday" panose="02000505000000020004" pitchFamily="2" charset="0"/>
      <p:regular r:id="rId21"/>
    </p:embeddedFont>
    <p:embeddedFont>
      <p:font typeface="#9Slide07 Altus" pitchFamily="2" charset="0"/>
      <p:regular r:id="rId22"/>
    </p:embeddedFont>
    <p:embeddedFont>
      <p:font typeface="#9Slide07 HoneyCream" pitchFamily="2" charset="0"/>
      <p:regular r:id="rId23"/>
    </p:embeddedFon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0"/>
    <p:restoredTop sz="94682"/>
  </p:normalViewPr>
  <p:slideViewPr>
    <p:cSldViewPr snapToGrid="0" snapToObjects="1">
      <p:cViewPr varScale="1">
        <p:scale>
          <a:sx n="79" d="100"/>
          <a:sy n="79" d="100"/>
        </p:scale>
        <p:origin x="1046" y="8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2024/1/22</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2024/1/22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160635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112050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3999213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1654308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225269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4645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119217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59896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63326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112085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176439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111380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157998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464103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r="-12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95" y="215286"/>
            <a:ext cx="1005913" cy="1005913"/>
          </a:xfrm>
          <a:prstGeom prst="rect">
            <a:avLst/>
          </a:prstGeom>
        </p:spPr>
      </p:pic>
      <p:pic>
        <p:nvPicPr>
          <p:cNvPr id="10" name="Picture 9"/>
          <p:cNvPicPr>
            <a:picLocks noChangeAspect="1"/>
          </p:cNvPicPr>
          <p:nvPr/>
        </p:nvPicPr>
        <p:blipFill>
          <a:blip r:embed="rId4"/>
          <a:stretch>
            <a:fillRect/>
          </a:stretch>
        </p:blipFill>
        <p:spPr>
          <a:xfrm>
            <a:off x="236935" y="622412"/>
            <a:ext cx="9870279" cy="6035563"/>
          </a:xfrm>
          <a:prstGeom prst="rect">
            <a:avLst/>
          </a:prstGeom>
        </p:spPr>
      </p:pic>
    </p:spTree>
    <p:extLst>
      <p:ext uri="{BB962C8B-B14F-4D97-AF65-F5344CB8AC3E}">
        <p14:creationId xmlns:p14="http://schemas.microsoft.com/office/powerpoint/2010/main" val="5117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10">
            <a:extLst>
              <a:ext uri="{FF2B5EF4-FFF2-40B4-BE49-F238E27FC236}">
                <a16:creationId xmlns:a16="http://schemas.microsoft.com/office/drawing/2014/main" id="{622A0782-3570-44A3-0BDE-861704F7D766}"/>
              </a:ext>
            </a:extLst>
          </p:cNvPr>
          <p:cNvPicPr>
            <a:picLocks noChangeAspect="1"/>
          </p:cNvPicPr>
          <p:nvPr/>
        </p:nvPicPr>
        <p:blipFill>
          <a:blip r:embed="rId4"/>
          <a:stretch>
            <a:fillRect/>
          </a:stretch>
        </p:blipFill>
        <p:spPr>
          <a:xfrm>
            <a:off x="4218800" y="1523162"/>
            <a:ext cx="5858764" cy="2145978"/>
          </a:xfrm>
          <a:prstGeom prst="rect">
            <a:avLst/>
          </a:prstGeom>
        </p:spPr>
      </p:pic>
      <p:pic>
        <p:nvPicPr>
          <p:cNvPr id="8" name="Hình ảnh 14">
            <a:extLst>
              <a:ext uri="{FF2B5EF4-FFF2-40B4-BE49-F238E27FC236}">
                <a16:creationId xmlns:a16="http://schemas.microsoft.com/office/drawing/2014/main" id="{CC5DB9C0-6840-6959-63C9-7DEE63EF3A7F}"/>
              </a:ext>
            </a:extLst>
          </p:cNvPr>
          <p:cNvPicPr>
            <a:picLocks noChangeAspect="1"/>
          </p:cNvPicPr>
          <p:nvPr/>
        </p:nvPicPr>
        <p:blipFill>
          <a:blip r:embed="rId5"/>
          <a:stretch>
            <a:fillRect/>
          </a:stretch>
        </p:blipFill>
        <p:spPr>
          <a:xfrm>
            <a:off x="1935065" y="1204614"/>
            <a:ext cx="2627604" cy="3078747"/>
          </a:xfrm>
          <a:prstGeom prst="rect">
            <a:avLst/>
          </a:prstGeom>
        </p:spPr>
      </p:pic>
    </p:spTree>
    <p:extLst>
      <p:ext uri="{BB962C8B-B14F-4D97-AF65-F5344CB8AC3E}">
        <p14:creationId xmlns:p14="http://schemas.microsoft.com/office/powerpoint/2010/main" val="237300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432130" y="2084224"/>
            <a:ext cx="9517461" cy="3467490"/>
          </a:xfrm>
          <a:prstGeom prst="rect">
            <a:avLst/>
          </a:prstGeom>
        </p:spPr>
      </p:pic>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Bài 2a</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628319" y="979712"/>
            <a:ext cx="10231143" cy="1056025"/>
          </a:xfrm>
          <a:prstGeom prst="roundRect">
            <a:avLst>
              <a:gd name="adj" fmla="val 36662"/>
            </a:avLst>
          </a:prstGeom>
          <a:noFill/>
          <a:ln w="19050">
            <a:noFill/>
            <a:prstDash val="dash"/>
          </a:ln>
        </p:spPr>
        <p:txBody>
          <a:bodyPr wrap="square" rtlCol="0" anchor="ctr">
            <a:spAutoFit/>
          </a:bodyPr>
          <a:lstStyle/>
          <a:p>
            <a:pPr algn="ctr"/>
            <a:r>
              <a:rPr lang="vi-VN" sz="4800" dirty="0">
                <a:latin typeface="Cambria" panose="02040503050406030204" pitchFamily="18" charset="0"/>
                <a:ea typeface="Cambria" panose="02040503050406030204" pitchFamily="18" charset="0"/>
                <a:cs typeface="Calibri" panose="020F0502020204030204" pitchFamily="34" charset="0"/>
              </a:rPr>
              <a:t>Chọn tiếng phù hợp thay cho ô vuông</a:t>
            </a:r>
            <a:r>
              <a:rPr lang="en-US" sz="4800" dirty="0">
                <a:latin typeface="Cambria" panose="02040503050406030204" pitchFamily="18" charset="0"/>
                <a:ea typeface="Cambria" panose="02040503050406030204" pitchFamily="18" charset="0"/>
                <a:cs typeface="Calibri" panose="020F0502020204030204" pitchFamily="34" charset="0"/>
              </a:rPr>
              <a:t>:</a:t>
            </a:r>
            <a:endParaRPr lang="en-US" sz="7200" b="1" dirty="0">
              <a:latin typeface="Cambria" panose="02040503050406030204" pitchFamily="18" charset="0"/>
              <a:ea typeface="Cambria" panose="02040503050406030204" pitchFamily="18" charset="0"/>
            </a:endParaRPr>
          </a:p>
        </p:txBody>
      </p:sp>
      <p:sp>
        <p:nvSpPr>
          <p:cNvPr id="13" name="Rounded Rectangle 12">
            <a:extLst>
              <a:ext uri="{FF2B5EF4-FFF2-40B4-BE49-F238E27FC236}">
                <a16:creationId xmlns:a16="http://schemas.microsoft.com/office/drawing/2014/main" id="{98EEF0DF-E651-4271-9C24-0C2A352EC49D}"/>
              </a:ext>
            </a:extLst>
          </p:cNvPr>
          <p:cNvSpPr/>
          <p:nvPr/>
        </p:nvSpPr>
        <p:spPr>
          <a:xfrm>
            <a:off x="3599791" y="2651348"/>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106ABF2-5E39-4E9C-93F4-E7839BBEF609}"/>
              </a:ext>
            </a:extLst>
          </p:cNvPr>
          <p:cNvSpPr/>
          <p:nvPr/>
        </p:nvSpPr>
        <p:spPr>
          <a:xfrm>
            <a:off x="8480918" y="2581370"/>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ABE9AEE-822E-44E0-93C9-7F62EC3A0231}"/>
              </a:ext>
            </a:extLst>
          </p:cNvPr>
          <p:cNvSpPr/>
          <p:nvPr/>
        </p:nvSpPr>
        <p:spPr>
          <a:xfrm>
            <a:off x="4722912" y="4408585"/>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36E1E33-86DD-4E48-8C38-87ED2A31ACE7}"/>
              </a:ext>
            </a:extLst>
          </p:cNvPr>
          <p:cNvSpPr/>
          <p:nvPr/>
        </p:nvSpPr>
        <p:spPr>
          <a:xfrm>
            <a:off x="8368342" y="4438974"/>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8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3" grpId="0" animBg="1"/>
      <p:bldP spid="15"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Bài 2b</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628319" y="779062"/>
            <a:ext cx="10231143" cy="1994714"/>
          </a:xfrm>
          <a:prstGeom prst="roundRect">
            <a:avLst>
              <a:gd name="adj" fmla="val 36662"/>
            </a:avLst>
          </a:prstGeom>
          <a:noFill/>
          <a:ln w="19050">
            <a:noFill/>
            <a:prstDash val="dash"/>
          </a:ln>
        </p:spPr>
        <p:txBody>
          <a:bodyPr wrap="square" rtlCol="0" anchor="ctr">
            <a:spAutoFit/>
          </a:bodyPr>
          <a:lstStyle/>
          <a:p>
            <a:pPr algn="ctr"/>
            <a:r>
              <a:rPr lang="vi-VN" sz="4800" dirty="0">
                <a:latin typeface="Cambria" panose="02040503050406030204" pitchFamily="18" charset="0"/>
                <a:ea typeface="Cambria" panose="02040503050406030204" pitchFamily="18" charset="0"/>
                <a:cs typeface="Calibri" panose="020F0502020204030204" pitchFamily="34" charset="0"/>
              </a:rPr>
              <a:t>Tìm từ ngữ có tiếng chứa vần </a:t>
            </a:r>
            <a:r>
              <a:rPr lang="vi-VN" sz="4800" b="1" dirty="0">
                <a:solidFill>
                  <a:srgbClr val="C00000"/>
                </a:solidFill>
                <a:latin typeface="Cambria" panose="02040503050406030204" pitchFamily="18" charset="0"/>
                <a:ea typeface="Cambria" panose="02040503050406030204" pitchFamily="18" charset="0"/>
                <a:cs typeface="Calibri" panose="020F0502020204030204" pitchFamily="34" charset="0"/>
              </a:rPr>
              <a:t>ăt</a:t>
            </a:r>
            <a:r>
              <a:rPr lang="vi-VN" sz="4800" dirty="0">
                <a:latin typeface="Cambria" panose="02040503050406030204" pitchFamily="18" charset="0"/>
                <a:ea typeface="Cambria" panose="02040503050406030204" pitchFamily="18" charset="0"/>
                <a:cs typeface="Calibri" panose="020F0502020204030204" pitchFamily="34" charset="0"/>
              </a:rPr>
              <a:t> hoặc </a:t>
            </a:r>
            <a:r>
              <a:rPr lang="vi-VN" sz="4800" b="1" dirty="0">
                <a:solidFill>
                  <a:srgbClr val="C00000"/>
                </a:solidFill>
                <a:latin typeface="Cambria" panose="02040503050406030204" pitchFamily="18" charset="0"/>
                <a:ea typeface="Cambria" panose="02040503050406030204" pitchFamily="18" charset="0"/>
                <a:cs typeface="Calibri" panose="020F0502020204030204" pitchFamily="34" charset="0"/>
              </a:rPr>
              <a:t>ăc</a:t>
            </a:r>
            <a:r>
              <a:rPr lang="vi-VN" sz="4800" dirty="0">
                <a:latin typeface="Cambria" panose="02040503050406030204" pitchFamily="18" charset="0"/>
                <a:ea typeface="Cambria" panose="02040503050406030204" pitchFamily="18" charset="0"/>
                <a:cs typeface="Calibri" panose="020F0502020204030204" pitchFamily="34" charset="0"/>
              </a:rPr>
              <a:t> có nghĩa như sau:</a:t>
            </a:r>
            <a:endParaRPr lang="en-US" sz="7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B671EA-D262-49CF-BC4F-BA000F55B509}"/>
              </a:ext>
            </a:extLst>
          </p:cNvPr>
          <p:cNvSpPr txBox="1"/>
          <p:nvPr/>
        </p:nvSpPr>
        <p:spPr>
          <a:xfrm>
            <a:off x="1030355" y="2644738"/>
            <a:ext cx="8804109" cy="3477875"/>
          </a:xfrm>
          <a:prstGeom prst="rect">
            <a:avLst/>
          </a:prstGeom>
          <a:noFill/>
        </p:spPr>
        <p:txBody>
          <a:bodyPr wrap="square" rtlCol="0">
            <a:spAutoFit/>
          </a:bodyPr>
          <a:lstStyle/>
          <a:p>
            <a:pPr marL="571500" indent="-571500" algn="just">
              <a:buFont typeface="Wingdings" panose="05000000000000000000" pitchFamily="2" charset="2"/>
              <a:buChar char="§"/>
            </a:pP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Tàu thuyền vướng vào chỗ cạn không đi được</a:t>
            </a:r>
          </a:p>
          <a:p>
            <a:pPr marL="571500" indent="-571500" algn="just">
              <a:buFont typeface="Wingdings" panose="05000000000000000000" pitchFamily="2" charset="2"/>
              <a:buChar char="§"/>
            </a:pP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Hoạt động thu hoạch lúa</a:t>
            </a:r>
          </a:p>
          <a:p>
            <a:pPr marL="571500" indent="-571500" algn="just">
              <a:buFont typeface="Wingdings" panose="05000000000000000000" pitchFamily="2" charset="2"/>
              <a:buChar char="§"/>
            </a:pP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Làm sạch quần áo bằng cách vò, giũ trong nước</a:t>
            </a:r>
          </a:p>
        </p:txBody>
      </p:sp>
      <p:sp>
        <p:nvSpPr>
          <p:cNvPr id="11" name="Rounded Rectangle 10">
            <a:extLst>
              <a:ext uri="{FF2B5EF4-FFF2-40B4-BE49-F238E27FC236}">
                <a16:creationId xmlns:a16="http://schemas.microsoft.com/office/drawing/2014/main" id="{B672AA54-F428-4FE3-933A-09CB0979FE29}"/>
              </a:ext>
            </a:extLst>
          </p:cNvPr>
          <p:cNvSpPr/>
          <p:nvPr/>
        </p:nvSpPr>
        <p:spPr>
          <a:xfrm>
            <a:off x="10020186" y="2625813"/>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mắc</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Rounded Rectangle 11">
            <a:extLst>
              <a:ext uri="{FF2B5EF4-FFF2-40B4-BE49-F238E27FC236}">
                <a16:creationId xmlns:a16="http://schemas.microsoft.com/office/drawing/2014/main" id="{6DB3B3B9-A2F9-4B2D-8C66-62B3B7D8D351}"/>
              </a:ext>
            </a:extLst>
          </p:cNvPr>
          <p:cNvSpPr/>
          <p:nvPr/>
        </p:nvSpPr>
        <p:spPr>
          <a:xfrm>
            <a:off x="7879460" y="3949901"/>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gặt</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ounded Rectangle 13">
            <a:extLst>
              <a:ext uri="{FF2B5EF4-FFF2-40B4-BE49-F238E27FC236}">
                <a16:creationId xmlns:a16="http://schemas.microsoft.com/office/drawing/2014/main" id="{96FFFD0A-D254-41CF-8A82-DAAE4BB6BF95}"/>
              </a:ext>
            </a:extLst>
          </p:cNvPr>
          <p:cNvSpPr/>
          <p:nvPr/>
        </p:nvSpPr>
        <p:spPr>
          <a:xfrm>
            <a:off x="10020185" y="4625274"/>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giặt</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961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0" grpId="0"/>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Bài 3</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516098" y="1179567"/>
            <a:ext cx="10231143" cy="899577"/>
          </a:xfrm>
          <a:prstGeom prst="roundRect">
            <a:avLst>
              <a:gd name="adj" fmla="val 36662"/>
            </a:avLst>
          </a:prstGeom>
          <a:noFill/>
          <a:ln w="19050">
            <a:noFill/>
            <a:prstDash val="dash"/>
          </a:ln>
        </p:spPr>
        <p:txBody>
          <a:bodyPr wrap="square" rtlCol="0" anchor="ctr">
            <a:spAutoFit/>
          </a:bodyPr>
          <a:lstStyle/>
          <a:p>
            <a:pPr algn="ctr"/>
            <a:r>
              <a:rPr lang="vi-VN" sz="4000" b="1" dirty="0">
                <a:latin typeface="Cambria" panose="02040503050406030204" pitchFamily="18" charset="0"/>
                <a:ea typeface="Cambria" panose="02040503050406030204" pitchFamily="18" charset="0"/>
                <a:cs typeface="Calibri" panose="020F0502020204030204" pitchFamily="34" charset="0"/>
              </a:rPr>
              <a:t>Đặt 2 câu với từ ngữ tìm được ở bài tập 2</a:t>
            </a:r>
            <a:endParaRPr lang="en-US" sz="6000" b="1" dirty="0">
              <a:latin typeface="Cambria" panose="02040503050406030204" pitchFamily="18" charset="0"/>
              <a:ea typeface="Cambria" panose="02040503050406030204" pitchFamily="18" charset="0"/>
            </a:endParaRPr>
          </a:p>
        </p:txBody>
      </p:sp>
      <p:sp>
        <p:nvSpPr>
          <p:cNvPr id="13" name="Hộp Văn bản 5">
            <a:extLst>
              <a:ext uri="{FF2B5EF4-FFF2-40B4-BE49-F238E27FC236}">
                <a16:creationId xmlns:a16="http://schemas.microsoft.com/office/drawing/2014/main" id="{E7E49539-04C1-7630-D000-BBCD6DD1F5EE}"/>
              </a:ext>
            </a:extLst>
          </p:cNvPr>
          <p:cNvSpPr txBox="1"/>
          <p:nvPr/>
        </p:nvSpPr>
        <p:spPr>
          <a:xfrm>
            <a:off x="1837876" y="4362796"/>
            <a:ext cx="9004296" cy="1838265"/>
          </a:xfrm>
          <a:prstGeom prst="roundRect">
            <a:avLst>
              <a:gd name="adj" fmla="val 36662"/>
            </a:avLst>
          </a:prstGeom>
          <a:noFill/>
          <a:ln w="19050">
            <a:solidFill>
              <a:srgbClr val="5C9742"/>
            </a:solidFill>
            <a:prstDash val="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Mẹ có thể giúp con </a:t>
            </a:r>
            <a:r>
              <a:rPr lang="nl-NL" sz="4400" b="1" i="1" dirty="0">
                <a:latin typeface="Cambria" panose="02040503050406030204" pitchFamily="18" charset="0"/>
                <a:ea typeface="Cambria" panose="02040503050406030204" pitchFamily="18" charset="0"/>
              </a:rPr>
              <a:t>giặt</a:t>
            </a:r>
            <a:r>
              <a:rPr lang="nl-NL" sz="4400" dirty="0">
                <a:latin typeface="Cambria" panose="02040503050406030204" pitchFamily="18" charset="0"/>
                <a:ea typeface="Cambria" panose="02040503050406030204" pitchFamily="18" charset="0"/>
              </a:rPr>
              <a:t> chiếc áo này được không?</a:t>
            </a:r>
            <a:endParaRPr lang="en-US" sz="6600" b="1" dirty="0">
              <a:latin typeface="Cambria" panose="02040503050406030204" pitchFamily="18" charset="0"/>
              <a:ea typeface="Cambria" panose="02040503050406030204" pitchFamily="18" charset="0"/>
            </a:endParaRPr>
          </a:p>
        </p:txBody>
      </p:sp>
      <p:sp>
        <p:nvSpPr>
          <p:cNvPr id="15" name="Hộp Văn bản 5">
            <a:extLst>
              <a:ext uri="{FF2B5EF4-FFF2-40B4-BE49-F238E27FC236}">
                <a16:creationId xmlns:a16="http://schemas.microsoft.com/office/drawing/2014/main" id="{E7E49539-04C1-7630-D000-BBCD6DD1F5EE}"/>
              </a:ext>
            </a:extLst>
          </p:cNvPr>
          <p:cNvSpPr txBox="1"/>
          <p:nvPr/>
        </p:nvSpPr>
        <p:spPr>
          <a:xfrm>
            <a:off x="1990276" y="2425139"/>
            <a:ext cx="9004296" cy="1838265"/>
          </a:xfrm>
          <a:prstGeom prst="roundRect">
            <a:avLst>
              <a:gd name="adj" fmla="val 36662"/>
            </a:avLst>
          </a:prstGeom>
          <a:noFill/>
          <a:ln w="19050">
            <a:solidFill>
              <a:srgbClr val="5C9742"/>
            </a:solidFill>
            <a:prstDash val="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Ngoài đồng, các bác nông dân đang say sưa </a:t>
            </a:r>
            <a:r>
              <a:rPr lang="nl-NL" sz="4400" b="1" i="1" dirty="0">
                <a:latin typeface="Cambria" panose="02040503050406030204" pitchFamily="18" charset="0"/>
                <a:ea typeface="Cambria" panose="02040503050406030204" pitchFamily="18" charset="0"/>
              </a:rPr>
              <a:t>gặt</a:t>
            </a:r>
            <a:r>
              <a:rPr lang="nl-NL" sz="4400" dirty="0">
                <a:latin typeface="Cambria" panose="02040503050406030204" pitchFamily="18" charset="0"/>
                <a:ea typeface="Cambria" panose="02040503050406030204" pitchFamily="18" charset="0"/>
              </a:rPr>
              <a:t> lúa.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52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1">
            <a:extLst>
              <a:ext uri="{FF2B5EF4-FFF2-40B4-BE49-F238E27FC236}">
                <a16:creationId xmlns:a16="http://schemas.microsoft.com/office/drawing/2014/main" id="{7627DA44-5053-7B2F-C920-3FB6320262CE}"/>
              </a:ext>
            </a:extLst>
          </p:cNvPr>
          <p:cNvPicPr>
            <a:picLocks noChangeAspect="1"/>
          </p:cNvPicPr>
          <p:nvPr/>
        </p:nvPicPr>
        <p:blipFill>
          <a:blip r:embed="rId4"/>
          <a:stretch>
            <a:fillRect/>
          </a:stretch>
        </p:blipFill>
        <p:spPr>
          <a:xfrm>
            <a:off x="1805168" y="1213602"/>
            <a:ext cx="2725148" cy="3078747"/>
          </a:xfrm>
          <a:prstGeom prst="rect">
            <a:avLst/>
          </a:prstGeom>
        </p:spPr>
      </p:pic>
      <p:pic>
        <p:nvPicPr>
          <p:cNvPr id="4" name="Hình ảnh 11">
            <a:extLst>
              <a:ext uri="{FF2B5EF4-FFF2-40B4-BE49-F238E27FC236}">
                <a16:creationId xmlns:a16="http://schemas.microsoft.com/office/drawing/2014/main" id="{8687C397-E9C8-6B19-530A-0DAEDC43004C}"/>
              </a:ext>
            </a:extLst>
          </p:cNvPr>
          <p:cNvPicPr>
            <a:picLocks noChangeAspect="1"/>
          </p:cNvPicPr>
          <p:nvPr/>
        </p:nvPicPr>
        <p:blipFill>
          <a:blip r:embed="rId5"/>
          <a:stretch>
            <a:fillRect/>
          </a:stretch>
        </p:blipFill>
        <p:spPr>
          <a:xfrm>
            <a:off x="4530316" y="1689131"/>
            <a:ext cx="5852667" cy="2127688"/>
          </a:xfrm>
          <a:prstGeom prst="rect">
            <a:avLst/>
          </a:prstGeom>
        </p:spPr>
      </p:pic>
    </p:spTree>
    <p:extLst>
      <p:ext uri="{BB962C8B-B14F-4D97-AF65-F5344CB8AC3E}">
        <p14:creationId xmlns:p14="http://schemas.microsoft.com/office/powerpoint/2010/main" val="227544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2">
            <a:extLst>
              <a:ext uri="{FF2B5EF4-FFF2-40B4-BE49-F238E27FC236}">
                <a16:creationId xmlns:a16="http://schemas.microsoft.com/office/drawing/2014/main" id="{F6247794-99C5-7DCB-F7B5-426DEA0566BC}"/>
              </a:ext>
            </a:extLst>
          </p:cNvPr>
          <p:cNvSpPr txBox="1"/>
          <p:nvPr/>
        </p:nvSpPr>
        <p:spPr>
          <a:xfrm>
            <a:off x="1174812" y="1605981"/>
            <a:ext cx="8389065" cy="4083308"/>
          </a:xfrm>
          <a:prstGeom prst="roundRect">
            <a:avLst>
              <a:gd name="adj" fmla="val 26613"/>
            </a:avLst>
          </a:prstGeom>
          <a:noFill/>
          <a:ln w="19050">
            <a:noFill/>
            <a:prstDash val="lgDash"/>
          </a:ln>
        </p:spPr>
        <p:txBody>
          <a:bodyPr wrap="square" anchor="ctr">
            <a:spAutoFit/>
          </a:bodyPr>
          <a:lstStyle/>
          <a:p>
            <a:pPr algn="just"/>
            <a:r>
              <a:rPr lang="nl-NL" sz="4400" dirty="0">
                <a:latin typeface="Cambria" panose="02040503050406030204" pitchFamily="18" charset="0"/>
                <a:ea typeface="Cambria" panose="02040503050406030204" pitchFamily="18" charset="0"/>
              </a:rPr>
              <a:t>+ </a:t>
            </a:r>
            <a:r>
              <a:rPr lang="nl-NL" sz="4400" b="1" dirty="0">
                <a:solidFill>
                  <a:srgbClr val="C00000"/>
                </a:solidFill>
                <a:latin typeface="Cambria" panose="02040503050406030204" pitchFamily="18" charset="0"/>
                <a:ea typeface="Cambria" panose="02040503050406030204" pitchFamily="18" charset="0"/>
              </a:rPr>
              <a:t>Em nhớ được những gì trong tiết học? </a:t>
            </a:r>
          </a:p>
          <a:p>
            <a:pPr algn="just"/>
            <a:r>
              <a:rPr lang="nl-NL" sz="4400" dirty="0">
                <a:latin typeface="Cambria" panose="02040503050406030204" pitchFamily="18" charset="0"/>
                <a:ea typeface="Cambria" panose="02040503050406030204" pitchFamily="18" charset="0"/>
              </a:rPr>
              <a:t>+ Nêu ý kiến về bài học: </a:t>
            </a:r>
            <a:r>
              <a:rPr lang="nl-NL" sz="4400" b="1" dirty="0">
                <a:solidFill>
                  <a:srgbClr val="C00000"/>
                </a:solidFill>
                <a:latin typeface="Cambria" panose="02040503050406030204" pitchFamily="18" charset="0"/>
                <a:ea typeface="Cambria" panose="02040503050406030204" pitchFamily="18" charset="0"/>
              </a:rPr>
              <a:t>Em thích hoặc không thích hoạt động nào? Vì sao?</a:t>
            </a:r>
            <a:endParaRPr lang="en-US" sz="4400" b="1" dirty="0">
              <a:solidFill>
                <a:srgbClr val="C00000"/>
              </a:solidFill>
              <a:latin typeface="Cambria" panose="02040503050406030204" pitchFamily="18" charset="0"/>
              <a:ea typeface="Cambria" panose="02040503050406030204" pitchFamily="18" charset="0"/>
            </a:endParaRPr>
          </a:p>
        </p:txBody>
      </p:sp>
      <p:pic>
        <p:nvPicPr>
          <p:cNvPr id="11" name="图片 18">
            <a:extLst>
              <a:ext uri="{FF2B5EF4-FFF2-40B4-BE49-F238E27FC236}">
                <a16:creationId xmlns:a16="http://schemas.microsoft.com/office/drawing/2014/main" id="{CFC135E2-3465-0FFB-1200-8030298BDA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03" t="9274" b="4389"/>
          <a:stretch/>
        </p:blipFill>
        <p:spPr>
          <a:xfrm>
            <a:off x="8948057" y="4083297"/>
            <a:ext cx="3060364" cy="2690728"/>
          </a:xfrm>
          <a:prstGeom prst="rect">
            <a:avLst/>
          </a:prstGeom>
        </p:spPr>
      </p:pic>
    </p:spTree>
    <p:extLst>
      <p:ext uri="{BB962C8B-B14F-4D97-AF65-F5344CB8AC3E}">
        <p14:creationId xmlns:p14="http://schemas.microsoft.com/office/powerpoint/2010/main" val="35520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158" y="1772824"/>
            <a:ext cx="8791194" cy="4133446"/>
          </a:xfrm>
          <a:prstGeom prst="rect">
            <a:avLst/>
          </a:prstGeom>
        </p:spPr>
      </p:pic>
    </p:spTree>
    <p:extLst>
      <p:ext uri="{BB962C8B-B14F-4D97-AF65-F5344CB8AC3E}">
        <p14:creationId xmlns:p14="http://schemas.microsoft.com/office/powerpoint/2010/main" val="1899305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1850406" y="1282959"/>
            <a:ext cx="8771907" cy="3078747"/>
            <a:chOff x="1850406" y="1282959"/>
            <a:chExt cx="8771907" cy="3078747"/>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10">
              <a:extLst>
                <a:ext uri="{FF2B5EF4-FFF2-40B4-BE49-F238E27FC236}">
                  <a16:creationId xmlns:a16="http://schemas.microsoft.com/office/drawing/2014/main" id="{1898F8FB-154D-3D96-7517-64B2ECDAD455}"/>
                </a:ext>
              </a:extLst>
            </p:cNvPr>
            <p:cNvPicPr>
              <a:picLocks noChangeAspect="1"/>
            </p:cNvPicPr>
            <p:nvPr/>
          </p:nvPicPr>
          <p:blipFill>
            <a:blip r:embed="rId4"/>
            <a:stretch>
              <a:fillRect/>
            </a:stretch>
          </p:blipFill>
          <p:spPr>
            <a:xfrm>
              <a:off x="4105124" y="1551992"/>
              <a:ext cx="6517189" cy="2103302"/>
            </a:xfrm>
            <a:prstGeom prst="rect">
              <a:avLst/>
            </a:prstGeom>
          </p:spPr>
        </p:pic>
        <p:pic>
          <p:nvPicPr>
            <p:cNvPr id="10" name="Hình ảnh 13">
              <a:extLst>
                <a:ext uri="{FF2B5EF4-FFF2-40B4-BE49-F238E27FC236}">
                  <a16:creationId xmlns:a16="http://schemas.microsoft.com/office/drawing/2014/main" id="{81415C2D-0FF6-B3B9-9FCB-530AE4A3C8D0}"/>
                </a:ext>
              </a:extLst>
            </p:cNvPr>
            <p:cNvPicPr>
              <a:picLocks noChangeAspect="1"/>
            </p:cNvPicPr>
            <p:nvPr/>
          </p:nvPicPr>
          <p:blipFill>
            <a:blip r:embed="rId5">
              <a:duotone>
                <a:schemeClr val="accent2">
                  <a:shade val="45000"/>
                  <a:satMod val="135000"/>
                </a:schemeClr>
                <a:prstClr val="white"/>
              </a:duotone>
            </a:blip>
            <a:stretch>
              <a:fillRect/>
            </a:stretch>
          </p:blipFill>
          <p:spPr>
            <a:xfrm>
              <a:off x="1850406" y="1282959"/>
              <a:ext cx="2371550" cy="3078747"/>
            </a:xfrm>
            <a:prstGeom prst="rect">
              <a:avLst/>
            </a:prstGeom>
          </p:spPr>
        </p:pic>
      </p:grpSp>
    </p:spTree>
    <p:extLst>
      <p:ext uri="{BB962C8B-B14F-4D97-AF65-F5344CB8AC3E}">
        <p14:creationId xmlns:p14="http://schemas.microsoft.com/office/powerpoint/2010/main" val="20780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yt1s.com - Ông Trăng Miệng Cười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0" y="685800"/>
            <a:ext cx="9753600" cy="5486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11532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10">
            <a:extLst>
              <a:ext uri="{FF2B5EF4-FFF2-40B4-BE49-F238E27FC236}">
                <a16:creationId xmlns:a16="http://schemas.microsoft.com/office/drawing/2014/main" id="{D286E10B-BFE6-0D53-39FF-29623AFACB1A}"/>
              </a:ext>
            </a:extLst>
          </p:cNvPr>
          <p:cNvPicPr>
            <a:picLocks noChangeAspect="1"/>
          </p:cNvPicPr>
          <p:nvPr/>
        </p:nvPicPr>
        <p:blipFill>
          <a:blip r:embed="rId4"/>
          <a:stretch>
            <a:fillRect/>
          </a:stretch>
        </p:blipFill>
        <p:spPr>
          <a:xfrm>
            <a:off x="4233986" y="1551992"/>
            <a:ext cx="6444031" cy="2145978"/>
          </a:xfrm>
          <a:prstGeom prst="rect">
            <a:avLst/>
          </a:prstGeom>
        </p:spPr>
      </p:pic>
      <p:pic>
        <p:nvPicPr>
          <p:cNvPr id="7" name="Hình ảnh 12">
            <a:extLst>
              <a:ext uri="{FF2B5EF4-FFF2-40B4-BE49-F238E27FC236}">
                <a16:creationId xmlns:a16="http://schemas.microsoft.com/office/drawing/2014/main" id="{D318AC1D-8FF7-D0BC-0158-0EE432BF70C2}"/>
              </a:ext>
            </a:extLst>
          </p:cNvPr>
          <p:cNvPicPr>
            <a:picLocks noChangeAspect="1"/>
          </p:cNvPicPr>
          <p:nvPr/>
        </p:nvPicPr>
        <p:blipFill>
          <a:blip r:embed="rId5"/>
          <a:stretch>
            <a:fillRect/>
          </a:stretch>
        </p:blipFill>
        <p:spPr>
          <a:xfrm>
            <a:off x="1756215" y="1197637"/>
            <a:ext cx="2682472" cy="3078747"/>
          </a:xfrm>
          <a:prstGeom prst="rect">
            <a:avLst/>
          </a:prstGeom>
        </p:spPr>
      </p:pic>
    </p:spTree>
    <p:extLst>
      <p:ext uri="{BB962C8B-B14F-4D97-AF65-F5344CB8AC3E}">
        <p14:creationId xmlns:p14="http://schemas.microsoft.com/office/powerpoint/2010/main" val="5315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10">
            <a:extLst>
              <a:ext uri="{FF2B5EF4-FFF2-40B4-BE49-F238E27FC236}">
                <a16:creationId xmlns:a16="http://schemas.microsoft.com/office/drawing/2014/main" id="{E2AC6D2A-9215-E45E-A106-29AB02638762}"/>
              </a:ext>
            </a:extLst>
          </p:cNvPr>
          <p:cNvSpPr txBox="1"/>
          <p:nvPr/>
        </p:nvSpPr>
        <p:spPr>
          <a:xfrm>
            <a:off x="840581" y="1766428"/>
            <a:ext cx="10700559" cy="4031873"/>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Trăng trên sông, trên đồng, trên làng quê, tôi đã thấy nhiều. 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pPr algn="r"/>
            <a:r>
              <a:rPr lang="vi-VN" sz="3200" dirty="0">
                <a:latin typeface="Cambria" panose="02040503050406030204" pitchFamily="18" charset="0"/>
                <a:ea typeface="Cambria" panose="02040503050406030204" pitchFamily="18" charset="0"/>
              </a:rPr>
              <a:t>(Theo Trần Hoài Dương)</a:t>
            </a:r>
          </a:p>
        </p:txBody>
      </p:sp>
      <p:sp>
        <p:nvSpPr>
          <p:cNvPr id="6" name="TextBox 5"/>
          <p:cNvSpPr txBox="1"/>
          <p:nvPr/>
        </p:nvSpPr>
        <p:spPr>
          <a:xfrm>
            <a:off x="4466670" y="1120097"/>
            <a:ext cx="3448380" cy="646331"/>
          </a:xfrm>
          <a:prstGeom prst="rect">
            <a:avLst/>
          </a:prstGeom>
          <a:noFill/>
        </p:spPr>
        <p:txBody>
          <a:bodyPr wrap="none" rtlCol="0">
            <a:spAutoFit/>
          </a:bodyPr>
          <a:lstStyle/>
          <a:p>
            <a:r>
              <a:rPr lang="en-US" sz="3600" b="1" dirty="0" err="1">
                <a:solidFill>
                  <a:schemeClr val="accent4">
                    <a:lumMod val="75000"/>
                  </a:schemeClr>
                </a:solidFill>
                <a:latin typeface="#9Slide05 Dear Saturday" panose="02000505000000020004" pitchFamily="2" charset="0"/>
              </a:rPr>
              <a:t>Trăng</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trên</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biển</a:t>
            </a:r>
            <a:endParaRPr lang="en-US" sz="3600" b="1" dirty="0">
              <a:solidFill>
                <a:schemeClr val="accent4">
                  <a:lumMod val="75000"/>
                </a:schemeClr>
              </a:solidFill>
              <a:latin typeface="#9Slide05 Dear Saturday" panose="02000505000000020004" pitchFamily="2" charset="0"/>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ộp Văn bản 8">
            <a:extLst>
              <a:ext uri="{FF2B5EF4-FFF2-40B4-BE49-F238E27FC236}">
                <a16:creationId xmlns:a16="http://schemas.microsoft.com/office/drawing/2014/main" id="{A4F0AF94-5531-04B6-5C30-31D14A24C9AD}"/>
              </a:ext>
            </a:extLst>
          </p:cNvPr>
          <p:cNvSpPr txBox="1"/>
          <p:nvPr/>
        </p:nvSpPr>
        <p:spPr>
          <a:xfrm>
            <a:off x="1035355" y="1924342"/>
            <a:ext cx="2608603" cy="1200329"/>
          </a:xfrm>
          <a:prstGeom prst="rect">
            <a:avLst/>
          </a:prstGeom>
          <a:noFill/>
        </p:spPr>
        <p:txBody>
          <a:bodyPr wrap="square" rtlCol="0">
            <a:spAutoFit/>
          </a:bodyPr>
          <a:lstStyle/>
          <a:p>
            <a:pPr algn="just"/>
            <a:r>
              <a:rPr lang="nl-NL" sz="2400" b="1" dirty="0">
                <a:solidFill>
                  <a:srgbClr val="E5434D"/>
                </a:solidFill>
                <a:effectLst/>
                <a:latin typeface="Cambria" panose="02040503050406030204" pitchFamily="18" charset="0"/>
                <a:ea typeface="Cambria" panose="02040503050406030204" pitchFamily="18" charset="0"/>
              </a:rPr>
              <a:t>Viết hoa tên bài và các chữ đầu mỗi câu.</a:t>
            </a:r>
            <a:endParaRPr lang="en-US" sz="2400" b="1" dirty="0">
              <a:solidFill>
                <a:srgbClr val="E5434D"/>
              </a:solidFill>
              <a:latin typeface="Cambria" panose="02040503050406030204" pitchFamily="18" charset="0"/>
              <a:ea typeface="Cambria" panose="02040503050406030204" pitchFamily="18" charset="0"/>
            </a:endParaRPr>
          </a:p>
        </p:txBody>
      </p:sp>
      <p:sp>
        <p:nvSpPr>
          <p:cNvPr id="7" name="Hộp Văn bản 10">
            <a:extLst>
              <a:ext uri="{FF2B5EF4-FFF2-40B4-BE49-F238E27FC236}">
                <a16:creationId xmlns:a16="http://schemas.microsoft.com/office/drawing/2014/main" id="{E34E2B7A-2FE5-B148-F200-D0FB8A039B70}"/>
              </a:ext>
            </a:extLst>
          </p:cNvPr>
          <p:cNvSpPr txBox="1"/>
          <p:nvPr/>
        </p:nvSpPr>
        <p:spPr>
          <a:xfrm>
            <a:off x="1035356" y="3303431"/>
            <a:ext cx="2608602" cy="1366528"/>
          </a:xfrm>
          <a:prstGeom prst="rect">
            <a:avLst/>
          </a:prstGeom>
          <a:noFill/>
        </p:spPr>
        <p:txBody>
          <a:bodyPr wrap="square">
            <a:spAutoFit/>
          </a:bodyPr>
          <a:lstStyle/>
          <a:p>
            <a:pPr algn="just">
              <a:lnSpc>
                <a:spcPct val="115000"/>
              </a:lnSpc>
            </a:pPr>
            <a:r>
              <a:rPr lang="nl-NL" sz="2400" b="1" dirty="0">
                <a:solidFill>
                  <a:srgbClr val="5C9742"/>
                </a:solidFill>
                <a:effectLst/>
                <a:latin typeface="Cambria" panose="02040503050406030204" pitchFamily="18" charset="0"/>
                <a:ea typeface="Cambria" panose="02040503050406030204" pitchFamily="18" charset="0"/>
              </a:rPr>
              <a:t>Lùi đầu dòng khi viết câu đầu tiên của đoạn.</a:t>
            </a:r>
            <a:endParaRPr lang="en-US" sz="2000" b="1" dirty="0">
              <a:solidFill>
                <a:srgbClr val="5C9742"/>
              </a:solidFill>
              <a:effectLst/>
              <a:latin typeface="Cambria" panose="02040503050406030204" pitchFamily="18" charset="0"/>
              <a:ea typeface="Cambria" panose="02040503050406030204" pitchFamily="18" charset="0"/>
            </a:endParaRPr>
          </a:p>
        </p:txBody>
      </p:sp>
      <p:sp>
        <p:nvSpPr>
          <p:cNvPr id="8" name="Hộp Văn bản 11">
            <a:extLst>
              <a:ext uri="{FF2B5EF4-FFF2-40B4-BE49-F238E27FC236}">
                <a16:creationId xmlns:a16="http://schemas.microsoft.com/office/drawing/2014/main" id="{F864E05F-5FCA-E91F-7070-A963758C12AB}"/>
              </a:ext>
            </a:extLst>
          </p:cNvPr>
          <p:cNvSpPr txBox="1"/>
          <p:nvPr/>
        </p:nvSpPr>
        <p:spPr>
          <a:xfrm>
            <a:off x="1059084" y="4812492"/>
            <a:ext cx="2458557" cy="941796"/>
          </a:xfrm>
          <a:prstGeom prst="rect">
            <a:avLst/>
          </a:prstGeom>
          <a:noFill/>
        </p:spPr>
        <p:txBody>
          <a:bodyPr wrap="square">
            <a:spAutoFit/>
          </a:bodyPr>
          <a:lstStyle/>
          <a:p>
            <a:pPr algn="just">
              <a:lnSpc>
                <a:spcPct val="115000"/>
              </a:lnSpc>
            </a:pPr>
            <a:r>
              <a:rPr lang="nl-NL" sz="2400" b="1" dirty="0">
                <a:solidFill>
                  <a:srgbClr val="43AAAD"/>
                </a:solidFill>
                <a:effectLst/>
                <a:latin typeface="Cambria" panose="02040503050406030204" pitchFamily="18" charset="0"/>
                <a:ea typeface="Cambria" panose="02040503050406030204" pitchFamily="18" charset="0"/>
              </a:rPr>
              <a:t>Chú ý các dấu chấm cuối câu.</a:t>
            </a:r>
            <a:endParaRPr lang="en-US" sz="2000" b="1" dirty="0">
              <a:solidFill>
                <a:srgbClr val="43AAAD"/>
              </a:solidFill>
              <a:effectLst/>
              <a:latin typeface="Cambria" panose="02040503050406030204" pitchFamily="18" charset="0"/>
              <a:ea typeface="Cambria" panose="02040503050406030204" pitchFamily="18" charset="0"/>
            </a:endParaRPr>
          </a:p>
        </p:txBody>
      </p:sp>
      <p:pic>
        <p:nvPicPr>
          <p:cNvPr id="15" name="Hình ảnh 20">
            <a:extLst>
              <a:ext uri="{FF2B5EF4-FFF2-40B4-BE49-F238E27FC236}">
                <a16:creationId xmlns:a16="http://schemas.microsoft.com/office/drawing/2014/main" id="{D739DC15-7CBA-031B-CF87-AF9FB176B097}"/>
              </a:ext>
            </a:extLst>
          </p:cNvPr>
          <p:cNvPicPr>
            <a:picLocks noChangeAspect="1"/>
          </p:cNvPicPr>
          <p:nvPr/>
        </p:nvPicPr>
        <p:blipFill>
          <a:blip r:embed="rId4"/>
          <a:stretch>
            <a:fillRect/>
          </a:stretch>
        </p:blipFill>
        <p:spPr>
          <a:xfrm>
            <a:off x="3313477" y="933692"/>
            <a:ext cx="6096528" cy="1176630"/>
          </a:xfrm>
          <a:prstGeom prst="rect">
            <a:avLst/>
          </a:prstGeom>
        </p:spPr>
      </p:pic>
      <p:pic>
        <p:nvPicPr>
          <p:cNvPr id="2" name="Picture 1"/>
          <p:cNvPicPr>
            <a:picLocks noChangeAspect="1"/>
          </p:cNvPicPr>
          <p:nvPr/>
        </p:nvPicPr>
        <p:blipFill>
          <a:blip r:embed="rId5"/>
          <a:stretch>
            <a:fillRect/>
          </a:stretch>
        </p:blipFill>
        <p:spPr>
          <a:xfrm>
            <a:off x="3778555" y="1924342"/>
            <a:ext cx="7822610" cy="3508480"/>
          </a:xfrm>
          <a:prstGeom prst="rect">
            <a:avLst/>
          </a:prstGeom>
        </p:spPr>
      </p:pic>
    </p:spTree>
    <p:extLst>
      <p:ext uri="{BB962C8B-B14F-4D97-AF65-F5344CB8AC3E}">
        <p14:creationId xmlns:p14="http://schemas.microsoft.com/office/powerpoint/2010/main" val="32249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1346" y="2273594"/>
            <a:ext cx="3975644" cy="1173361"/>
          </a:xfrm>
          <a:prstGeom prst="roundRect">
            <a:avLst>
              <a:gd name="adj" fmla="val 36662"/>
            </a:avLst>
          </a:prstGeom>
          <a:noFill/>
          <a:ln w="19050">
            <a:solidFill>
              <a:srgbClr val="5C9742"/>
            </a:solidFill>
            <a:prstDash val="dash"/>
          </a:ln>
        </p:spPr>
        <p:txBody>
          <a:bodyPr wrap="square" rtlCol="0" anchor="ctr">
            <a:spAutoFit/>
          </a:bodyPr>
          <a:lstStyle/>
          <a:p>
            <a:pPr algn="ctr"/>
            <a:r>
              <a:rPr lang="nl-NL" sz="5400" dirty="0">
                <a:latin typeface="Cambria" panose="02040503050406030204" pitchFamily="18" charset="0"/>
                <a:ea typeface="Cambria" panose="02040503050406030204" pitchFamily="18" charset="0"/>
              </a:rPr>
              <a:t>sáng hồng</a:t>
            </a:r>
            <a:endParaRPr lang="en-US" sz="8000" b="1" dirty="0">
              <a:latin typeface="Cambria" panose="02040503050406030204" pitchFamily="18" charset="0"/>
              <a:ea typeface="Cambria" panose="02040503050406030204" pitchFamily="18" charset="0"/>
            </a:endParaRPr>
          </a:p>
        </p:txBody>
      </p:sp>
      <p:sp>
        <p:nvSpPr>
          <p:cNvPr id="10" name="Hộp Văn bản 6">
            <a:extLst>
              <a:ext uri="{FF2B5EF4-FFF2-40B4-BE49-F238E27FC236}">
                <a16:creationId xmlns:a16="http://schemas.microsoft.com/office/drawing/2014/main" id="{68602972-7E86-7FF8-2E50-1CEE8BF2491D}"/>
              </a:ext>
            </a:extLst>
          </p:cNvPr>
          <p:cNvSpPr txBox="1"/>
          <p:nvPr/>
        </p:nvSpPr>
        <p:spPr>
          <a:xfrm>
            <a:off x="1671621" y="3789185"/>
            <a:ext cx="3375094"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sáng xanh</a:t>
            </a:r>
            <a:endParaRPr lang="en-US" sz="8000" b="1" dirty="0">
              <a:latin typeface="Cambria" panose="02040503050406030204" pitchFamily="18" charset="0"/>
              <a:ea typeface="Cambria" panose="02040503050406030204" pitchFamily="18" charset="0"/>
            </a:endParaRPr>
          </a:p>
        </p:txBody>
      </p:sp>
      <p:sp>
        <p:nvSpPr>
          <p:cNvPr id="11" name="Hộp Văn bản 7">
            <a:extLst>
              <a:ext uri="{FF2B5EF4-FFF2-40B4-BE49-F238E27FC236}">
                <a16:creationId xmlns:a16="http://schemas.microsoft.com/office/drawing/2014/main" id="{D7B9AD09-40C7-301D-91D9-E197D122CAA5}"/>
              </a:ext>
            </a:extLst>
          </p:cNvPr>
          <p:cNvSpPr txBox="1"/>
          <p:nvPr/>
        </p:nvSpPr>
        <p:spPr>
          <a:xfrm>
            <a:off x="1822903" y="5195739"/>
            <a:ext cx="2844848"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lóa sáng</a:t>
            </a:r>
            <a:endParaRPr lang="en-US" sz="8000" b="1" dirty="0">
              <a:latin typeface="Cambria" panose="02040503050406030204" pitchFamily="18" charset="0"/>
              <a:ea typeface="Cambria" panose="02040503050406030204" pitchFamily="18" charset="0"/>
            </a:endParaRPr>
          </a:p>
        </p:txBody>
      </p:sp>
      <p:pic>
        <p:nvPicPr>
          <p:cNvPr id="14" name="Hình ảnh 11">
            <a:extLst>
              <a:ext uri="{FF2B5EF4-FFF2-40B4-BE49-F238E27FC236}">
                <a16:creationId xmlns:a16="http://schemas.microsoft.com/office/drawing/2014/main" id="{9C06DD3A-0B7B-99FB-C305-E93C8054CA0B}"/>
              </a:ext>
            </a:extLst>
          </p:cNvPr>
          <p:cNvPicPr>
            <a:picLocks noChangeAspect="1"/>
          </p:cNvPicPr>
          <p:nvPr/>
        </p:nvPicPr>
        <p:blipFill>
          <a:blip r:embed="rId4">
            <a:duotone>
              <a:schemeClr val="accent1">
                <a:shade val="45000"/>
                <a:satMod val="135000"/>
              </a:schemeClr>
              <a:prstClr val="white"/>
            </a:duotone>
          </a:blip>
          <a:stretch>
            <a:fillRect/>
          </a:stretch>
        </p:blipFill>
        <p:spPr>
          <a:xfrm>
            <a:off x="3026010" y="926114"/>
            <a:ext cx="6183305" cy="1394839"/>
          </a:xfrm>
          <a:prstGeom prst="rect">
            <a:avLst/>
          </a:prstGeom>
        </p:spPr>
      </p:pic>
      <p:sp>
        <p:nvSpPr>
          <p:cNvPr id="16" name="Hộp Văn bản 5">
            <a:extLst>
              <a:ext uri="{FF2B5EF4-FFF2-40B4-BE49-F238E27FC236}">
                <a16:creationId xmlns:a16="http://schemas.microsoft.com/office/drawing/2014/main" id="{E7E49539-04C1-7630-D000-BBCD6DD1F5EE}"/>
              </a:ext>
            </a:extLst>
          </p:cNvPr>
          <p:cNvSpPr txBox="1"/>
          <p:nvPr/>
        </p:nvSpPr>
        <p:spPr>
          <a:xfrm>
            <a:off x="6598638" y="2273594"/>
            <a:ext cx="4616758" cy="1173361"/>
          </a:xfrm>
          <a:prstGeom prst="roundRect">
            <a:avLst>
              <a:gd name="adj" fmla="val 36662"/>
            </a:avLst>
          </a:prstGeom>
          <a:noFill/>
          <a:ln w="19050">
            <a:solidFill>
              <a:srgbClr val="5C9742"/>
            </a:solidFill>
            <a:prstDash val="dash"/>
          </a:ln>
        </p:spPr>
        <p:txBody>
          <a:bodyPr wrap="square" rtlCol="0" anchor="ctr">
            <a:spAutoFit/>
          </a:bodyPr>
          <a:lstStyle/>
          <a:p>
            <a:pPr algn="ctr"/>
            <a:r>
              <a:rPr lang="nl-NL" sz="5400" dirty="0">
                <a:latin typeface="Cambria" panose="02040503050406030204" pitchFamily="18" charset="0"/>
                <a:ea typeface="Cambria" panose="02040503050406030204" pitchFamily="18" charset="0"/>
              </a:rPr>
              <a:t>tưởng tượng</a:t>
            </a:r>
            <a:endParaRPr lang="en-US" sz="8000" b="1" dirty="0">
              <a:latin typeface="Cambria" panose="02040503050406030204" pitchFamily="18" charset="0"/>
              <a:ea typeface="Cambria" panose="02040503050406030204" pitchFamily="18" charset="0"/>
            </a:endParaRPr>
          </a:p>
        </p:txBody>
      </p:sp>
      <p:sp>
        <p:nvSpPr>
          <p:cNvPr id="17" name="Hộp Văn bản 6">
            <a:extLst>
              <a:ext uri="{FF2B5EF4-FFF2-40B4-BE49-F238E27FC236}">
                <a16:creationId xmlns:a16="http://schemas.microsoft.com/office/drawing/2014/main" id="{68602972-7E86-7FF8-2E50-1CEE8BF2491D}"/>
              </a:ext>
            </a:extLst>
          </p:cNvPr>
          <p:cNvSpPr txBox="1"/>
          <p:nvPr/>
        </p:nvSpPr>
        <p:spPr>
          <a:xfrm>
            <a:off x="6898913" y="3789186"/>
            <a:ext cx="3394293"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sóng sánh</a:t>
            </a:r>
            <a:endParaRPr lang="en-US" sz="8000" b="1" dirty="0">
              <a:latin typeface="Cambria" panose="02040503050406030204" pitchFamily="18" charset="0"/>
              <a:ea typeface="Cambria" panose="02040503050406030204" pitchFamily="18" charset="0"/>
            </a:endParaRPr>
          </a:p>
        </p:txBody>
      </p:sp>
      <p:sp>
        <p:nvSpPr>
          <p:cNvPr id="18" name="Hộp Văn bản 7">
            <a:extLst>
              <a:ext uri="{FF2B5EF4-FFF2-40B4-BE49-F238E27FC236}">
                <a16:creationId xmlns:a16="http://schemas.microsoft.com/office/drawing/2014/main" id="{D7B9AD09-40C7-301D-91D9-E197D122CAA5}"/>
              </a:ext>
            </a:extLst>
          </p:cNvPr>
          <p:cNvSpPr txBox="1"/>
          <p:nvPr/>
        </p:nvSpPr>
        <p:spPr>
          <a:xfrm>
            <a:off x="7050195" y="5195740"/>
            <a:ext cx="2647949"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chói lọi</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7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Hình ảnh 9">
            <a:extLst>
              <a:ext uri="{FF2B5EF4-FFF2-40B4-BE49-F238E27FC236}">
                <a16:creationId xmlns:a16="http://schemas.microsoft.com/office/drawing/2014/main" id="{3CE41D4C-DD58-27F6-4156-233C23E300E4}"/>
              </a:ext>
            </a:extLst>
          </p:cNvPr>
          <p:cNvPicPr>
            <a:picLocks noChangeAspect="1"/>
          </p:cNvPicPr>
          <p:nvPr/>
        </p:nvPicPr>
        <p:blipFill>
          <a:blip r:embed="rId4"/>
          <a:stretch>
            <a:fillRect/>
          </a:stretch>
        </p:blipFill>
        <p:spPr>
          <a:xfrm>
            <a:off x="2930102" y="1140833"/>
            <a:ext cx="7651143" cy="4072481"/>
          </a:xfrm>
          <a:prstGeom prst="rect">
            <a:avLst/>
          </a:prstGeom>
        </p:spPr>
      </p:pic>
    </p:spTree>
    <p:extLst>
      <p:ext uri="{BB962C8B-B14F-4D97-AF65-F5344CB8AC3E}">
        <p14:creationId xmlns:p14="http://schemas.microsoft.com/office/powerpoint/2010/main" val="40459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10">
            <a:extLst>
              <a:ext uri="{FF2B5EF4-FFF2-40B4-BE49-F238E27FC236}">
                <a16:creationId xmlns:a16="http://schemas.microsoft.com/office/drawing/2014/main" id="{E2AC6D2A-9215-E45E-A106-29AB02638762}"/>
              </a:ext>
            </a:extLst>
          </p:cNvPr>
          <p:cNvSpPr txBox="1"/>
          <p:nvPr/>
        </p:nvSpPr>
        <p:spPr>
          <a:xfrm>
            <a:off x="840581" y="1766428"/>
            <a:ext cx="10700559" cy="4031873"/>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Trăng trên sông, trên đồng, trên làng quê, tôi đã thấy nhiều. 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pPr algn="r"/>
            <a:r>
              <a:rPr lang="vi-VN" sz="3200" dirty="0">
                <a:latin typeface="Cambria" panose="02040503050406030204" pitchFamily="18" charset="0"/>
                <a:ea typeface="Cambria" panose="02040503050406030204" pitchFamily="18" charset="0"/>
              </a:rPr>
              <a:t>(Theo Trần Hoài Dương)</a:t>
            </a:r>
          </a:p>
        </p:txBody>
      </p:sp>
      <p:sp>
        <p:nvSpPr>
          <p:cNvPr id="6" name="TextBox 5"/>
          <p:cNvSpPr txBox="1"/>
          <p:nvPr/>
        </p:nvSpPr>
        <p:spPr>
          <a:xfrm>
            <a:off x="4466670" y="1120097"/>
            <a:ext cx="3448380" cy="646331"/>
          </a:xfrm>
          <a:prstGeom prst="rect">
            <a:avLst/>
          </a:prstGeom>
          <a:noFill/>
        </p:spPr>
        <p:txBody>
          <a:bodyPr wrap="none" rtlCol="0">
            <a:spAutoFit/>
          </a:bodyPr>
          <a:lstStyle/>
          <a:p>
            <a:r>
              <a:rPr lang="en-US" sz="3600" b="1" dirty="0" err="1">
                <a:solidFill>
                  <a:schemeClr val="accent4">
                    <a:lumMod val="75000"/>
                  </a:schemeClr>
                </a:solidFill>
                <a:latin typeface="#9Slide05 Dear Saturday" panose="02000505000000020004" pitchFamily="2" charset="0"/>
              </a:rPr>
              <a:t>Trăng</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trên</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biển</a:t>
            </a:r>
            <a:endParaRPr lang="en-US" sz="3600" b="1" dirty="0">
              <a:solidFill>
                <a:schemeClr val="accent4">
                  <a:lumMod val="75000"/>
                </a:schemeClr>
              </a:solidFill>
              <a:latin typeface="#9Slide05 Dear Saturday" panose="02000505000000020004" pitchFamily="2" charset="0"/>
            </a:endParaRPr>
          </a:p>
        </p:txBody>
      </p:sp>
    </p:spTree>
    <p:extLst>
      <p:ext uri="{BB962C8B-B14F-4D97-AF65-F5344CB8AC3E}">
        <p14:creationId xmlns:p14="http://schemas.microsoft.com/office/powerpoint/2010/main" val="15047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4450</TotalTime>
  <Words>388</Words>
  <Application>Microsoft Office PowerPoint</Application>
  <PresentationFormat>Widescreen</PresentationFormat>
  <Paragraphs>46</Paragraphs>
  <Slides>16</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思源黑体 CN Regular</vt:lpstr>
      <vt:lpstr>Wingdings</vt:lpstr>
      <vt:lpstr>思源黑体 CN Bold</vt:lpstr>
      <vt:lpstr>DengXian</vt:lpstr>
      <vt:lpstr>#9Slide07 HoneyCream</vt:lpstr>
      <vt:lpstr>#9Slide05 Dear Saturday</vt:lpstr>
      <vt:lpstr>Arial</vt:lpstr>
      <vt:lpstr>#9Slide07 Altus</vt:lpstr>
      <vt:lpstr>Times New Roman</vt:lpstr>
      <vt:lpstr>SVN-Newton</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dc:creator>
  <cp:lastModifiedBy>Administrator</cp:lastModifiedBy>
  <cp:revision>647</cp:revision>
  <dcterms:created xsi:type="dcterms:W3CDTF">2018-06-17T04:53:58Z</dcterms:created>
  <dcterms:modified xsi:type="dcterms:W3CDTF">2024-01-22T09:37:10Z</dcterms:modified>
</cp:coreProperties>
</file>