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61" r:id="rId3"/>
    <p:sldId id="264" r:id="rId4"/>
    <p:sldId id="266" r:id="rId5"/>
    <p:sldId id="265" r:id="rId6"/>
    <p:sldId id="267" r:id="rId7"/>
    <p:sldId id="268" r:id="rId8"/>
    <p:sldId id="269" r:id="rId9"/>
    <p:sldId id="260" r:id="rId10"/>
    <p:sldId id="263" r:id="rId11"/>
    <p:sldId id="262" r:id="rId12"/>
    <p:sldId id="271" r:id="rId13"/>
    <p:sldId id="281" r:id="rId14"/>
    <p:sldId id="282" r:id="rId15"/>
    <p:sldId id="270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3" r:id="rId26"/>
    <p:sldId id="284" r:id="rId27"/>
    <p:sldId id="285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E53028"/>
    <a:srgbClr val="FFE15F"/>
    <a:srgbClr val="42AB6D"/>
    <a:srgbClr val="F05B48"/>
    <a:srgbClr val="49AD6D"/>
    <a:srgbClr val="FF0000"/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8F9F8-4611-44D3-A136-102246E4322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05AD1-64D0-430C-B2B5-ACFF294EA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9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0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99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366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349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4"/>
            <a:ext cx="1953369" cy="2070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99291" y="1669775"/>
            <a:ext cx="187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8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8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5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3.wdp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slide" Target="slide8.xml"/><Relationship Id="rId2" Type="http://schemas.microsoft.com/office/2007/relationships/media" Target="../media/media1.mp3"/><Relationship Id="rId16" Type="http://schemas.microsoft.com/office/2007/relationships/hdphoto" Target="../media/hdphoto4.wdp"/><Relationship Id="rId20" Type="http://schemas.openxmlformats.org/officeDocument/2006/relationships/slide" Target="slide10.xml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slide" Target="slide6.xml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slide" Target="slide4.xml"/><Relationship Id="rId9" Type="http://schemas.openxmlformats.org/officeDocument/2006/relationships/image" Target="../media/image27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slide" Target="slide4.xml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microsoft.com/office/2007/relationships/hdphoto" Target="../media/hdphoto5.wdp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" y="989860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805541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-31115" y="4677567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-1270" y="0"/>
            <a:ext cx="12192000" cy="1381760"/>
          </a:xfrm>
          <a:prstGeom prst="rect">
            <a:avLst/>
          </a:prstGeom>
        </p:spPr>
      </p:pic>
      <p:pic>
        <p:nvPicPr>
          <p:cNvPr id="16" name="图片 15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993564" y="821024"/>
            <a:ext cx="1887183" cy="1646266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pic>
        <p:nvPicPr>
          <p:cNvPr id="23" name="图片 21" descr="卡通人物&#10;&#10;低可信度描述已自动生成">
            <a:extLst>
              <a:ext uri="{FF2B5EF4-FFF2-40B4-BE49-F238E27FC236}">
                <a16:creationId xmlns:a16="http://schemas.microsoft.com/office/drawing/2014/main" id="{1E3F6E34-7047-4DDE-AD37-1E02CAEFDE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7" r="68904"/>
          <a:stretch/>
        </p:blipFill>
        <p:spPr>
          <a:xfrm>
            <a:off x="18725" y="4014770"/>
            <a:ext cx="2561087" cy="2835489"/>
          </a:xfrm>
          <a:prstGeom prst="rect">
            <a:avLst/>
          </a:prstGeom>
        </p:spPr>
      </p:pic>
      <p:pic>
        <p:nvPicPr>
          <p:cNvPr id="24" name="图片 5" descr="图片包含 游戏机, 房间, 桌子, 体育&#10;&#10;描述已自动生成">
            <a:extLst>
              <a:ext uri="{FF2B5EF4-FFF2-40B4-BE49-F238E27FC236}">
                <a16:creationId xmlns:a16="http://schemas.microsoft.com/office/drawing/2014/main" id="{BD851D5D-A4FD-4B36-996F-6B7E1A886B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8" r="43201"/>
          <a:stretch/>
        </p:blipFill>
        <p:spPr>
          <a:xfrm>
            <a:off x="805541" y="4030135"/>
            <a:ext cx="3990532" cy="2820124"/>
          </a:xfrm>
          <a:prstGeom prst="rect">
            <a:avLst/>
          </a:prstGeom>
        </p:spPr>
      </p:pic>
      <p:pic>
        <p:nvPicPr>
          <p:cNvPr id="25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640FE3C8-F17B-4FF7-AC04-49D3C5834EA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9" t="84233"/>
          <a:stretch/>
        </p:blipFill>
        <p:spPr>
          <a:xfrm>
            <a:off x="2972961" y="4987163"/>
            <a:ext cx="2787416" cy="18708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4297" y="891142"/>
            <a:ext cx="4980864" cy="1457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01371" y="4397415"/>
            <a:ext cx="3103133" cy="1475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448378">
            <a:off x="1321178" y="2428536"/>
            <a:ext cx="9448621" cy="12022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2373" y="3602225"/>
            <a:ext cx="3766079" cy="16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7" descr="形状, 圆圈&#10;&#10;描述已自动生成">
            <a:extLst>
              <a:ext uri="{FF2B5EF4-FFF2-40B4-BE49-F238E27FC236}">
                <a16:creationId xmlns:a16="http://schemas.microsoft.com/office/drawing/2014/main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914400" y="0"/>
            <a:ext cx="10363200" cy="685800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3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0" y="4977685"/>
            <a:ext cx="2971448" cy="1880315"/>
          </a:xfrm>
          <a:prstGeom prst="rect">
            <a:avLst/>
          </a:prstGeom>
        </p:spPr>
      </p:pic>
      <p:pic>
        <p:nvPicPr>
          <p:cNvPr id="4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78607" y="2786256"/>
            <a:ext cx="8048232" cy="1579986"/>
            <a:chOff x="1876696" y="2487729"/>
            <a:chExt cx="7013410" cy="1579986"/>
          </a:xfrm>
        </p:grpSpPr>
        <p:sp>
          <p:nvSpPr>
            <p:cNvPr id="6" name="TextBox 5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190500"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KHÁM PHÁ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8414" y="2498055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04967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 Tách mỗi câu dưới đây thành hai thành phần.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60154"/>
              </p:ext>
            </p:extLst>
          </p:nvPr>
        </p:nvGraphicFramePr>
        <p:xfrm>
          <a:off x="674558" y="1835770"/>
          <a:ext cx="10782336" cy="411958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B0F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</a:t>
                      </a:r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Bụt đã cứu con.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08095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54542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4347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9480" y="3575781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3828" y="3545801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4080" y="438238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33270" y="433519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6306" y="5247877"/>
            <a:ext cx="291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91450" y="4978057"/>
            <a:ext cx="292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</a:p>
        </p:txBody>
      </p:sp>
    </p:spTree>
    <p:extLst>
      <p:ext uri="{BB962C8B-B14F-4D97-AF65-F5344CB8AC3E}">
        <p14:creationId xmlns:p14="http://schemas.microsoft.com/office/powerpoint/2010/main" val="27180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8906" y="653134"/>
            <a:ext cx="10838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906" y="2312894"/>
            <a:ext cx="10838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8906" y="4531659"/>
            <a:ext cx="10972800" cy="1790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Hai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71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63018" y="1027565"/>
            <a:ext cx="4626794" cy="908811"/>
            <a:chOff x="1263018" y="1027565"/>
            <a:chExt cx="4626794" cy="908811"/>
          </a:xfrm>
        </p:grpSpPr>
        <p:sp>
          <p:nvSpPr>
            <p:cNvPr id="2" name="Google Shape;117;p2"/>
            <p:cNvSpPr/>
            <p:nvPr/>
          </p:nvSpPr>
          <p:spPr>
            <a:xfrm>
              <a:off x="1263018" y="1027565"/>
              <a:ext cx="4626794" cy="90881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73306" y="1189582"/>
              <a:ext cx="4316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thứ nhất</a:t>
              </a:r>
              <a:endParaRPr lang="en-US" sz="320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11853" y="1027565"/>
            <a:ext cx="4626794" cy="908811"/>
            <a:chOff x="6511853" y="1027565"/>
            <a:chExt cx="4626794" cy="908811"/>
          </a:xfrm>
        </p:grpSpPr>
        <p:sp>
          <p:nvSpPr>
            <p:cNvPr id="3" name="Google Shape;117;p2"/>
            <p:cNvSpPr/>
            <p:nvPr/>
          </p:nvSpPr>
          <p:spPr>
            <a:xfrm>
              <a:off x="6511853" y="1027565"/>
              <a:ext cx="4626794" cy="90881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66997" y="1189581"/>
              <a:ext cx="4316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thứ hai</a:t>
              </a:r>
              <a:endParaRPr lang="en-US" sz="3200">
                <a:solidFill>
                  <a:srgbClr val="002060"/>
                </a:solidFill>
              </a:endParaRPr>
            </a:p>
          </p:txBody>
        </p:sp>
      </p:grpSp>
      <p:sp>
        <p:nvSpPr>
          <p:cNvPr id="9" name="Down Arrow 8"/>
          <p:cNvSpPr/>
          <p:nvPr/>
        </p:nvSpPr>
        <p:spPr>
          <a:xfrm>
            <a:off x="3180230" y="2098393"/>
            <a:ext cx="551329" cy="779930"/>
          </a:xfrm>
          <a:prstGeom prst="down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549585" y="2018363"/>
            <a:ext cx="551329" cy="779930"/>
          </a:xfrm>
          <a:prstGeom prst="down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808303" y="3040340"/>
            <a:ext cx="3637755" cy="2204013"/>
            <a:chOff x="1808303" y="3040340"/>
            <a:chExt cx="3637755" cy="2204013"/>
          </a:xfrm>
        </p:grpSpPr>
        <p:grpSp>
          <p:nvGrpSpPr>
            <p:cNvPr id="11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808303" y="3040340"/>
              <a:ext cx="3637755" cy="2204013"/>
              <a:chOff x="8726219" y="-661205"/>
              <a:chExt cx="2154936" cy="1322409"/>
            </a:xfrm>
          </p:grpSpPr>
          <p:sp>
            <p:nvSpPr>
              <p:cNvPr id="12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936764" y="3680680"/>
              <a:ext cx="3279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 ngữ</a:t>
              </a:r>
              <a:endParaRPr lang="en-US" sz="5400">
                <a:solidFill>
                  <a:srgbClr val="FF006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06371" y="3040338"/>
            <a:ext cx="3637755" cy="2204013"/>
            <a:chOff x="1808303" y="3040340"/>
            <a:chExt cx="3637755" cy="2204013"/>
          </a:xfrm>
        </p:grpSpPr>
        <p:grpSp>
          <p:nvGrpSpPr>
            <p:cNvPr id="1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808303" y="3040340"/>
              <a:ext cx="3637755" cy="2204013"/>
              <a:chOff x="8726219" y="-661205"/>
              <a:chExt cx="2154936" cy="1322409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936764" y="3680680"/>
              <a:ext cx="3279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 ngữ</a:t>
              </a:r>
              <a:endParaRPr lang="en-US" sz="540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605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4" y="653518"/>
            <a:ext cx="11022523" cy="4340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29255" y="4931434"/>
            <a:ext cx="2399040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endParaRPr lang="en-US" sz="540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5124" y="4931434"/>
            <a:ext cx="3072059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5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latin typeface="Cambria" panose="02040503050406030204" pitchFamily="18" charset="0"/>
                  <a:ea typeface="Cambria" panose="02040503050406030204" pitchFamily="18" charset="0"/>
                </a:rPr>
                <a:t>2. Từ kết quả ở bài tập 1, thực hiện các yêu cầu sau: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06822" y="160107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Xếp thành phần thứ nhất của mỗi câu vào các nhóm: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1583" y="2366485"/>
            <a:ext cx="2946006" cy="941491"/>
            <a:chOff x="605117" y="2379933"/>
            <a:chExt cx="2946006" cy="9414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605117" y="2379933"/>
              <a:ext cx="2946006" cy="9280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44547" y="2675093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người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92386" y="2393381"/>
            <a:ext cx="2946006" cy="928043"/>
            <a:chOff x="3944469" y="2393381"/>
            <a:chExt cx="2946006" cy="9280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3944469" y="2393381"/>
              <a:ext cx="2946006" cy="9280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13142" y="2661645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vật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88029" y="2293426"/>
            <a:ext cx="4166351" cy="1037219"/>
            <a:chOff x="7113218" y="2293426"/>
            <a:chExt cx="4166351" cy="10372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7268378" y="2293426"/>
              <a:ext cx="3917061" cy="102799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113218" y="2807425"/>
              <a:ext cx="4166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hiện tượng tự nhiên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99246" y="5165837"/>
            <a:ext cx="1736731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44609" y="5165837"/>
            <a:ext cx="28342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1009" y="5165836"/>
            <a:ext cx="264446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4208" y="5165836"/>
            <a:ext cx="322095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</a:p>
        </p:txBody>
      </p:sp>
    </p:spTree>
    <p:extLst>
      <p:ext uri="{BB962C8B-B14F-4D97-AF65-F5344CB8AC3E}">
        <p14:creationId xmlns:p14="http://schemas.microsoft.com/office/powerpoint/2010/main" val="864651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242 -0.2458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46888 -0.2384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09714 -0.251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63098 -0.1435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9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122" y="74382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Xếp thành phần thứ hai của mỗi câu vào các nhóm: </a:t>
            </a:r>
            <a:endParaRPr lang="en-US" sz="8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21122" y="1621130"/>
            <a:ext cx="3885691" cy="878432"/>
            <a:chOff x="921122" y="1621130"/>
            <a:chExt cx="3885691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hoạt động, trạng thái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62896" y="1621130"/>
            <a:ext cx="1894268" cy="878432"/>
            <a:chOff x="921122" y="1621130"/>
            <a:chExt cx="3885691" cy="878432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đặc điểm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04731" y="1621130"/>
            <a:ext cx="3572869" cy="878432"/>
            <a:chOff x="921122" y="1621130"/>
            <a:chExt cx="3885691" cy="878432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giới thiệu, nhận xét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21123" y="5516666"/>
            <a:ext cx="243167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9401" y="5470500"/>
            <a:ext cx="2091377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7378" y="5470499"/>
            <a:ext cx="171978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95389" y="5076120"/>
            <a:ext cx="3482211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</a:p>
        </p:txBody>
      </p:sp>
    </p:spTree>
    <p:extLst>
      <p:ext uri="{BB962C8B-B14F-4D97-AF65-F5344CB8AC3E}">
        <p14:creationId xmlns:p14="http://schemas.microsoft.com/office/powerpoint/2010/main" val="970428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1419 -0.41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13841 -0.400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293 -0.309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0.00339 -0.33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30373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B0F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</a:t>
                      </a:r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Bụt đã cứu con.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2327" y="3704707"/>
            <a:ext cx="69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2758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Ai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cứu con?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gì?</a:t>
            </a:r>
          </a:p>
        </p:txBody>
      </p:sp>
    </p:spTree>
    <p:extLst>
      <p:ext uri="{BB962C8B-B14F-4D97-AF65-F5344CB8AC3E}">
        <p14:creationId xmlns:p14="http://schemas.microsoft.com/office/powerpoint/2010/main" val="269414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0279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65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</a:p>
        </p:txBody>
      </p:sp>
    </p:spTree>
    <p:extLst>
      <p:ext uri="{BB962C8B-B14F-4D97-AF65-F5344CB8AC3E}">
        <p14:creationId xmlns:p14="http://schemas.microsoft.com/office/powerpoint/2010/main" val="2134339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537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rất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9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7" descr="形状, 圆圈&#10;&#10;描述已自动生成">
            <a:extLst>
              <a:ext uri="{FF2B5EF4-FFF2-40B4-BE49-F238E27FC236}">
                <a16:creationId xmlns:a16="http://schemas.microsoft.com/office/drawing/2014/main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914400" y="0"/>
            <a:ext cx="10363200" cy="685800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3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0" y="4977685"/>
            <a:ext cx="2971448" cy="1880315"/>
          </a:xfrm>
          <a:prstGeom prst="rect">
            <a:avLst/>
          </a:prstGeom>
        </p:spPr>
      </p:pic>
      <p:pic>
        <p:nvPicPr>
          <p:cNvPr id="4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78607" y="2786256"/>
            <a:ext cx="8034785" cy="1569660"/>
            <a:chOff x="1876696" y="2487729"/>
            <a:chExt cx="7001692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190500"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KHỞI ĐỘNG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72001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42715"/>
              </p:ext>
            </p:extLst>
          </p:nvPr>
        </p:nvGraphicFramePr>
        <p:xfrm>
          <a:off x="674558" y="1835770"/>
          <a:ext cx="10782336" cy="17678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60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04"/>
            <a:ext cx="4042611" cy="5255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40400" y="499451"/>
            <a:ext cx="8322212" cy="2243749"/>
            <a:chOff x="3340400" y="499451"/>
            <a:chExt cx="8322212" cy="22437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3340400" y="499451"/>
              <a:ext cx="8322212" cy="2243749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1048569">
                <a:off x="1320359" y="3154466"/>
                <a:ext cx="214915" cy="16417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81102" y="568657"/>
              <a:ext cx="796921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Muốn xác định thành phần thứ nhất của câu, ta đặt được những câu hỏi nào?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1491" y="3082904"/>
            <a:ext cx="5054147" cy="3435391"/>
            <a:chOff x="5325538" y="3082904"/>
            <a:chExt cx="5054147" cy="3435391"/>
          </a:xfrm>
        </p:grpSpPr>
        <p:grpSp>
          <p:nvGrpSpPr>
            <p:cNvPr id="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325538" y="3082904"/>
              <a:ext cx="5054147" cy="3435391"/>
              <a:chOff x="8726219" y="-661205"/>
              <a:chExt cx="2154936" cy="1322409"/>
            </a:xfrm>
          </p:grpSpPr>
          <p:sp>
            <p:nvSpPr>
              <p:cNvPr id="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330313" y="4116028"/>
              <a:ext cx="36094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hỏi: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Ai?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 gì?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006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04"/>
            <a:ext cx="4042611" cy="5255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40400" y="499451"/>
            <a:ext cx="8322212" cy="2243749"/>
            <a:chOff x="3340400" y="499451"/>
            <a:chExt cx="8322212" cy="22437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3340400" y="499451"/>
              <a:ext cx="8322212" cy="2243749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1048569">
                <a:off x="1320359" y="3154466"/>
                <a:ext cx="214915" cy="16417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81102" y="568657"/>
              <a:ext cx="796921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Muốn xác định thành phần thứ hai của câu, ta đặt được những câu hỏi nào?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1491" y="3082904"/>
            <a:ext cx="5128160" cy="3435391"/>
            <a:chOff x="5325538" y="3082904"/>
            <a:chExt cx="5128160" cy="3435391"/>
          </a:xfrm>
        </p:grpSpPr>
        <p:grpSp>
          <p:nvGrpSpPr>
            <p:cNvPr id="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325538" y="3082904"/>
              <a:ext cx="5054147" cy="3435391"/>
              <a:chOff x="8726219" y="-661205"/>
              <a:chExt cx="2154936" cy="1322409"/>
            </a:xfrm>
          </p:grpSpPr>
          <p:sp>
            <p:nvSpPr>
              <p:cNvPr id="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844224" y="3746045"/>
              <a:ext cx="360947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hỏi: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làm gì ?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thế nào? 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 ai?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17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2243" y="289635"/>
            <a:ext cx="3593974" cy="878432"/>
            <a:chOff x="921122" y="1621130"/>
            <a:chExt cx="4131616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2843" y="1675625"/>
              <a:ext cx="3769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 GHI NHỚ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5853" y="1379621"/>
            <a:ext cx="108865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thường gồm 2 thành phần chính: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người, vật, hiện tượng tự nhiên,... được nói đến trong câu. Chủ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ai, cái gì, con gì...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hoạt động, đặc điểm, trạng thái của đối tượng được nói ở chủ ngữ hoặc giới thiệu, nhận xét về đối tượng đó. Vị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gì, thế nào, là ai,... 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42864" y="1820893"/>
            <a:ext cx="4610454" cy="1350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2467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Vườn hồng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3318" y="1820893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6765" y="2651651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9291" y="3637500"/>
            <a:ext cx="8820328" cy="901826"/>
            <a:chOff x="1021976" y="309283"/>
            <a:chExt cx="10112189" cy="901826"/>
          </a:xfrm>
        </p:grpSpPr>
        <p:sp>
          <p:nvSpPr>
            <p:cNvPr id="18" name="Rounded Rectangle 17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FF99FF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a và c, thành phần được cho là gì?</a:t>
              </a:r>
              <a:endPara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18631" y="4878844"/>
            <a:ext cx="670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thành phần </a:t>
            </a:r>
            <a:r>
              <a:rPr lang="en-US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035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51930" y="1888128"/>
            <a:ext cx="6252882" cy="1350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2467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Vườn hồng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3318" y="1820893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6765" y="2651651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9291" y="3637500"/>
            <a:ext cx="8820328" cy="901826"/>
            <a:chOff x="1021976" y="309283"/>
            <a:chExt cx="10112189" cy="901826"/>
          </a:xfrm>
        </p:grpSpPr>
        <p:sp>
          <p:nvSpPr>
            <p:cNvPr id="18" name="Rounded Rectangle 17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FF99FF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b và d, thành phần được cho là gì?</a:t>
              </a:r>
              <a:endPara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18631" y="4878844"/>
            <a:ext cx="670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thành phần </a:t>
            </a:r>
            <a:r>
              <a:rPr lang="en-US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498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3610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Vườn hồng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2864" y="2704645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2864" y="4591713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88635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76" y="207340"/>
            <a:ext cx="9521647" cy="6650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074" y="1112922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297883" y="2524646"/>
            <a:ext cx="73349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2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Viết: 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nêu tình cảm, cảm xúc về một người gần gũi, thân thiết.</a:t>
            </a:r>
            <a:endParaRPr lang="vi-VN" sz="60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16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D7203E-9C91-7D38-4F5E-94EA91303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34" b="13365"/>
          <a:stretch/>
        </p:blipFill>
        <p:spPr>
          <a:xfrm rot="313196">
            <a:off x="809777" y="1752646"/>
            <a:ext cx="8913124" cy="32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89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3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340" y="174812"/>
            <a:ext cx="5472659" cy="2397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865" y="617447"/>
            <a:ext cx="821802" cy="59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331" y="2397115"/>
            <a:ext cx="8359236" cy="45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3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226" y="216382"/>
            <a:ext cx="4125329" cy="1806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865" y="617447"/>
            <a:ext cx="821802" cy="59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772" y="2005022"/>
            <a:ext cx="2929104" cy="292390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6217" y="1553073"/>
            <a:ext cx="2955387" cy="289496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8374" y="3996084"/>
            <a:ext cx="2801101" cy="2768082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  <a:extLst>
              <a:ext uri="{FF2B5EF4-FFF2-40B4-BE49-F238E27FC236}">
                <a16:creationId xmlns:a16="http://schemas.microsoft.com/office/drawing/2014/main" id="{DF1D5CC5-0934-56A3-882F-BF1CB4925F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5667" y="3256813"/>
            <a:ext cx="2693185" cy="2893919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82601" y="6009918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3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57113" y="632011"/>
            <a:ext cx="8176510" cy="1129553"/>
            <a:chOff x="1021976" y="309282"/>
            <a:chExt cx="10112189" cy="1129553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2"/>
              <a:ext cx="10112189" cy="1129553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6986" y="428758"/>
              <a:ext cx="7893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Câu 1: Câu là gì?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79280" y="2084294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387" y="2254106"/>
              <a:ext cx="434676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là một tập hợp từ, thường diễn đạt một ý trọn vẹn.</a:t>
              </a:r>
            </a:p>
          </p:txBody>
        </p:sp>
      </p:grp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140" y="4518212"/>
            <a:ext cx="2069472" cy="2065797"/>
          </a:xfrm>
          <a:prstGeom prst="rect">
            <a:avLst/>
          </a:prstGeom>
        </p:spPr>
      </p:pic>
      <p:pic>
        <p:nvPicPr>
          <p:cNvPr id="10" name="Picture 9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65" y="1528149"/>
            <a:ext cx="5437427" cy="54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87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712" y="595383"/>
            <a:ext cx="9519031" cy="1323439"/>
            <a:chOff x="1218112" y="269604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8112" y="269604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2: Các từ trong câu được sắp xếp như thế nào?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916" y="2138082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6855" y="2192598"/>
              <a:ext cx="43434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từ trong </a:t>
              </a:r>
            </a:p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được sắp xếp theo một trật tự hợp lí.</a:t>
              </a:r>
            </a:p>
          </p:txBody>
        </p:sp>
      </p:grp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24" y="4504765"/>
            <a:ext cx="2134465" cy="2090824"/>
          </a:xfrm>
          <a:prstGeom prst="rect">
            <a:avLst/>
          </a:prstGeom>
        </p:spPr>
      </p:pic>
      <p:pic>
        <p:nvPicPr>
          <p:cNvPr id="11" name="Picture 10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1446" y="1420573"/>
            <a:ext cx="5437427" cy="54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3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712" y="595383"/>
            <a:ext cx="9519031" cy="1323439"/>
            <a:chOff x="1218112" y="269604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8112" y="269604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3: Chữ cái đầu câu phải viết thế nào?</a:t>
              </a:r>
              <a:endParaRPr lang="en-US" sz="7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916" y="2138082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6855" y="2314536"/>
              <a:ext cx="43434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Chữ cái đầu câu phải viết hoa.</a:t>
              </a:r>
            </a:p>
          </p:txBody>
        </p:sp>
      </p:grpSp>
      <p:pic>
        <p:nvPicPr>
          <p:cNvPr id="11" name="Picture 10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1446" y="1420573"/>
            <a:ext cx="5437427" cy="5437427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494" y="4539560"/>
            <a:ext cx="2065690" cy="20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52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51114" y="597745"/>
            <a:ext cx="9519031" cy="1323439"/>
            <a:chOff x="1287957" y="271966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7957" y="271966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4: Câu sau thuộc kiểu câu gì? </a:t>
              </a:r>
            </a:p>
            <a:p>
              <a:pPr algn="ctr"/>
              <a:r>
                <a:rPr lang="en-US" sz="4000" b="1" i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“Nắng mùa thu vàng óng.”</a:t>
              </a:r>
              <a:endParaRPr lang="en-US" sz="40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DF1D5CC5-0934-56A3-882F-BF1CB4925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813" y="642702"/>
            <a:ext cx="1276302" cy="1371430"/>
          </a:xfrm>
          <a:prstGeom prst="rect">
            <a:avLst/>
          </a:prstGeom>
        </p:spPr>
      </p:pic>
      <p:grpSp>
        <p:nvGrpSpPr>
          <p:cNvPr id="13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99618" y="2673772"/>
            <a:ext cx="5009148" cy="1152000"/>
            <a:chOff x="873492" y="2490890"/>
            <a:chExt cx="5009148" cy="1152000"/>
          </a:xfrm>
        </p:grpSpPr>
        <p:grpSp>
          <p:nvGrpSpPr>
            <p:cNvPr id="14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6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1921942" y="2669265"/>
              <a:ext cx="3801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kern="0" noProof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kern="0" noProof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hỏi</a:t>
              </a:r>
              <a:endParaRPr lang="vi-V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35488" y="2664958"/>
            <a:ext cx="4926770" cy="1152000"/>
            <a:chOff x="6309362" y="2482076"/>
            <a:chExt cx="4926770" cy="1152000"/>
          </a:xfrm>
        </p:grpSpPr>
        <p:grpSp>
          <p:nvGrpSpPr>
            <p:cNvPr id="19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1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câu kể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84364" y="4606278"/>
            <a:ext cx="5270443" cy="1152000"/>
            <a:chOff x="958238" y="4423396"/>
            <a:chExt cx="5270443" cy="1152000"/>
          </a:xfrm>
        </p:grpSpPr>
        <p:grpSp>
          <p:nvGrpSpPr>
            <p:cNvPr id="24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6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1446093" y="4646547"/>
              <a:ext cx="47825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câu cảm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35488" y="4636881"/>
            <a:ext cx="4987834" cy="1153269"/>
            <a:chOff x="6309362" y="4453999"/>
            <a:chExt cx="4987834" cy="1153269"/>
          </a:xfrm>
        </p:grpSpPr>
        <p:grpSp>
          <p:nvGrpSpPr>
            <p:cNvPr id="29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1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2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0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câu khiến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099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67216" y="562866"/>
            <a:ext cx="6128503" cy="1107996"/>
            <a:chOff x="3751685" y="2531276"/>
            <a:chExt cx="10117457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3751685" y="2531276"/>
              <a:ext cx="8031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6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51685" y="2531276"/>
              <a:ext cx="1011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</a:t>
              </a:r>
              <a:r>
                <a:rPr lang="en-US" sz="66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 </a:t>
              </a:r>
              <a:r>
                <a:rPr lang="en-US" sz="6600" b="1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cầu</a:t>
              </a:r>
              <a:r>
                <a:rPr lang="en-US" sz="66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 </a:t>
              </a:r>
              <a:r>
                <a:rPr lang="en-US" sz="6600" b="1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cần</a:t>
              </a:r>
              <a:r>
                <a:rPr lang="en-US" sz="66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 </a:t>
              </a:r>
              <a:r>
                <a:rPr lang="en-US" sz="6600" b="1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đạt</a:t>
              </a:r>
              <a:endParaRPr lang="en-US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89888" y="1617074"/>
            <a:ext cx="8134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2108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1045</Words>
  <Application>Microsoft Office PowerPoint</Application>
  <PresentationFormat>Widescreen</PresentationFormat>
  <Paragraphs>157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等线</vt:lpstr>
      <vt:lpstr>#9Slide05 Bodega Script</vt:lpstr>
      <vt:lpstr>#9Slide05 Pattaya</vt:lpstr>
      <vt:lpstr>#9Slide05 SVNMaphylla</vt:lpstr>
      <vt:lpstr>#9Slide07 HoneyCream</vt:lpstr>
      <vt:lpstr>Arial</vt:lpstr>
      <vt:lpstr>Calibri</vt:lpstr>
      <vt:lpstr>Cambria</vt:lpstr>
      <vt:lpstr>inpin heiti</vt:lpstr>
      <vt:lpstr>SVN-Newton</vt:lpstr>
      <vt:lpstr>Tahoma</vt:lpstr>
      <vt:lpstr>Times New Roman</vt:lpstr>
      <vt:lpstr>UTM Alberta Heavy</vt:lpstr>
      <vt:lpstr>UTM Avo</vt:lpstr>
      <vt:lpstr>思源黑体 CN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lan anh</cp:lastModifiedBy>
  <cp:revision>60</cp:revision>
  <dcterms:created xsi:type="dcterms:W3CDTF">2023-12-03T08:09:46Z</dcterms:created>
  <dcterms:modified xsi:type="dcterms:W3CDTF">2024-01-18T09:55:02Z</dcterms:modified>
</cp:coreProperties>
</file>