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  <p:sldMasterId id="2147483682" r:id="rId3"/>
    <p:sldMasterId id="2147483694" r:id="rId4"/>
    <p:sldMasterId id="2147483706" r:id="rId5"/>
    <p:sldMasterId id="2147483718" r:id="rId6"/>
  </p:sldMasterIdLst>
  <p:notesMasterIdLst>
    <p:notesMasterId r:id="rId36"/>
  </p:notesMasterIdLst>
  <p:sldIdLst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79" r:id="rId17"/>
    <p:sldId id="272" r:id="rId18"/>
    <p:sldId id="288" r:id="rId19"/>
    <p:sldId id="289" r:id="rId20"/>
    <p:sldId id="273" r:id="rId21"/>
    <p:sldId id="274" r:id="rId22"/>
    <p:sldId id="280" r:id="rId23"/>
    <p:sldId id="290" r:id="rId24"/>
    <p:sldId id="275" r:id="rId25"/>
    <p:sldId id="283" r:id="rId26"/>
    <p:sldId id="284" r:id="rId27"/>
    <p:sldId id="285" r:id="rId28"/>
    <p:sldId id="286" r:id="rId29"/>
    <p:sldId id="287" r:id="rId30"/>
    <p:sldId id="291" r:id="rId31"/>
    <p:sldId id="282" r:id="rId32"/>
    <p:sldId id="281" r:id="rId33"/>
    <p:sldId id="292" r:id="rId34"/>
    <p:sldId id="277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#9Slide05 Atlantika" panose="020B0604020202020204" charset="0"/>
      <p:regular r:id="rId41"/>
    </p:embeddedFont>
    <p:embeddedFont>
      <p:font typeface="#9Slide07 HoneyCream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8DB8"/>
    <a:srgbClr val="FF6F48"/>
    <a:srgbClr val="219DAB"/>
    <a:srgbClr val="F58A7E"/>
    <a:srgbClr val="4BC03C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0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7FA5-A5AC-4D6B-A560-8C9F40F6598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84BD-B12F-4C0C-8F2B-7F0CC311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8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3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4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1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6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3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907DF9CA-3E29-47F5-AB74-614BB70558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2D8A32EF-29E9-49DD-82BB-E7BDBBBC3B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530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D6F63F6-B92A-4CA5-8D66-048BC540F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39972D8E-2603-420D-A98F-E6A19BC7F9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08D7372D-95AD-4496-B288-EEE3CACB63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5905F746-3C51-4059-8FB0-BAA4F91200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1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1.xml"/><Relationship Id="rId6" Type="http://schemas.openxmlformats.org/officeDocument/2006/relationships/slide" Target="slide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9.xml"/><Relationship Id="rId3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slide" Target="slide8.xml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slide" Target="slide4.xml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png"/><Relationship Id="rId12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slide" Target="slide4.xml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slide" Target="slide4.xml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97032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#9Slide05 Atlantika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Trang 17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#9Slide05 Atlantika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3908888" y="4208198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" y="1553102"/>
            <a:ext cx="11649146" cy="3262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96" y="42247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3" y="204587"/>
            <a:ext cx="9175845" cy="2602113"/>
            <a:chOff x="1154681" y="1243369"/>
            <a:chExt cx="4643064" cy="265779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vi-VN" sz="32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đội đồng diễn có 3 hàng mặc áo đỏ và 2 hàng mặc áo vàng, mỗi hàng đều có 15 người. Hỏi đội đồng diễn đó có tất cả bao nhiêu người?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70" r="19970" b="40962"/>
          <a:stretch/>
        </p:blipFill>
        <p:spPr>
          <a:xfrm flipH="1">
            <a:off x="-148980" y="2965632"/>
            <a:ext cx="2581071" cy="385323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251327" y="2044624"/>
            <a:ext cx="4184609" cy="1143513"/>
          </a:xfrm>
          <a:prstGeom prst="wedgeRoundRectCallout">
            <a:avLst>
              <a:gd name="adj1" fmla="val -47540"/>
              <a:gd name="adj2" fmla="val 10416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Tớ tính tổng số hàng trước, rồi tính tổng số người ở hàng đó.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2432091" y="3528638"/>
            <a:ext cx="3886200" cy="9679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15 x (3+2) = 15 x 5</a:t>
            </a:r>
          </a:p>
          <a:p>
            <a:pPr algn="ctr"/>
            <a:r>
              <a:rPr lang="vi-VN" sz="2400" dirty="0"/>
              <a:t>                      = 75 người  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" r="53689" b="52463"/>
          <a:stretch/>
        </p:blipFill>
        <p:spPr>
          <a:xfrm flipH="1">
            <a:off x="9358968" y="3188137"/>
            <a:ext cx="2928775" cy="3686561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7101191" y="1942454"/>
            <a:ext cx="4493469" cy="1143513"/>
          </a:xfrm>
          <a:prstGeom prst="wedgeRoundRectCallout">
            <a:avLst>
              <a:gd name="adj1" fmla="val 36612"/>
              <a:gd name="adj2" fmla="val 1007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Tớ tính riêng số người mặc áo đỏ, số người mặc áo vàng rồi cộng lại.</a:t>
            </a:r>
            <a:endParaRPr lang="en-US" sz="2000" dirty="0"/>
          </a:p>
        </p:txBody>
      </p:sp>
      <p:sp>
        <p:nvSpPr>
          <p:cNvPr id="33" name="Rounded Rectangle 32"/>
          <p:cNvSpPr/>
          <p:nvPr/>
        </p:nvSpPr>
        <p:spPr>
          <a:xfrm>
            <a:off x="6355123" y="3528637"/>
            <a:ext cx="3886200" cy="967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15 x 3 + 15 x 2 = 45 + 30</a:t>
            </a:r>
          </a:p>
          <a:p>
            <a:pPr algn="ctr"/>
            <a:r>
              <a:rPr lang="vi-VN" sz="2400" dirty="0"/>
              <a:t>                         = 75 người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2377636" y="4939256"/>
            <a:ext cx="7863687" cy="3477875"/>
            <a:chOff x="5779652" y="3592286"/>
            <a:chExt cx="2356200" cy="3477875"/>
          </a:xfrm>
        </p:grpSpPr>
        <p:sp>
          <p:nvSpPr>
            <p:cNvPr id="35" name="Rectangle: Rounded Corners 25">
              <a:extLst>
                <a:ext uri="{FF2B5EF4-FFF2-40B4-BE49-F238E27FC236}">
                  <a16:creationId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2356200" cy="8082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15 x (3 +2) = 15 x 3 + 15 x 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310" y="1089498"/>
            <a:ext cx="10252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nhân một số với một tổng ta có thể nhân số đó với từng số hạng của tổng rồi cộng các kết quả với nhau.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(b + c) = a x b + a x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nhân một tổng với một số, ta có thể nhân từng số hạng của tổng với số đó rồi cộng các kết quả với nhau.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x c = a x c + b x 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21" y="1752395"/>
            <a:ext cx="114797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rgbClr val="F6FDE3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7218" y="1600266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26 x (5 + 4)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7324" y="2641716"/>
            <a:ext cx="3424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9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6979" y="2598241"/>
            <a:ext cx="4617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5 + 26 x 4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130 + 104</a:t>
            </a:r>
          </a:p>
          <a:p>
            <a:r>
              <a:rPr lang="vi-VN" sz="36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22" y="569438"/>
            <a:ext cx="12091043" cy="11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43 x (2 + 6)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5334" y="2589442"/>
            <a:ext cx="34241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8</a:t>
            </a:r>
          </a:p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2 + 43 x 6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86 + 258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</p:spTree>
    <p:extLst>
      <p:ext uri="{BB962C8B-B14F-4D97-AF65-F5344CB8AC3E}">
        <p14:creationId xmlns:p14="http://schemas.microsoft.com/office/powerpoint/2010/main" val="13683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86774" y="2589442"/>
            <a:ext cx="390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x 7</a:t>
            </a:r>
          </a:p>
          <a:p>
            <a:r>
              <a:rPr lang="vi-VN" sz="4000" dirty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x 7 + 21 x 7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105 + 147</a:t>
            </a:r>
          </a:p>
          <a:p>
            <a:r>
              <a:rPr lang="vi-VN" sz="3600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</p:spTree>
    <p:extLst>
      <p:ext uri="{BB962C8B-B14F-4D97-AF65-F5344CB8AC3E}">
        <p14:creationId xmlns:p14="http://schemas.microsoft.com/office/powerpoint/2010/main" val="35882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68614" y="1147863"/>
            <a:ext cx="12023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3432467" y="2022835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3432467" y="318857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7544024" y="2011243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+ m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7544024" y="318857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p + n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531"/>
            <a:ext cx="12461304" cy="184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2" y="4331159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4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348905" y="1204648"/>
            <a:ext cx="2994496" cy="892165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4 x (5 + 3)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4 x 8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631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387814" y="1183613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(4 + 5) x 3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9 x 3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7438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063558" y="1193056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4 x 5 + 4 x 3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20 + 12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497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083013" y="106688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4 x 3 + 5 x 3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12 + 15</a:t>
            </a:r>
          </a:p>
          <a:p>
            <a:r>
              <a:rPr lang="en-US" sz="440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440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524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407270" y="213850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472137" y="213850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4374" y="2138504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407269" y="3771171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4374" y="3741555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10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472137" y="373186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4" y="681442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88276" y="1607746"/>
            <a:ext cx="10466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1" dirty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lớp Bốn có 2 lớp học vẽ, khối lớp Ba có 3 lớp học vẽ, mỗi lớp học vẽ có 12 bạn. Hỏi cả hai khối có bao nhiêu bạn học vẽ?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4" y="125850"/>
            <a:ext cx="3224899" cy="17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012405"/>
            <a:ext cx="1005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4000" dirty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lớp học vẽ cả hai khối có là:</a:t>
            </a:r>
          </a:p>
          <a:p>
            <a:pPr algn="ctr"/>
            <a:r>
              <a:rPr lang="vi-VN" sz="4000" dirty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+ 3 = 5 (lớp)</a:t>
            </a:r>
          </a:p>
          <a:p>
            <a:pPr algn="ctr"/>
            <a:r>
              <a:rPr lang="vi-VN" sz="4000" dirty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bạn học vẽ cả hai khối có là:</a:t>
            </a:r>
          </a:p>
          <a:p>
            <a:pPr algn="ctr"/>
            <a:r>
              <a:rPr lang="vi-VN" sz="4000" dirty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5 = 60 (bạn)</a:t>
            </a:r>
          </a:p>
          <a:p>
            <a:pPr algn="ctr"/>
            <a:r>
              <a:rPr lang="vi-VN" sz="4000" dirty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60 bạn</a:t>
            </a:r>
            <a:endParaRPr lang="en-US" sz="4000" dirty="0">
              <a:solidFill>
                <a:srgbClr val="FF6F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</p:spTree>
    <p:extLst>
      <p:ext uri="{BB962C8B-B14F-4D97-AF65-F5344CB8AC3E}">
        <p14:creationId xmlns:p14="http://schemas.microsoft.com/office/powerpoint/2010/main" val="16489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331021-DDEE-4D2B-8CDD-4A6137F09B0E}"/>
              </a:ext>
            </a:extLst>
          </p:cNvPr>
          <p:cNvSpPr/>
          <p:nvPr/>
        </p:nvSpPr>
        <p:spPr>
          <a:xfrm>
            <a:off x="11410950" y="-1"/>
            <a:ext cx="773406" cy="999831"/>
          </a:xfrm>
          <a:prstGeom prst="rect">
            <a:avLst/>
          </a:prstGeom>
          <a:solidFill>
            <a:srgbClr val="3E8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8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32729" y="817058"/>
            <a:ext cx="8531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3500</a:t>
            </a:r>
            <a:r>
              <a:rPr kumimoji="0" lang="vi-VN" altLang="zh-CN" b="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: 100 = ?</a:t>
            </a:r>
            <a:endParaRPr kumimoji="0" lang="zh-CN" altLang="en-US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7335" y="1998891"/>
            <a:ext cx="3978903" cy="769441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857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0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3500</a:t>
                </a:r>
                <a:endParaRPr kumimoji="0" lang="en-US" altLang="en-US" sz="40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5941" y="1877475"/>
            <a:ext cx="4062493" cy="791251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845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40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350</a:t>
                </a:r>
                <a:endParaRPr kumimoji="0" lang="en-US" altLang="en-US" sz="40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6155" y="3523709"/>
            <a:ext cx="3968423" cy="839551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845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0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35</a:t>
                </a:r>
                <a:endParaRPr kumimoji="0" lang="en-US" altLang="en-US" sz="40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8265" y="3542926"/>
            <a:ext cx="4072830" cy="920152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750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0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</a:t>
                </a:r>
                <a:endParaRPr kumimoji="0" lang="en-US" altLang="en-US" sz="40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82841BA-4C57-44FE-9AE6-A9E267E6F120}"/>
              </a:ext>
            </a:extLst>
          </p:cNvPr>
          <p:cNvSpPr/>
          <p:nvPr/>
        </p:nvSpPr>
        <p:spPr>
          <a:xfrm>
            <a:off x="-4691" y="-5865"/>
            <a:ext cx="773406" cy="999831"/>
          </a:xfrm>
          <a:prstGeom prst="rect">
            <a:avLst/>
          </a:prstGeom>
          <a:solidFill>
            <a:srgbClr val="3E8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8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2313506" y="2037961"/>
            <a:ext cx="3482732" cy="955590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931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10</a:t>
                </a:r>
                <a:endParaRPr kumimoji="0" lang="en-US" alt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822536" y="1911267"/>
            <a:ext cx="3555898" cy="982677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919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2231019" y="3545817"/>
            <a:ext cx="3473559" cy="1042661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919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866148" y="3545534"/>
            <a:ext cx="3564947" cy="1142762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815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30591" y="874426"/>
            <a:ext cx="8531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5780 : ? = 578</a:t>
            </a:r>
            <a:endParaRPr kumimoji="0" lang="vi-VN" altLang="zh-CN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99752C4-A62E-480E-A86B-1F4167357648}"/>
              </a:ext>
            </a:extLst>
          </p:cNvPr>
          <p:cNvSpPr/>
          <p:nvPr/>
        </p:nvSpPr>
        <p:spPr>
          <a:xfrm>
            <a:off x="0" y="22675"/>
            <a:ext cx="773406" cy="999831"/>
          </a:xfrm>
          <a:prstGeom prst="rect">
            <a:avLst/>
          </a:prstGeom>
          <a:solidFill>
            <a:srgbClr val="3E8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8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701261" y="1964036"/>
            <a:ext cx="3787532" cy="974640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931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123</a:t>
                </a:r>
                <a:endParaRPr kumimoji="0" lang="en-US" alt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203888" y="1836802"/>
            <a:ext cx="3867101" cy="1002267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919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695604" y="3586474"/>
            <a:ext cx="3777556" cy="1063447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919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95421" y="835056"/>
            <a:ext cx="898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123 x 2 x 5 =</a:t>
            </a:r>
            <a:r>
              <a:rPr kumimoji="0" lang="vi-VN" altLang="zh-CN" sz="4800" b="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246708" y="3467877"/>
            <a:ext cx="3876942" cy="1165544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815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1AC8677-9B67-4E86-B623-BE7B789B2265}"/>
              </a:ext>
            </a:extLst>
          </p:cNvPr>
          <p:cNvSpPr/>
          <p:nvPr/>
        </p:nvSpPr>
        <p:spPr>
          <a:xfrm>
            <a:off x="0" y="22675"/>
            <a:ext cx="773406" cy="999831"/>
          </a:xfrm>
          <a:prstGeom prst="rect">
            <a:avLst/>
          </a:prstGeom>
          <a:solidFill>
            <a:srgbClr val="3E8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8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4375" y="873330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10 x ( 3 + 2) = 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2320381" y="2004744"/>
            <a:ext cx="3330332" cy="1012740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93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18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832613" y="1876430"/>
            <a:ext cx="3400296" cy="1041447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91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2237492" y="3507392"/>
            <a:ext cx="3321561" cy="1105019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919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876621" y="3501123"/>
            <a:ext cx="3408949" cy="1211106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815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30</a:t>
                </a:r>
                <a:endPara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11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AEA5CCA-07CD-41B5-8590-DA137BB7A981}"/>
              </a:ext>
            </a:extLst>
          </p:cNvPr>
          <p:cNvSpPr/>
          <p:nvPr/>
        </p:nvSpPr>
        <p:spPr>
          <a:xfrm>
            <a:off x="0" y="22675"/>
            <a:ext cx="773406" cy="999831"/>
          </a:xfrm>
          <a:prstGeom prst="rect">
            <a:avLst/>
          </a:prstGeom>
          <a:solidFill>
            <a:srgbClr val="3E8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8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BE7B28B-E35A-4602-BE33-A00B6052E070}"/>
              </a:ext>
            </a:extLst>
          </p:cNvPr>
          <p:cNvSpPr/>
          <p:nvPr/>
        </p:nvSpPr>
        <p:spPr>
          <a:xfrm>
            <a:off x="0" y="22675"/>
            <a:ext cx="773406" cy="999831"/>
          </a:xfrm>
          <a:prstGeom prst="rect">
            <a:avLst/>
          </a:prstGeom>
          <a:solidFill>
            <a:srgbClr val="3E8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8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</TotalTime>
  <Words>687</Words>
  <Application>Microsoft Office PowerPoint</Application>
  <PresentationFormat>Widescreen</PresentationFormat>
  <Paragraphs>117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等线</vt:lpstr>
      <vt:lpstr>#9Slide07 HoneyCream</vt:lpstr>
      <vt:lpstr>Montserrat Alternates Black</vt:lpstr>
      <vt:lpstr>Arial</vt:lpstr>
      <vt:lpstr>微软雅黑</vt:lpstr>
      <vt:lpstr>SVN-Newton</vt:lpstr>
      <vt:lpstr>Times New Roman</vt:lpstr>
      <vt:lpstr>UTM Avo</vt:lpstr>
      <vt:lpstr>Calibri</vt:lpstr>
      <vt:lpstr>#9Slide05 Atlantika</vt:lpstr>
      <vt:lpstr>Calibri Light</vt:lpstr>
      <vt:lpstr>Cambria</vt:lpstr>
      <vt:lpstr>SVN-Cookies</vt:lpstr>
      <vt:lpstr>Office 主题​​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30</cp:revision>
  <dcterms:created xsi:type="dcterms:W3CDTF">2023-12-05T13:32:39Z</dcterms:created>
  <dcterms:modified xsi:type="dcterms:W3CDTF">2024-01-16T17:54:58Z</dcterms:modified>
  <cp:category>9Slide.vn</cp:category>
</cp:coreProperties>
</file>