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(MS)" panose="020B0604020202020204" charset="0"/>
      <p:regular r:id="rId31"/>
    </p:embeddedFont>
    <p:embeddedFont>
      <p:font typeface="Handyman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5" autoAdjust="0"/>
    <p:restoredTop sz="94622" autoAdjust="0"/>
  </p:normalViewPr>
  <p:slideViewPr>
    <p:cSldViewPr>
      <p:cViewPr varScale="1">
        <p:scale>
          <a:sx n="43" d="100"/>
          <a:sy n="43" d="100"/>
        </p:scale>
        <p:origin x="96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C00C5-6441-44F9-9CEC-33FA8CFF9F2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134F-CC9A-4274-B899-B36DF905F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BFA3EC36-AA87-40D9-857A-25FA65B65A2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5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8.xml"/><Relationship Id="rId5" Type="http://schemas.openxmlformats.org/officeDocument/2006/relationships/image" Target="../media/image1.png"/><Relationship Id="rId15" Type="http://schemas.openxmlformats.org/officeDocument/2006/relationships/slide" Target="slide12.xml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76201"/>
            <a:ext cx="18618798" cy="390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4" y="0"/>
            <a:ext cx="3047762" cy="3047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3092522"/>
            <a:ext cx="114300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56 000 :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2" y="868026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40447" y="5431028"/>
            <a:ext cx="1143000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560</a:t>
            </a: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1" y="291520"/>
            <a:ext cx="3156710" cy="283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36263" y="3110509"/>
            <a:ext cx="114300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Mẹ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mua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mực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56 000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nghìn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91786" y="5378574"/>
            <a:ext cx="1200377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56 000 : 10 = 5 600 (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)</a:t>
            </a: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8" y="212046"/>
            <a:ext cx="2727508" cy="31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3404893"/>
            <a:ext cx="114300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165 000 : 100 : 10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7184"/>
            <a:ext cx="4387720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165</a:t>
            </a: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0" cy="2372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8982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45" y="-392536"/>
            <a:ext cx="7638950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3" y="1048577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056197"/>
            <a:ext cx="7108552" cy="226790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61006"/>
              </p:ext>
            </p:extLst>
          </p:nvPr>
        </p:nvGraphicFramePr>
        <p:xfrm>
          <a:off x="914400" y="3162300"/>
          <a:ext cx="167335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83044749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8409253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963748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326853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577733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987879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158577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800" b="1" baseline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4800" b="1" baseline="0" dirty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320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4 500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57 000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4800" b="1" baseline="0" dirty="0">
                          <a:solidFill>
                            <a:schemeClr val="tx1"/>
                          </a:solidFill>
                        </a:rPr>
                        <a:t> 720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7593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800" b="1" baseline="0" dirty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?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260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24117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5139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0" y="5676900"/>
            <a:ext cx="8098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32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5676900"/>
            <a:ext cx="8098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0" y="4457700"/>
            <a:ext cx="8098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57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53800" y="4457700"/>
            <a:ext cx="11224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472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129957" y="3310652"/>
            <a:ext cx="188705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35 000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37352" y="3310652"/>
            <a:ext cx="188705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26 000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29528" y="2799104"/>
            <a:ext cx="8695663" cy="435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4800" dirty="0">
                <a:solidFill>
                  <a:srgbClr val="5D2E1D"/>
                </a:solidFill>
                <a:latin typeface="Calibri (MS)"/>
              </a:rPr>
              <a:t>a) 500 kg =         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tạ</a:t>
            </a:r>
            <a:endParaRPr lang="en-US" sz="48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4800" dirty="0">
                <a:solidFill>
                  <a:srgbClr val="5D2E1D"/>
                </a:solidFill>
                <a:latin typeface="Calibri (MS)"/>
              </a:rPr>
              <a:t>  400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yến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=         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tạ</a:t>
            </a:r>
            <a:endParaRPr lang="en-US" sz="48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4800" dirty="0">
                <a:solidFill>
                  <a:srgbClr val="5D2E1D"/>
                </a:solidFill>
                <a:latin typeface="Calibri (MS)"/>
              </a:rPr>
              <a:t> 8 000 kg =         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endParaRPr lang="en-US" sz="48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59634" y="2799104"/>
            <a:ext cx="8695663" cy="448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4800" dirty="0">
                <a:solidFill>
                  <a:srgbClr val="5D2E1D"/>
                </a:solidFill>
                <a:latin typeface="Calibri (MS)"/>
              </a:rPr>
              <a:t>b) 80 kg =         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yến</a:t>
            </a:r>
            <a:endParaRPr lang="en-US" sz="48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4800" dirty="0">
                <a:solidFill>
                  <a:srgbClr val="5D2E1D"/>
                </a:solidFill>
                <a:latin typeface="Calibri (MS)"/>
              </a:rPr>
              <a:t>   200 kg =         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tạ</a:t>
            </a:r>
            <a:endParaRPr lang="en-US" sz="48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4800" dirty="0">
                <a:solidFill>
                  <a:srgbClr val="5D2E1D"/>
                </a:solidFill>
                <a:latin typeface="Calibri (MS)"/>
              </a:rPr>
              <a:t>5 000 kg =        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endParaRPr lang="en-US" sz="48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473" y="1189037"/>
            <a:ext cx="11924810" cy="2267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9826" y="4848231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0684" y="33069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6118" y="63112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41376" y="4858199"/>
            <a:ext cx="434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72418" y="33055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09806" y="6311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190500"/>
            <a:ext cx="20470845" cy="995260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516731"/>
            <a:ext cx="19750225" cy="9286832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075" y="2152144"/>
            <a:ext cx="5718242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a) 2 136 x 5 x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7470" y="2153793"/>
            <a:ext cx="5762035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b) 5 x 2 x 33 613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357" y="5905500"/>
            <a:ext cx="5718242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c) 2 x 392 x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7470" y="5905500"/>
            <a:ext cx="5762034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d) 5 x 3 598 x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483"/>
            <a:ext cx="18478578" cy="17801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0827" y="3039357"/>
            <a:ext cx="41072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 2 136 x (5 x 2)</a:t>
            </a:r>
          </a:p>
          <a:p>
            <a:r>
              <a:rPr lang="en-US" sz="4800" dirty="0"/>
              <a:t>= 2 136 x 10</a:t>
            </a:r>
          </a:p>
          <a:p>
            <a:r>
              <a:rPr lang="en-US" sz="4800" dirty="0"/>
              <a:t>= 21 360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89032" y="3063269"/>
            <a:ext cx="4618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 (5 x 2) x 33 613</a:t>
            </a:r>
          </a:p>
          <a:p>
            <a:r>
              <a:rPr lang="en-US" sz="4800" dirty="0"/>
              <a:t>=     10    x 33 613 </a:t>
            </a:r>
          </a:p>
          <a:p>
            <a:r>
              <a:rPr lang="en-US" sz="4800" dirty="0"/>
              <a:t>=        336 130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241" y="6941241"/>
            <a:ext cx="36551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 (2 x 5) x 392</a:t>
            </a:r>
          </a:p>
          <a:p>
            <a:r>
              <a:rPr lang="en-US" sz="4800" dirty="0"/>
              <a:t>=     10 x 392</a:t>
            </a:r>
          </a:p>
          <a:p>
            <a:r>
              <a:rPr lang="en-US" sz="4800" dirty="0"/>
              <a:t>=      3 920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4860" y="6807891"/>
            <a:ext cx="43059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 (5 x 2) x 3 598</a:t>
            </a:r>
          </a:p>
          <a:p>
            <a:r>
              <a:rPr lang="en-US" sz="4800" dirty="0"/>
              <a:t>=     10    x 3 598 </a:t>
            </a:r>
          </a:p>
          <a:p>
            <a:r>
              <a:rPr lang="en-US" sz="4800" dirty="0"/>
              <a:t>=        35 980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44130" y="4518653"/>
            <a:ext cx="11065912" cy="5295720"/>
          </a:xfrm>
          <a:custGeom>
            <a:avLst/>
            <a:gdLst/>
            <a:ahLst/>
            <a:cxnLst/>
            <a:rect l="l" t="t" r="r" b="b"/>
            <a:pathLst>
              <a:path w="11065912" h="5295720">
                <a:moveTo>
                  <a:pt x="0" y="0"/>
                </a:moveTo>
                <a:lnTo>
                  <a:pt x="11065912" y="0"/>
                </a:lnTo>
                <a:lnTo>
                  <a:pt x="11065912" y="5295720"/>
                </a:lnTo>
                <a:lnTo>
                  <a:pt x="0" y="529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862" y="1167091"/>
            <a:ext cx="7126842" cy="22679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25000" y="2552700"/>
            <a:ext cx="5257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44130" y="3435000"/>
            <a:ext cx="24688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34400" y="3435000"/>
            <a:ext cx="6019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4130" y="4152900"/>
            <a:ext cx="96012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74620" y="4413110"/>
            <a:ext cx="7831799" cy="516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400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400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400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dùng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25 – 16 + 1 = 10 (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12 x 10 = 120 (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400" u="sng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400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u="sng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u="sng" dirty="0">
                <a:solidFill>
                  <a:srgbClr val="5D2E1D"/>
                </a:solidFill>
                <a:latin typeface="Calibri (MS)"/>
              </a:rPr>
              <a:t>: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120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hàng</a:t>
            </a:r>
            <a:endParaRPr lang="en-US" sz="44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935" y="1221395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63" y="5585137"/>
            <a:ext cx="4487045" cy="4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4639788"/>
            <a:ext cx="5319185" cy="5359380"/>
          </a:xfrm>
          <a:custGeom>
            <a:avLst/>
            <a:gdLst/>
            <a:ahLst/>
            <a:cxnLst/>
            <a:rect l="l" t="t" r="r" b="b"/>
            <a:pathLst>
              <a:path w="5319185" h="5359380">
                <a:moveTo>
                  <a:pt x="0" y="0"/>
                </a:moveTo>
                <a:lnTo>
                  <a:pt x="5319185" y="0"/>
                </a:lnTo>
                <a:lnTo>
                  <a:pt x="5319185" y="5359380"/>
                </a:lnTo>
                <a:lnTo>
                  <a:pt x="0" y="535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>
                <a:solidFill>
                  <a:srgbClr val="5D2E1D"/>
                </a:solidFill>
                <a:latin typeface="Calibri (MS)"/>
              </a:rPr>
              <a:t>Trên đoạn đường dài 500 m. Cứ 10 m có một cột đèn. Biết cả hai đầu đoạn đường đều có cột đèn. Hỏi trên đoạn đường đó có bao nhiêu cột đèn?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3434" y="4274819"/>
            <a:ext cx="12779640" cy="601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400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400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400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500 m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500 : 10 = 50 (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50 + 1 = 51 (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400" b="1" i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400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b="1" i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b="1" i="1" dirty="0">
                <a:solidFill>
                  <a:srgbClr val="5D2E1D"/>
                </a:solidFill>
                <a:latin typeface="Calibri (MS)"/>
              </a:rPr>
              <a:t>: 51 </a:t>
            </a:r>
            <a:r>
              <a:rPr lang="en-US" sz="4400" b="1" i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400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b="1" i="1" dirty="0" err="1">
                <a:solidFill>
                  <a:srgbClr val="5D2E1D"/>
                </a:solidFill>
                <a:latin typeface="Calibri (MS)"/>
              </a:rPr>
              <a:t>đèn</a:t>
            </a:r>
            <a:endParaRPr lang="en-US" sz="4400" b="1" i="1" dirty="0">
              <a:solidFill>
                <a:srgbClr val="5D2E1D"/>
              </a:solidFill>
              <a:latin typeface="Calibri (MS)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4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0622" y="910122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68" y="5905500"/>
            <a:ext cx="4781754" cy="423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14092" y="2697691"/>
            <a:ext cx="1364556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Sau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tiết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học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các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em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sẽ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330980" y="3616948"/>
            <a:ext cx="1082010" cy="10820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8540" y="3616948"/>
            <a:ext cx="1082010" cy="10820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68400" y="3616948"/>
            <a:ext cx="1082010" cy="108201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29259" y="5589233"/>
            <a:ext cx="421523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Vận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dụng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vào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các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bài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có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liên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quan</a:t>
            </a:r>
            <a:r>
              <a:rPr lang="en-US" sz="4600" dirty="0">
                <a:solidFill>
                  <a:srgbClr val="000000"/>
                </a:solidFill>
              </a:rPr>
              <a:t>.  </a:t>
            </a:r>
          </a:p>
          <a:p>
            <a:pPr marL="0" lvl="0" indent="0" algn="ctr">
              <a:lnSpc>
                <a:spcPts val="6000"/>
              </a:lnSpc>
            </a:pP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3618" y="3494378"/>
            <a:ext cx="61963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8530" y="3494378"/>
            <a:ext cx="862029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61" y="3494378"/>
            <a:ext cx="8320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1582" y="4965600"/>
            <a:ext cx="459564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Phát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triển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tư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duy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lập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luận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toán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quyết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vấn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đề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yêu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thích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môn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93610" y="4868963"/>
            <a:ext cx="466575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Củng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cố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kĩ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hiện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phép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nhân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với</a:t>
            </a:r>
            <a:r>
              <a:rPr lang="en-US" sz="4600" dirty="0">
                <a:solidFill>
                  <a:srgbClr val="000000"/>
                </a:solidFill>
              </a:rPr>
              <a:t> 10, 100, 1000,...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chia </a:t>
            </a:r>
            <a:r>
              <a:rPr lang="en-US" sz="4600" dirty="0" err="1">
                <a:solidFill>
                  <a:srgbClr val="000000"/>
                </a:solidFill>
              </a:rPr>
              <a:t>cho</a:t>
            </a:r>
            <a:r>
              <a:rPr lang="en-US" sz="4600" dirty="0">
                <a:solidFill>
                  <a:srgbClr val="000000"/>
                </a:solidFill>
              </a:rPr>
              <a:t> 10, 100, 1000,....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0" y="1135103"/>
            <a:ext cx="13717189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181100"/>
            <a:ext cx="13717189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62000" y="3828523"/>
            <a:ext cx="11576744" cy="4062651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Viết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thích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hợp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vào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chỗ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chấm</a:t>
            </a:r>
            <a:endParaRPr lang="en-US" sz="44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5 000 kg = ...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tấn</a:t>
            </a:r>
            <a:endParaRPr lang="en-US" sz="44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4400">
                <a:solidFill>
                  <a:srgbClr val="5D2E1D"/>
                </a:solidFill>
                <a:latin typeface="Calibri (MS)"/>
              </a:rPr>
              <a:t>			A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5000				C. 50</a:t>
            </a:r>
          </a:p>
          <a:p>
            <a:pPr>
              <a:spcBef>
                <a:spcPct val="0"/>
              </a:spcBef>
            </a:pPr>
            <a:r>
              <a:rPr lang="en-US" sz="4400">
                <a:solidFill>
                  <a:srgbClr val="5D2E1D"/>
                </a:solidFill>
                <a:latin typeface="Calibri (MS)"/>
              </a:rPr>
              <a:t>			B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500				D. 5</a:t>
            </a:r>
          </a:p>
          <a:p>
            <a:pPr>
              <a:spcBef>
                <a:spcPct val="0"/>
              </a:spcBef>
            </a:pPr>
            <a:endParaRPr lang="en-US" sz="44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endParaRPr lang="en-US" sz="44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957399"/>
            <a:ext cx="8455885" cy="3395766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1918998" y="4124073"/>
            <a:ext cx="6553767" cy="61629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7712022" y="5704821"/>
            <a:ext cx="1040658" cy="9144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677055" y="3764055"/>
            <a:ext cx="4610945" cy="6587065"/>
          </a:xfrm>
          <a:custGeom>
            <a:avLst/>
            <a:gdLst/>
            <a:ahLst/>
            <a:cxnLst/>
            <a:rect l="l" t="t" r="r" b="b"/>
            <a:pathLst>
              <a:path w="4610945" h="6587065">
                <a:moveTo>
                  <a:pt x="0" y="0"/>
                </a:moveTo>
                <a:lnTo>
                  <a:pt x="4610945" y="0"/>
                </a:lnTo>
                <a:lnTo>
                  <a:pt x="4610945" y="6587065"/>
                </a:lnTo>
                <a:lnTo>
                  <a:pt x="0" y="658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5066" y="3786915"/>
            <a:ext cx="1167687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Tính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2 002 000 : 1 000</a:t>
            </a:r>
          </a:p>
          <a:p>
            <a:r>
              <a:rPr lang="en-US" sz="4400">
                <a:solidFill>
                  <a:srgbClr val="5D2E1D"/>
                </a:solidFill>
                <a:latin typeface="Calibri (MS)"/>
              </a:rPr>
              <a:t>			A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200 200				B. 200</a:t>
            </a:r>
          </a:p>
          <a:p>
            <a:r>
              <a:rPr lang="en-US" sz="4400">
                <a:solidFill>
                  <a:srgbClr val="5D2E1D"/>
                </a:solidFill>
                <a:latin typeface="Calibri (MS)"/>
              </a:rPr>
              <a:t>			C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20 020				D. 2 002</a:t>
            </a:r>
          </a:p>
          <a:p>
            <a:pPr algn="ctr">
              <a:spcBef>
                <a:spcPct val="0"/>
              </a:spcBef>
            </a:pPr>
            <a:endParaRPr lang="en-US" sz="44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-1099240"/>
            <a:ext cx="8455885" cy="339576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9601200" y="5046773"/>
            <a:ext cx="894572" cy="83067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57201" y="2977281"/>
            <a:ext cx="134112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 err="1">
                <a:solidFill>
                  <a:srgbClr val="5D2E1D"/>
                </a:solidFill>
                <a:latin typeface="Calibri (MS)"/>
              </a:rPr>
              <a:t>Chọn</a:t>
            </a:r>
            <a:r>
              <a:rPr lang="en-US" sz="44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b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4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b="1" dirty="0" err="1">
                <a:solidFill>
                  <a:srgbClr val="5D2E1D"/>
                </a:solidFill>
                <a:latin typeface="Calibri (MS)"/>
              </a:rPr>
              <a:t>án</a:t>
            </a:r>
            <a:r>
              <a:rPr lang="en-US" sz="44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b="1" dirty="0" err="1">
                <a:solidFill>
                  <a:srgbClr val="5D2E1D"/>
                </a:solidFill>
                <a:latin typeface="Calibri (MS)"/>
              </a:rPr>
              <a:t>đúng</a:t>
            </a:r>
            <a:endParaRPr lang="en-US" sz="4400" b="1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2 500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lấy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ra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1/10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trong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còn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lại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			A. 2 250				B. 250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5D2E1D"/>
                </a:solidFill>
                <a:latin typeface="Calibri (MS)"/>
              </a:rPr>
              <a:t>			C. 2 275			</a:t>
            </a:r>
            <a:r>
              <a:rPr lang="en-US" sz="4400">
                <a:solidFill>
                  <a:srgbClr val="5D2E1D"/>
                </a:solidFill>
                <a:latin typeface="Calibri (MS)"/>
              </a:rPr>
              <a:t>	       D</a:t>
            </a:r>
            <a:r>
              <a:rPr lang="en-US" sz="4400" dirty="0">
                <a:solidFill>
                  <a:srgbClr val="5D2E1D"/>
                </a:solidFill>
                <a:latin typeface="Calibri (MS)"/>
              </a:rPr>
              <a:t>. 500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717916" y="5827805"/>
            <a:ext cx="5024445" cy="4459195"/>
          </a:xfrm>
          <a:custGeom>
            <a:avLst/>
            <a:gdLst/>
            <a:ahLst/>
            <a:cxnLst/>
            <a:rect l="l" t="t" r="r" b="b"/>
            <a:pathLst>
              <a:path w="5024445" h="4459195">
                <a:moveTo>
                  <a:pt x="0" y="0"/>
                </a:moveTo>
                <a:lnTo>
                  <a:pt x="5024445" y="0"/>
                </a:lnTo>
                <a:lnTo>
                  <a:pt x="5024445" y="4459195"/>
                </a:lnTo>
                <a:lnTo>
                  <a:pt x="0" y="4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2" y="-853500"/>
            <a:ext cx="8455885" cy="3395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298317" y="5663686"/>
            <a:ext cx="852025" cy="7911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47700"/>
            <a:ext cx="16070449" cy="418221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99164"/>
            <a:ext cx="12112512" cy="8253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0086"/>
            <a:ext cx="13144115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3" y="1109190"/>
            <a:ext cx="16716681" cy="1098594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11258708" y="6515324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856" y="3442253"/>
            <a:ext cx="8821677" cy="4651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6" y="1484954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2" y="1470739"/>
            <a:ext cx="4127350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2" y="1484954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4" y="4621931"/>
            <a:ext cx="4163929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7" y="4678130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4" y="4650030"/>
            <a:ext cx="4304149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08690" y="3075821"/>
            <a:ext cx="11430000" cy="153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sân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dọc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 (MS)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22173"/>
            <a:ext cx="3920068" cy="2139881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3608690" y="5725170"/>
            <a:ext cx="11430000" cy="9618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dirty="0">
                <a:solidFill>
                  <a:srgbClr val="000000"/>
                </a:solidFill>
                <a:latin typeface="Calibri (MS)"/>
              </a:rPr>
              <a:t>25 x 10 = 250 </a:t>
            </a:r>
            <a:r>
              <a:rPr lang="en-US" sz="4400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libri (MS)"/>
              </a:rPr>
              <a:t>sinh</a:t>
            </a:r>
            <a:endParaRPr lang="en-US" sz="44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154" y="225050"/>
            <a:ext cx="3641279" cy="370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969860"/>
            <a:ext cx="11430000" cy="184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4800" dirty="0">
                <a:solidFill>
                  <a:srgbClr val="000000"/>
                </a:solidFill>
                <a:latin typeface="Calibri (MS)"/>
              </a:rPr>
              <a:t>365 x 100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8999" y="5336649"/>
            <a:ext cx="1143000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36 500</a:t>
            </a: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179" y="1044247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-523849"/>
            <a:ext cx="3926164" cy="429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75629" y="3254857"/>
            <a:ext cx="114300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4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403 x 10 x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5554815"/>
            <a:ext cx="1143000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Calibri (MS)"/>
              </a:rPr>
              <a:t>403 000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77" y="-939934"/>
            <a:ext cx="4249280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234</TotalTime>
  <Words>650</Words>
  <Application>Microsoft Office PowerPoint</Application>
  <PresentationFormat>Custom</PresentationFormat>
  <Paragraphs>108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 (MS)</vt:lpstr>
      <vt:lpstr>Arial</vt:lpstr>
      <vt:lpstr>Calibri</vt:lpstr>
      <vt:lpstr>Handyman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T20_Luyentap(tr16)_MNT</dc:title>
  <dc:subject>9Slide.vn</dc:subject>
  <dc:creator>HP</dc:creator>
  <dc:description>9Slide.vn</dc:description>
  <cp:lastModifiedBy>Hà Lê</cp:lastModifiedBy>
  <cp:revision>18</cp:revision>
  <dcterms:created xsi:type="dcterms:W3CDTF">2006-08-16T00:00:00Z</dcterms:created>
  <dcterms:modified xsi:type="dcterms:W3CDTF">2024-01-16T17:44:45Z</dcterms:modified>
  <cp:category>9Slide.vn</cp:category>
  <dc:identifier>DAF2GTrqIKM</dc:identifier>
</cp:coreProperties>
</file>