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8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7" r:id="rId31"/>
    <p:sldId id="284" r:id="rId32"/>
  </p:sldIdLst>
  <p:sldSz cx="18288000" cy="10287000"/>
  <p:notesSz cx="6858000" cy="9144000"/>
  <p:embeddedFontLst>
    <p:embeddedFont>
      <p:font typeface="UTM Avo Bold" panose="020B0604020202020204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#9Slide05 Kahitna" pitchFamily="2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3" autoAdjust="0"/>
    <p:restoredTop sz="94364" autoAdjust="0"/>
  </p:normalViewPr>
  <p:slideViewPr>
    <p:cSldViewPr>
      <p:cViewPr varScale="1">
        <p:scale>
          <a:sx n="61" d="100"/>
          <a:sy n="61" d="100"/>
        </p:scale>
        <p:origin x="51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3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E2E87-C71C-4CDB-8B7C-143CF0CE2F5E}" type="datetimeFigureOut">
              <a:rPr lang="en-US" smtClean="0"/>
              <a:t>22/01/2024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0936-5F1C-43C0-A1D1-C60DA02C6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C0936-5F1C-43C0-A1D1-C60DA02C66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C0936-5F1C-43C0-A1D1-C60DA02C66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20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0"/>
            <a:ext cx="8785042" cy="10287000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14300"/>
            <a:ext cx="8189107" cy="10401300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8802995" y="3155864"/>
            <a:ext cx="9026754" cy="7131136"/>
          </a:xfrm>
          <a:custGeom>
            <a:avLst/>
            <a:gdLst/>
            <a:ahLst/>
            <a:cxnLst/>
            <a:rect l="l" t="t" r="r" b="b"/>
            <a:pathLst>
              <a:path w="9026754" h="7131136">
                <a:moveTo>
                  <a:pt x="0" y="0"/>
                </a:moveTo>
                <a:lnTo>
                  <a:pt x="9026754" y="0"/>
                </a:lnTo>
                <a:lnTo>
                  <a:pt x="9026754" y="7131136"/>
                </a:lnTo>
                <a:lnTo>
                  <a:pt x="0" y="7131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916" y="3771900"/>
            <a:ext cx="7608467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87421" y="2164525"/>
            <a:ext cx="4010385" cy="5957951"/>
          </a:xfrm>
          <a:custGeom>
            <a:avLst/>
            <a:gdLst/>
            <a:ahLst/>
            <a:cxnLst/>
            <a:rect l="l" t="t" r="r" b="b"/>
            <a:pathLst>
              <a:path w="4010385" h="5957951">
                <a:moveTo>
                  <a:pt x="0" y="0"/>
                </a:moveTo>
                <a:lnTo>
                  <a:pt x="4010385" y="0"/>
                </a:lnTo>
                <a:lnTo>
                  <a:pt x="4010385" y="5957950"/>
                </a:lnTo>
                <a:lnTo>
                  <a:pt x="0" y="5957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6256" r="-26593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91863" y="2680335"/>
            <a:ext cx="10167978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Thân nấm dài, mũ nấm nhỏ tròn, thường có màu trắng đục.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927041" y="3118365"/>
            <a:ext cx="5856779" cy="4338020"/>
          </a:xfrm>
          <a:custGeom>
            <a:avLst/>
            <a:gdLst/>
            <a:ahLst/>
            <a:cxnLst/>
            <a:rect l="l" t="t" r="r" b="b"/>
            <a:pathLst>
              <a:path w="5856779" h="4338020">
                <a:moveTo>
                  <a:pt x="0" y="0"/>
                </a:moveTo>
                <a:lnTo>
                  <a:pt x="5856779" y="0"/>
                </a:lnTo>
                <a:lnTo>
                  <a:pt x="5856779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54" t="-145256" r="-11910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mũ nấm to, có màu sẫm, thân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306769" y="1095945"/>
            <a:ext cx="5674463" cy="4338020"/>
          </a:xfrm>
          <a:custGeom>
            <a:avLst/>
            <a:gdLst/>
            <a:ahLst/>
            <a:cxnLst/>
            <a:rect l="l" t="t" r="r" b="b"/>
            <a:pathLst>
              <a:path w="5674463" h="4338020">
                <a:moveTo>
                  <a:pt x="0" y="0"/>
                </a:moveTo>
                <a:lnTo>
                  <a:pt x="5674462" y="0"/>
                </a:lnTo>
                <a:lnTo>
                  <a:pt x="5674462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519" t="-145256" r="-2303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94242" y="5424440"/>
            <a:ext cx="15299516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413620"/>
                </a:solidFill>
                <a:latin typeface="UTM Avo Bold"/>
              </a:rPr>
              <a:t>thân gỗ, nấm non có màu đỏ bóng ở mặt trên và màu trắng ở mặt dưới.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530270" y="1331918"/>
            <a:ext cx="5227459" cy="3919019"/>
          </a:xfrm>
          <a:custGeom>
            <a:avLst/>
            <a:gdLst/>
            <a:ahLst/>
            <a:cxnLst/>
            <a:rect l="l" t="t" r="r" b="b"/>
            <a:pathLst>
              <a:path w="5227459" h="3919019">
                <a:moveTo>
                  <a:pt x="0" y="0"/>
                </a:moveTo>
                <a:lnTo>
                  <a:pt x="5227460" y="0"/>
                </a:lnTo>
                <a:lnTo>
                  <a:pt x="5227460" y="3919019"/>
                </a:lnTo>
                <a:lnTo>
                  <a:pt x="0" y="3919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51" t="-248905" r="-119731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67917" y="5241412"/>
            <a:ext cx="9952165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mũ nấm tròn và to, thân nấm tròn và to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070024" y="2962500"/>
            <a:ext cx="5826934" cy="4362000"/>
          </a:xfrm>
          <a:custGeom>
            <a:avLst/>
            <a:gdLst/>
            <a:ahLst/>
            <a:cxnLst/>
            <a:rect l="l" t="t" r="r" b="b"/>
            <a:pathLst>
              <a:path w="5826934" h="4362000">
                <a:moveTo>
                  <a:pt x="0" y="0"/>
                </a:moveTo>
                <a:lnTo>
                  <a:pt x="5826933" y="0"/>
                </a:lnTo>
                <a:lnTo>
                  <a:pt x="5826933" y="4362000"/>
                </a:lnTo>
                <a:lnTo>
                  <a:pt x="0" y="43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786" t="-248905" r="-19554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17858" y="2680335"/>
            <a:ext cx="9952165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BE1E2D"/>
                </a:solidFill>
                <a:latin typeface="UTM Avo Bold"/>
              </a:rPr>
              <a:t>mũ nấm to, xòe tròn có màu đỏ, thân nấm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091091" y="3234782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8" y="0"/>
                </a:lnTo>
                <a:lnTo>
                  <a:pt x="10105818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85246" y="554178"/>
            <a:ext cx="1571750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2.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8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nhận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xét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520109" y="621054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9" y="0"/>
                </a:lnTo>
                <a:lnTo>
                  <a:pt x="10105819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038600" y="3620797"/>
            <a:ext cx="3989074" cy="6220778"/>
          </a:xfrm>
          <a:custGeom>
            <a:avLst/>
            <a:gdLst/>
            <a:ahLst/>
            <a:cxnLst/>
            <a:rect l="l" t="t" r="r" b="b"/>
            <a:pathLst>
              <a:path w="3989074" h="6220778">
                <a:moveTo>
                  <a:pt x="3989074" y="0"/>
                </a:moveTo>
                <a:lnTo>
                  <a:pt x="0" y="0"/>
                </a:lnTo>
                <a:lnTo>
                  <a:pt x="0" y="6220778"/>
                </a:lnTo>
                <a:lnTo>
                  <a:pt x="3989074" y="6220778"/>
                </a:lnTo>
                <a:lnTo>
                  <a:pt x="39890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74755" y="388880"/>
            <a:ext cx="4732874" cy="4141209"/>
            <a:chOff x="-35569" y="-72818"/>
            <a:chExt cx="812811" cy="711200"/>
          </a:xfrm>
        </p:grpSpPr>
        <p:sp>
          <p:nvSpPr>
            <p:cNvPr id="9" name="Freeform 9"/>
            <p:cNvSpPr/>
            <p:nvPr/>
          </p:nvSpPr>
          <p:spPr>
            <a:xfrm>
              <a:off x="-35569" y="-72818"/>
              <a:ext cx="812811" cy="711200"/>
            </a:xfrm>
            <a:prstGeom prst="wedgeEllipseCallout">
              <a:avLst>
                <a:gd name="adj1" fmla="val 22959"/>
                <a:gd name="adj2" fmla="val 63236"/>
              </a:avLst>
            </a:prstGeom>
            <a:solidFill>
              <a:srgbClr val="7541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30334" y="2074"/>
              <a:ext cx="746673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Nấm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kích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thước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50594" y="1851819"/>
            <a:ext cx="14158864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 Bold"/>
              </a:rPr>
              <a:t>3.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Hãy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nêu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tên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loại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chia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sẻ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đó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470139" y="3265322"/>
            <a:ext cx="4913907" cy="6640415"/>
          </a:xfrm>
          <a:custGeom>
            <a:avLst/>
            <a:gdLst/>
            <a:ahLst/>
            <a:cxnLst/>
            <a:rect l="l" t="t" r="r" b="b"/>
            <a:pathLst>
              <a:path w="4913907" h="6640415">
                <a:moveTo>
                  <a:pt x="0" y="0"/>
                </a:moveTo>
                <a:lnTo>
                  <a:pt x="4913907" y="0"/>
                </a:lnTo>
                <a:lnTo>
                  <a:pt x="4913907" y="6640415"/>
                </a:lnTo>
                <a:lnTo>
                  <a:pt x="0" y="6640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017611" y="2036855"/>
            <a:ext cx="3883552" cy="3155386"/>
          </a:xfrm>
          <a:custGeom>
            <a:avLst/>
            <a:gdLst/>
            <a:ahLst/>
            <a:cxnLst/>
            <a:rect l="l" t="t" r="r" b="b"/>
            <a:pathLst>
              <a:path w="3883552" h="3155386">
                <a:moveTo>
                  <a:pt x="0" y="0"/>
                </a:moveTo>
                <a:lnTo>
                  <a:pt x="3883552" y="0"/>
                </a:lnTo>
                <a:lnTo>
                  <a:pt x="3883552" y="3155386"/>
                </a:lnTo>
                <a:lnTo>
                  <a:pt x="0" y="3155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63138" y="1787747"/>
            <a:ext cx="4574147" cy="3653600"/>
          </a:xfrm>
          <a:custGeom>
            <a:avLst/>
            <a:gdLst/>
            <a:ahLst/>
            <a:cxnLst/>
            <a:rect l="l" t="t" r="r" b="b"/>
            <a:pathLst>
              <a:path w="4574147" h="3653600">
                <a:moveTo>
                  <a:pt x="0" y="0"/>
                </a:moveTo>
                <a:lnTo>
                  <a:pt x="4574147" y="0"/>
                </a:lnTo>
                <a:lnTo>
                  <a:pt x="4574147" y="3653601"/>
                </a:lnTo>
                <a:lnTo>
                  <a:pt x="0" y="3653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6346" y="1418096"/>
            <a:ext cx="6021306" cy="4392903"/>
          </a:xfrm>
          <a:custGeom>
            <a:avLst/>
            <a:gdLst/>
            <a:ahLst/>
            <a:cxnLst/>
            <a:rect l="l" t="t" r="r" b="b"/>
            <a:pathLst>
              <a:path w="6021306" h="4392903">
                <a:moveTo>
                  <a:pt x="0" y="0"/>
                </a:moveTo>
                <a:lnTo>
                  <a:pt x="6021306" y="0"/>
                </a:lnTo>
                <a:lnTo>
                  <a:pt x="6021306" y="4392903"/>
                </a:lnTo>
                <a:lnTo>
                  <a:pt x="0" y="4392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40376" y="7164643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hương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đông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cô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72215" y="1339240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40376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bào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ngư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sò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49625" y="2696079"/>
            <a:ext cx="22387250" cy="4894843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667405" y="3115528"/>
            <a:ext cx="21622810" cy="4055944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515988" y="3505200"/>
            <a:ext cx="10665609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95D40"/>
                </a:solidFill>
                <a:latin typeface="UTM Avo"/>
              </a:rPr>
              <a:t>Hãy kể tên một số nấm mà em biết. Làm thế nào để phân biệt được chúng?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169605" y="2057400"/>
            <a:ext cx="8685594" cy="8229600"/>
          </a:xfrm>
          <a:custGeom>
            <a:avLst/>
            <a:gdLst/>
            <a:ahLst/>
            <a:cxnLst/>
            <a:rect l="l" t="t" r="r" b="b"/>
            <a:pathLst>
              <a:path w="8685594" h="8229600">
                <a:moveTo>
                  <a:pt x="0" y="0"/>
                </a:moveTo>
                <a:lnTo>
                  <a:pt x="8685593" y="0"/>
                </a:lnTo>
                <a:lnTo>
                  <a:pt x="86855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36168" y="1549334"/>
            <a:ext cx="8815665" cy="5509791"/>
          </a:xfrm>
          <a:custGeom>
            <a:avLst/>
            <a:gdLst/>
            <a:ahLst/>
            <a:cxnLst/>
            <a:rect l="l" t="t" r="r" b="b"/>
            <a:pathLst>
              <a:path w="8815665" h="5509791">
                <a:moveTo>
                  <a:pt x="0" y="0"/>
                </a:moveTo>
                <a:lnTo>
                  <a:pt x="8815664" y="0"/>
                </a:lnTo>
                <a:lnTo>
                  <a:pt x="8815664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mối (nấm tràm)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996588" y="1491330"/>
            <a:ext cx="8294823" cy="5529882"/>
          </a:xfrm>
          <a:custGeom>
            <a:avLst/>
            <a:gdLst/>
            <a:ahLst/>
            <a:cxnLst/>
            <a:rect l="l" t="t" r="r" b="b"/>
            <a:pathLst>
              <a:path w="8294823" h="5529882">
                <a:moveTo>
                  <a:pt x="0" y="0"/>
                </a:moveTo>
                <a:lnTo>
                  <a:pt x="8294824" y="0"/>
                </a:lnTo>
                <a:lnTo>
                  <a:pt x="8294824" y="5529882"/>
                </a:lnTo>
                <a:lnTo>
                  <a:pt x="0" y="5529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ngọc tẩm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1657" y="1813105"/>
            <a:ext cx="8264686" cy="5509791"/>
          </a:xfrm>
          <a:custGeom>
            <a:avLst/>
            <a:gdLst/>
            <a:ahLst/>
            <a:cxnLst/>
            <a:rect l="l" t="t" r="r" b="b"/>
            <a:pathLst>
              <a:path w="8264686" h="5509791">
                <a:moveTo>
                  <a:pt x="0" y="0"/>
                </a:moveTo>
                <a:lnTo>
                  <a:pt x="8264686" y="0"/>
                </a:lnTo>
                <a:lnTo>
                  <a:pt x="8264686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tuyết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513530" y="1567774"/>
            <a:ext cx="5846442" cy="7151451"/>
          </a:xfrm>
          <a:custGeom>
            <a:avLst/>
            <a:gdLst/>
            <a:ahLst/>
            <a:cxnLst/>
            <a:rect l="l" t="t" r="r" b="b"/>
            <a:pathLst>
              <a:path w="5846442" h="7151451">
                <a:moveTo>
                  <a:pt x="0" y="0"/>
                </a:moveTo>
                <a:lnTo>
                  <a:pt x="5846442" y="0"/>
                </a:lnTo>
                <a:lnTo>
                  <a:pt x="5846442" y="7151452"/>
                </a:lnTo>
                <a:lnTo>
                  <a:pt x="0" y="7151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95680" y="4682490"/>
            <a:ext cx="8729229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tán trắng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691049" y="2346421"/>
            <a:ext cx="7733860" cy="5594159"/>
          </a:xfrm>
          <a:custGeom>
            <a:avLst/>
            <a:gdLst/>
            <a:ahLst/>
            <a:cxnLst/>
            <a:rect l="l" t="t" r="r" b="b"/>
            <a:pathLst>
              <a:path w="7733860" h="5594159">
                <a:moveTo>
                  <a:pt x="0" y="0"/>
                </a:moveTo>
                <a:lnTo>
                  <a:pt x="7733860" y="0"/>
                </a:lnTo>
                <a:lnTo>
                  <a:pt x="7733860" y="5594158"/>
                </a:lnTo>
                <a:lnTo>
                  <a:pt x="0" y="5594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32038" y="4485251"/>
            <a:ext cx="4796648" cy="184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trắng hình nón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1752" y="1971298"/>
            <a:ext cx="12161297" cy="6344403"/>
            <a:chOff x="0" y="0"/>
            <a:chExt cx="34233569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4088790" cy="17714464"/>
            </a:xfrm>
            <a:custGeom>
              <a:avLst/>
              <a:gdLst/>
              <a:ahLst/>
              <a:cxnLst/>
              <a:rect l="l" t="t" r="r" b="b"/>
              <a:pathLst>
                <a:path w="34088790" h="17714464">
                  <a:moveTo>
                    <a:pt x="0" y="0"/>
                  </a:moveTo>
                  <a:lnTo>
                    <a:pt x="34088790" y="0"/>
                  </a:lnTo>
                  <a:lnTo>
                    <a:pt x="34088790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33569" cy="17859243"/>
            </a:xfrm>
            <a:custGeom>
              <a:avLst/>
              <a:gdLst/>
              <a:ahLst/>
              <a:cxnLst/>
              <a:rect l="l" t="t" r="r" b="b"/>
              <a:pathLst>
                <a:path w="34233569" h="17859243">
                  <a:moveTo>
                    <a:pt x="34088787" y="17714463"/>
                  </a:moveTo>
                  <a:lnTo>
                    <a:pt x="34233569" y="17714463"/>
                  </a:lnTo>
                  <a:lnTo>
                    <a:pt x="34233569" y="17859243"/>
                  </a:lnTo>
                  <a:lnTo>
                    <a:pt x="34088787" y="17859243"/>
                  </a:lnTo>
                  <a:lnTo>
                    <a:pt x="34088787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4088787" y="144780"/>
                  </a:moveTo>
                  <a:lnTo>
                    <a:pt x="34233569" y="144780"/>
                  </a:lnTo>
                  <a:lnTo>
                    <a:pt x="34233569" y="17714463"/>
                  </a:lnTo>
                  <a:lnTo>
                    <a:pt x="34088787" y="17714463"/>
                  </a:lnTo>
                  <a:lnTo>
                    <a:pt x="34088787" y="144780"/>
                  </a:lnTo>
                  <a:close/>
                  <a:moveTo>
                    <a:pt x="144780" y="17714463"/>
                  </a:moveTo>
                  <a:lnTo>
                    <a:pt x="34088787" y="17714463"/>
                  </a:lnTo>
                  <a:lnTo>
                    <a:pt x="34088787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4088787" y="0"/>
                  </a:moveTo>
                  <a:lnTo>
                    <a:pt x="34233569" y="0"/>
                  </a:lnTo>
                  <a:lnTo>
                    <a:pt x="34233569" y="144780"/>
                  </a:lnTo>
                  <a:lnTo>
                    <a:pt x="34088787" y="144780"/>
                  </a:lnTo>
                  <a:lnTo>
                    <a:pt x="340887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088787" y="0"/>
                  </a:lnTo>
                  <a:lnTo>
                    <a:pt x="340887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61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1310067" y="3448972"/>
            <a:ext cx="4316505" cy="6838028"/>
          </a:xfrm>
          <a:custGeom>
            <a:avLst/>
            <a:gdLst/>
            <a:ahLst/>
            <a:cxnLst/>
            <a:rect l="l" t="t" r="r" b="b"/>
            <a:pathLst>
              <a:path w="4316505" h="6838028">
                <a:moveTo>
                  <a:pt x="0" y="0"/>
                </a:moveTo>
                <a:lnTo>
                  <a:pt x="4316505" y="0"/>
                </a:lnTo>
                <a:lnTo>
                  <a:pt x="4316505" y="6838028"/>
                </a:lnTo>
                <a:lnTo>
                  <a:pt x="0" y="6838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685" y="2729274"/>
            <a:ext cx="12180864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10369" y="1971298"/>
            <a:ext cx="11777631" cy="6344403"/>
            <a:chOff x="0" y="0"/>
            <a:chExt cx="33153563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3008785" cy="17714464"/>
            </a:xfrm>
            <a:custGeom>
              <a:avLst/>
              <a:gdLst/>
              <a:ahLst/>
              <a:cxnLst/>
              <a:rect l="l" t="t" r="r" b="b"/>
              <a:pathLst>
                <a:path w="33008785" h="17714464">
                  <a:moveTo>
                    <a:pt x="0" y="0"/>
                  </a:moveTo>
                  <a:lnTo>
                    <a:pt x="33008785" y="0"/>
                  </a:lnTo>
                  <a:lnTo>
                    <a:pt x="33008785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3153564" cy="17859243"/>
            </a:xfrm>
            <a:custGeom>
              <a:avLst/>
              <a:gdLst/>
              <a:ahLst/>
              <a:cxnLst/>
              <a:rect l="l" t="t" r="r" b="b"/>
              <a:pathLst>
                <a:path w="33153564" h="17859243">
                  <a:moveTo>
                    <a:pt x="33008782" y="17714463"/>
                  </a:moveTo>
                  <a:lnTo>
                    <a:pt x="33153564" y="17714463"/>
                  </a:lnTo>
                  <a:lnTo>
                    <a:pt x="33153564" y="17859243"/>
                  </a:lnTo>
                  <a:lnTo>
                    <a:pt x="33008782" y="17859243"/>
                  </a:lnTo>
                  <a:lnTo>
                    <a:pt x="33008782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3008782" y="144780"/>
                  </a:moveTo>
                  <a:lnTo>
                    <a:pt x="33153564" y="144780"/>
                  </a:lnTo>
                  <a:lnTo>
                    <a:pt x="33153564" y="17714463"/>
                  </a:lnTo>
                  <a:lnTo>
                    <a:pt x="33008782" y="17714463"/>
                  </a:lnTo>
                  <a:lnTo>
                    <a:pt x="33008782" y="144780"/>
                  </a:lnTo>
                  <a:close/>
                  <a:moveTo>
                    <a:pt x="144780" y="17714463"/>
                  </a:moveTo>
                  <a:lnTo>
                    <a:pt x="33008782" y="17714463"/>
                  </a:lnTo>
                  <a:lnTo>
                    <a:pt x="33008782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3008782" y="0"/>
                  </a:moveTo>
                  <a:lnTo>
                    <a:pt x="33153564" y="0"/>
                  </a:lnTo>
                  <a:lnTo>
                    <a:pt x="33153564" y="144780"/>
                  </a:lnTo>
                  <a:lnTo>
                    <a:pt x="33008782" y="144780"/>
                  </a:lnTo>
                  <a:lnTo>
                    <a:pt x="330087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008782" y="0"/>
                  </a:lnTo>
                  <a:lnTo>
                    <a:pt x="330087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1573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3297622" y="2568688"/>
            <a:ext cx="3212747" cy="7718312"/>
          </a:xfrm>
          <a:custGeom>
            <a:avLst/>
            <a:gdLst/>
            <a:ahLst/>
            <a:cxnLst/>
            <a:rect l="l" t="t" r="r" b="b"/>
            <a:pathLst>
              <a:path w="3212747" h="7718312">
                <a:moveTo>
                  <a:pt x="0" y="0"/>
                </a:moveTo>
                <a:lnTo>
                  <a:pt x="3212747" y="0"/>
                </a:lnTo>
                <a:lnTo>
                  <a:pt x="3212747" y="7718312"/>
                </a:lnTo>
                <a:lnTo>
                  <a:pt x="0" y="7718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048243" y="3510148"/>
            <a:ext cx="11007248" cy="276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Trong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tự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nhiên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có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hình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dạng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kích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thước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và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màu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sắc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khác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nhau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-2116331"/>
            <a:ext cx="8785042" cy="14202526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696473"/>
            <a:ext cx="8189107" cy="13063375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666231" y="2156792"/>
            <a:ext cx="6036460" cy="9210111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260" y="3390900"/>
            <a:ext cx="8086956" cy="2674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8166" y="3783207"/>
            <a:ext cx="4087261" cy="6264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1550" y="1496021"/>
            <a:ext cx="11268445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định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nào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sau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đây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đúng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61656" y="2672892"/>
            <a:ext cx="12757852" cy="642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mũ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chóp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nón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cầu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sợi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nâu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trắng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Một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số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kích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thước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chỉ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được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hiển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vi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mốc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men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60123" y="8337531"/>
            <a:ext cx="4136277" cy="7775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8166" y="3783207"/>
            <a:ext cx="4087261" cy="6264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01448" y="1999583"/>
            <a:ext cx="11652112" cy="153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BE1E2D"/>
                </a:solidFill>
                <a:latin typeface="UTM Avo Bold"/>
              </a:rPr>
              <a:t>Nấm có hình mũ, hình chóp, hình cầu, hình sợi,…thể hiện: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01448" y="4111641"/>
            <a:ext cx="12757852" cy="35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thể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mắt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thường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10200" y="4093632"/>
            <a:ext cx="11658600" cy="7775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-2116331"/>
            <a:ext cx="8785042" cy="14202526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696473"/>
            <a:ext cx="8189107" cy="13063375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666231" y="2156792"/>
            <a:ext cx="6036460" cy="9210111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21" y="3701259"/>
            <a:ext cx="7358510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10369" y="1971298"/>
            <a:ext cx="11777631" cy="6344403"/>
            <a:chOff x="0" y="0"/>
            <a:chExt cx="33153563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3008785" cy="17714464"/>
            </a:xfrm>
            <a:custGeom>
              <a:avLst/>
              <a:gdLst/>
              <a:ahLst/>
              <a:cxnLst/>
              <a:rect l="l" t="t" r="r" b="b"/>
              <a:pathLst>
                <a:path w="33008785" h="17714464">
                  <a:moveTo>
                    <a:pt x="0" y="0"/>
                  </a:moveTo>
                  <a:lnTo>
                    <a:pt x="33008785" y="0"/>
                  </a:lnTo>
                  <a:lnTo>
                    <a:pt x="33008785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3153564" cy="17859243"/>
            </a:xfrm>
            <a:custGeom>
              <a:avLst/>
              <a:gdLst/>
              <a:ahLst/>
              <a:cxnLst/>
              <a:rect l="l" t="t" r="r" b="b"/>
              <a:pathLst>
                <a:path w="33153564" h="17859243">
                  <a:moveTo>
                    <a:pt x="33008782" y="17714463"/>
                  </a:moveTo>
                  <a:lnTo>
                    <a:pt x="33153564" y="17714463"/>
                  </a:lnTo>
                  <a:lnTo>
                    <a:pt x="33153564" y="17859243"/>
                  </a:lnTo>
                  <a:lnTo>
                    <a:pt x="33008782" y="17859243"/>
                  </a:lnTo>
                  <a:lnTo>
                    <a:pt x="33008782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3008782" y="144780"/>
                  </a:moveTo>
                  <a:lnTo>
                    <a:pt x="33153564" y="144780"/>
                  </a:lnTo>
                  <a:lnTo>
                    <a:pt x="33153564" y="17714463"/>
                  </a:lnTo>
                  <a:lnTo>
                    <a:pt x="33008782" y="17714463"/>
                  </a:lnTo>
                  <a:lnTo>
                    <a:pt x="33008782" y="144780"/>
                  </a:lnTo>
                  <a:close/>
                  <a:moveTo>
                    <a:pt x="144780" y="17714463"/>
                  </a:moveTo>
                  <a:lnTo>
                    <a:pt x="33008782" y="17714463"/>
                  </a:lnTo>
                  <a:lnTo>
                    <a:pt x="33008782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3008782" y="0"/>
                  </a:moveTo>
                  <a:lnTo>
                    <a:pt x="33153564" y="0"/>
                  </a:lnTo>
                  <a:lnTo>
                    <a:pt x="33153564" y="144780"/>
                  </a:lnTo>
                  <a:lnTo>
                    <a:pt x="33008782" y="144780"/>
                  </a:lnTo>
                  <a:lnTo>
                    <a:pt x="330087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008782" y="0"/>
                  </a:lnTo>
                  <a:lnTo>
                    <a:pt x="330087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1573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3297622" y="2568688"/>
            <a:ext cx="3212747" cy="7718312"/>
          </a:xfrm>
          <a:custGeom>
            <a:avLst/>
            <a:gdLst/>
            <a:ahLst/>
            <a:cxnLst/>
            <a:rect l="l" t="t" r="r" b="b"/>
            <a:pathLst>
              <a:path w="3212747" h="7718312">
                <a:moveTo>
                  <a:pt x="0" y="0"/>
                </a:moveTo>
                <a:lnTo>
                  <a:pt x="3212747" y="0"/>
                </a:lnTo>
                <a:lnTo>
                  <a:pt x="3212747" y="7718312"/>
                </a:lnTo>
                <a:lnTo>
                  <a:pt x="0" y="7718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337999" y="2596278"/>
            <a:ext cx="1100724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 smtClean="0">
                <a:solidFill>
                  <a:srgbClr val="BE1E2D"/>
                </a:solidFill>
                <a:latin typeface="UTM Avo Bold"/>
              </a:rPr>
              <a:t>Định</a:t>
            </a:r>
            <a:r>
              <a:rPr lang="en-US" sz="6000" dirty="0" smtClean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 smtClean="0">
                <a:solidFill>
                  <a:srgbClr val="BE1E2D"/>
                </a:solidFill>
                <a:latin typeface="UTM Avo Bold"/>
              </a:rPr>
              <a:t>hướng</a:t>
            </a:r>
            <a:r>
              <a:rPr lang="en-US" sz="6000" dirty="0" smtClean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 smtClean="0">
                <a:solidFill>
                  <a:srgbClr val="BE1E2D"/>
                </a:solidFill>
                <a:latin typeface="UTM Avo Bold"/>
              </a:rPr>
              <a:t>học</a:t>
            </a:r>
            <a:r>
              <a:rPr lang="en-US" sz="6000" dirty="0" smtClean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 smtClean="0">
                <a:solidFill>
                  <a:srgbClr val="BE1E2D"/>
                </a:solidFill>
                <a:latin typeface="UTM Avo Bold"/>
              </a:rPr>
              <a:t>tập</a:t>
            </a:r>
            <a:r>
              <a:rPr lang="en-US" sz="6000" dirty="0" smtClean="0">
                <a:solidFill>
                  <a:srgbClr val="BE1E2D"/>
                </a:solidFill>
                <a:latin typeface="UTM Avo Bold"/>
              </a:rPr>
              <a:t>.</a:t>
            </a:r>
            <a:endParaRPr lang="en-US" sz="6000" dirty="0">
              <a:solidFill>
                <a:srgbClr val="BE1E2D"/>
              </a:solidFill>
              <a:latin typeface="UTM Avo Bold"/>
            </a:endParaRPr>
          </a:p>
        </p:txBody>
      </p:sp>
      <p:grpSp>
        <p:nvGrpSpPr>
          <p:cNvPr id="11" name="Group 12"/>
          <p:cNvGrpSpPr/>
          <p:nvPr/>
        </p:nvGrpSpPr>
        <p:grpSpPr>
          <a:xfrm>
            <a:off x="9703912" y="5719236"/>
            <a:ext cx="6275421" cy="1595676"/>
            <a:chOff x="906946" y="-303230"/>
            <a:chExt cx="8764825" cy="1516842"/>
          </a:xfrm>
        </p:grpSpPr>
        <p:sp>
          <p:nvSpPr>
            <p:cNvPr id="12" name="Freeform 13"/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5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906946" y="374883"/>
              <a:ext cx="8764825" cy="838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5400" b="1" dirty="0" err="1">
                  <a:solidFill>
                    <a:srgbClr val="000000"/>
                  </a:solidFill>
                  <a:latin typeface="Cambria"/>
                </a:rPr>
                <a:t>Chuẩn</a:t>
              </a:r>
              <a:r>
                <a:rPr lang="en-US" sz="54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54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54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Cambria"/>
                </a:rPr>
                <a:t>mới</a:t>
              </a:r>
              <a:endParaRPr lang="en-US" sz="54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30FFA3B-5823-4A47-FFE4-AA3526E3ED98}"/>
              </a:ext>
            </a:extLst>
          </p:cNvPr>
          <p:cNvGrpSpPr/>
          <p:nvPr/>
        </p:nvGrpSpPr>
        <p:grpSpPr>
          <a:xfrm>
            <a:off x="10311677" y="3897374"/>
            <a:ext cx="5059892" cy="1340773"/>
            <a:chOff x="891342" y="-303230"/>
            <a:chExt cx="8764825" cy="1323756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A05255-792D-5828-0807-A49A4D4629A4}"/>
                </a:ext>
              </a:extLst>
            </p:cNvPr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5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4B62480A-0FF4-65B7-CC32-274B3947AE5D}"/>
                </a:ext>
              </a:extLst>
            </p:cNvPr>
            <p:cNvSpPr txBox="1"/>
            <p:nvPr/>
          </p:nvSpPr>
          <p:spPr>
            <a:xfrm>
              <a:off x="891342" y="423632"/>
              <a:ext cx="8764825" cy="419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5400" b="1" dirty="0" err="1">
                  <a:solidFill>
                    <a:srgbClr val="000000"/>
                  </a:solidFill>
                  <a:latin typeface="Cambria"/>
                </a:rPr>
                <a:t>Ôn</a:t>
              </a:r>
              <a:r>
                <a:rPr lang="en-US" sz="54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54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54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Cambria"/>
                </a:rPr>
                <a:t>cũ</a:t>
              </a:r>
              <a:endParaRPr lang="en-US" sz="54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0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49625" y="2696079"/>
            <a:ext cx="22387250" cy="4894843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667405" y="3115528"/>
            <a:ext cx="21622810" cy="4055944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141507" y="2696079"/>
            <a:ext cx="6885122" cy="7453447"/>
          </a:xfrm>
          <a:custGeom>
            <a:avLst/>
            <a:gdLst/>
            <a:ahLst/>
            <a:cxnLst/>
            <a:rect l="l" t="t" r="r" b="b"/>
            <a:pathLst>
              <a:path w="6885122" h="7453447">
                <a:moveTo>
                  <a:pt x="0" y="0"/>
                </a:moveTo>
                <a:lnTo>
                  <a:pt x="6885122" y="0"/>
                </a:lnTo>
                <a:lnTo>
                  <a:pt x="6885122" y="7453447"/>
                </a:lnTo>
                <a:lnTo>
                  <a:pt x="0" y="7453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0" y="4341806"/>
            <a:ext cx="10559187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8800" y="393779"/>
            <a:ext cx="11747280" cy="7439574"/>
            <a:chOff x="0" y="0"/>
            <a:chExt cx="2758062" cy="17573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8062" cy="1757355"/>
            </a:xfrm>
            <a:custGeom>
              <a:avLst/>
              <a:gdLst/>
              <a:ahLst/>
              <a:cxnLst/>
              <a:rect l="l" t="t" r="r" b="b"/>
              <a:pathLst>
                <a:path w="2758062" h="1757355">
                  <a:moveTo>
                    <a:pt x="37704" y="0"/>
                  </a:moveTo>
                  <a:lnTo>
                    <a:pt x="2720358" y="0"/>
                  </a:lnTo>
                  <a:cubicBezTo>
                    <a:pt x="2741181" y="0"/>
                    <a:pt x="2758062" y="16881"/>
                    <a:pt x="2758062" y="37704"/>
                  </a:cubicBezTo>
                  <a:lnTo>
                    <a:pt x="2758062" y="1719650"/>
                  </a:lnTo>
                  <a:cubicBezTo>
                    <a:pt x="2758062" y="1740474"/>
                    <a:pt x="2741181" y="1757355"/>
                    <a:pt x="2720358" y="1757355"/>
                  </a:cubicBezTo>
                  <a:lnTo>
                    <a:pt x="37704" y="1757355"/>
                  </a:lnTo>
                  <a:cubicBezTo>
                    <a:pt x="16881" y="1757355"/>
                    <a:pt x="0" y="1740474"/>
                    <a:pt x="0" y="1719650"/>
                  </a:cubicBezTo>
                  <a:lnTo>
                    <a:pt x="0" y="37704"/>
                  </a:lnTo>
                  <a:cubicBezTo>
                    <a:pt x="0" y="16881"/>
                    <a:pt x="16881" y="0"/>
                    <a:pt x="37704" y="0"/>
                  </a:cubicBezTo>
                  <a:close/>
                </a:path>
              </a:pathLst>
            </a:custGeom>
            <a:solidFill>
              <a:srgbClr val="18270B">
                <a:alpha val="9294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758062" cy="1833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76115" y="6754697"/>
            <a:ext cx="4973630" cy="2157312"/>
          </a:xfrm>
          <a:custGeom>
            <a:avLst/>
            <a:gdLst/>
            <a:ahLst/>
            <a:cxnLst/>
            <a:rect l="l" t="t" r="r" b="b"/>
            <a:pathLst>
              <a:path w="4973630" h="2157312">
                <a:moveTo>
                  <a:pt x="0" y="0"/>
                </a:moveTo>
                <a:lnTo>
                  <a:pt x="4973630" y="0"/>
                </a:lnTo>
                <a:lnTo>
                  <a:pt x="4973630" y="2157312"/>
                </a:lnTo>
                <a:lnTo>
                  <a:pt x="0" y="2157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2346" y="6471967"/>
            <a:ext cx="3820853" cy="3257278"/>
          </a:xfrm>
          <a:custGeom>
            <a:avLst/>
            <a:gdLst/>
            <a:ahLst/>
            <a:cxnLst/>
            <a:rect l="l" t="t" r="r" b="b"/>
            <a:pathLst>
              <a:path w="3820853" h="3257278">
                <a:moveTo>
                  <a:pt x="0" y="0"/>
                </a:moveTo>
                <a:lnTo>
                  <a:pt x="3820853" y="0"/>
                </a:lnTo>
                <a:lnTo>
                  <a:pt x="3820853" y="3257278"/>
                </a:lnTo>
                <a:lnTo>
                  <a:pt x="0" y="3257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78085" y="7833353"/>
            <a:ext cx="2198030" cy="2242887"/>
          </a:xfrm>
          <a:custGeom>
            <a:avLst/>
            <a:gdLst/>
            <a:ahLst/>
            <a:cxnLst/>
            <a:rect l="l" t="t" r="r" b="b"/>
            <a:pathLst>
              <a:path w="2198030" h="2242887">
                <a:moveTo>
                  <a:pt x="0" y="0"/>
                </a:moveTo>
                <a:lnTo>
                  <a:pt x="2198030" y="0"/>
                </a:lnTo>
                <a:lnTo>
                  <a:pt x="2198030" y="2242887"/>
                </a:lnTo>
                <a:lnTo>
                  <a:pt x="0" y="22428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2772" y="512576"/>
            <a:ext cx="12717358" cy="6108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39826" y="5379706"/>
            <a:ext cx="2877561" cy="1877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-2116331"/>
            <a:ext cx="8785042" cy="14202526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696473"/>
            <a:ext cx="8189107" cy="13063375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666231" y="2156792"/>
            <a:ext cx="6036460" cy="9210111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3581400" y="190500"/>
            <a:ext cx="5282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00B050"/>
                </a:solidFill>
                <a:latin typeface="#9Slide05 Kahitna" pitchFamily="2" charset="0"/>
              </a:rPr>
              <a:t>Yêu</a:t>
            </a:r>
            <a:r>
              <a:rPr lang="en-US" sz="7200" b="1" dirty="0" smtClean="0">
                <a:solidFill>
                  <a:srgbClr val="00B050"/>
                </a:solidFill>
                <a:latin typeface="#9Slide05 Kahitna" pitchFamily="2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#9Slide05 Kahitna" pitchFamily="2" charset="0"/>
              </a:rPr>
              <a:t>cầu</a:t>
            </a:r>
            <a:r>
              <a:rPr lang="en-US" sz="7200" b="1" dirty="0" smtClean="0">
                <a:solidFill>
                  <a:srgbClr val="00B050"/>
                </a:solidFill>
                <a:latin typeface="#9Slide05 Kahitna" pitchFamily="2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#9Slide05 Kahitna" pitchFamily="2" charset="0"/>
              </a:rPr>
              <a:t>cần</a:t>
            </a:r>
            <a:r>
              <a:rPr lang="en-US" sz="7200" b="1" dirty="0" smtClean="0">
                <a:solidFill>
                  <a:srgbClr val="00B050"/>
                </a:solidFill>
                <a:latin typeface="#9Slide05 Kahitna" pitchFamily="2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#9Slide05 Kahitna" pitchFamily="2" charset="0"/>
              </a:rPr>
              <a:t>đạt</a:t>
            </a:r>
            <a:endParaRPr lang="en-US" sz="7200" b="1" dirty="0">
              <a:solidFill>
                <a:srgbClr val="00B050"/>
              </a:solidFill>
              <a:latin typeface="#9Slide05 Kahitna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0720" y="1452017"/>
            <a:ext cx="74952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video.</a:t>
            </a:r>
          </a:p>
          <a:p>
            <a:pPr>
              <a:spcAft>
                <a:spcPts val="0"/>
              </a:spcAft>
            </a:pPr>
            <a:r>
              <a:rPr lang="en-US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6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932602"/>
            <a:ext cx="2495818" cy="3810409"/>
          </a:xfrm>
          <a:custGeom>
            <a:avLst/>
            <a:gdLst/>
            <a:ahLst/>
            <a:cxnLst/>
            <a:rect l="l" t="t" r="r" b="b"/>
            <a:pathLst>
              <a:path w="2495818" h="3810409">
                <a:moveTo>
                  <a:pt x="0" y="0"/>
                </a:moveTo>
                <a:lnTo>
                  <a:pt x="2495818" y="0"/>
                </a:lnTo>
                <a:lnTo>
                  <a:pt x="2495818" y="3810410"/>
                </a:lnTo>
                <a:lnTo>
                  <a:pt x="0" y="3810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315" y="3057396"/>
            <a:ext cx="15015749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304195" y="468066"/>
            <a:ext cx="8272446" cy="9350868"/>
          </a:xfrm>
          <a:custGeom>
            <a:avLst/>
            <a:gdLst/>
            <a:ahLst/>
            <a:cxnLst/>
            <a:rect l="l" t="t" r="r" b="b"/>
            <a:pathLst>
              <a:path w="8272446" h="9350868">
                <a:moveTo>
                  <a:pt x="0" y="0"/>
                </a:moveTo>
                <a:lnTo>
                  <a:pt x="8272446" y="0"/>
                </a:lnTo>
                <a:lnTo>
                  <a:pt x="8272446" y="9350868"/>
                </a:lnTo>
                <a:lnTo>
                  <a:pt x="0" y="9350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714375"/>
            <a:ext cx="7889958" cy="854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1.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1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đến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7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thường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gặp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mô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tả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chúng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726783" y="2193280"/>
            <a:ext cx="4061317" cy="5900441"/>
          </a:xfrm>
          <a:custGeom>
            <a:avLst/>
            <a:gdLst/>
            <a:ahLst/>
            <a:cxnLst/>
            <a:rect l="l" t="t" r="r" b="b"/>
            <a:pathLst>
              <a:path w="4061317" h="5900441">
                <a:moveTo>
                  <a:pt x="0" y="0"/>
                </a:moveTo>
                <a:lnTo>
                  <a:pt x="4061317" y="0"/>
                </a:lnTo>
                <a:lnTo>
                  <a:pt x="4061317" y="5900440"/>
                </a:lnTo>
                <a:lnTo>
                  <a:pt x="0" y="590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48" r="-217955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99509" y="3293745"/>
            <a:ext cx="9496562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411C"/>
                </a:solidFill>
                <a:latin typeface="UTM Avo Bold"/>
              </a:rPr>
              <a:t>thân to, mũ nấm nhỏ và thường có màu nâu sẫm.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2301589" y="2339343"/>
            <a:ext cx="3735328" cy="5608313"/>
          </a:xfrm>
          <a:custGeom>
            <a:avLst/>
            <a:gdLst/>
            <a:ahLst/>
            <a:cxnLst/>
            <a:rect l="l" t="t" r="r" b="b"/>
            <a:pathLst>
              <a:path w="3735328" h="5608313">
                <a:moveTo>
                  <a:pt x="0" y="0"/>
                </a:moveTo>
                <a:lnTo>
                  <a:pt x="3735328" y="0"/>
                </a:lnTo>
                <a:lnTo>
                  <a:pt x="3735328" y="5608314"/>
                </a:lnTo>
                <a:lnTo>
                  <a:pt x="0" y="5608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124" r="-128264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56241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 mũ nấm to có hình mào gà và thường có màu vàng.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446</Words>
  <Application>Microsoft Office PowerPoint</Application>
  <PresentationFormat>Custom</PresentationFormat>
  <Paragraphs>38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UTM Avo Bold</vt:lpstr>
      <vt:lpstr>Arial</vt:lpstr>
      <vt:lpstr>UTM Avo</vt:lpstr>
      <vt:lpstr>Times New Roman</vt:lpstr>
      <vt:lpstr>Calibri</vt:lpstr>
      <vt:lpstr>Cambria</vt:lpstr>
      <vt:lpstr>#9Slide05 Kahitna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T19_Khoahoc_KNTT</dc:title>
  <cp:lastModifiedBy>Admin</cp:lastModifiedBy>
  <cp:revision>18</cp:revision>
  <dcterms:created xsi:type="dcterms:W3CDTF">2006-08-16T00:00:00Z</dcterms:created>
  <dcterms:modified xsi:type="dcterms:W3CDTF">2024-01-22T01:47:45Z</dcterms:modified>
  <dc:identifier>DAF157ZmgDA</dc:identifier>
</cp:coreProperties>
</file>