
<file path=[Content_Types].xml><?xml version="1.0" encoding="utf-8"?>
<Types xmlns="http://schemas.openxmlformats.org/package/2006/content-types">
  <Default Extension="jpeg" ContentType="image/jpeg"/>
  <Default Extension="gif" ContentType="image/gif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361" r:id="rId3"/>
    <p:sldId id="362" r:id="rId4"/>
    <p:sldId id="259" r:id="rId5"/>
    <p:sldId id="356" r:id="rId6"/>
    <p:sldId id="363" r:id="rId7"/>
    <p:sldId id="364" r:id="rId8"/>
    <p:sldId id="365" r:id="rId9"/>
    <p:sldId id="366" r:id="rId10"/>
    <p:sldId id="359" r:id="rId11"/>
    <p:sldId id="367" r:id="rId12"/>
    <p:sldId id="355" r:id="rId13"/>
    <p:sldId id="279" r:id="rId14"/>
  </p:sldIdLst>
  <p:sldSz cx="12192000" cy="6858000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6ABF7F"/>
    <a:srgbClr val="8CDB11"/>
    <a:srgbClr val="E8A83E"/>
    <a:srgbClr val="D2F4FD"/>
    <a:srgbClr val="CEF3FE"/>
    <a:srgbClr val="BC0000"/>
    <a:srgbClr val="E8C8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0107"/>
    <p:restoredTop sz="94660"/>
  </p:normalViewPr>
  <p:slideViewPr>
    <p:cSldViewPr snapToGrid="0" showGuides="1">
      <p:cViewPr>
        <p:scale>
          <a:sx n="79" d="100"/>
          <a:sy n="79" d="100"/>
        </p:scale>
        <p:origin x="-72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notesMaster" Target="notesMasters/notesMaster1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white"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72D0D91-461E-451E-88CD-F7F109D97D9C}" type="datetimeFigureOut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SG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p>
            <a:pPr lvl="0" algn="r"/>
            <a:fld id="{9A0DB2DC-4C9A-4742-B13C-FB6460FD3503}" type="slidenum">
              <a:rPr lang="en-SG" altLang="x-none" sz="1200" dirty="0">
                <a:latin typeface="Calibri" panose="020F0502020204030204" pitchFamily="34" charset="0"/>
              </a:rPr>
            </a:fld>
            <a:endParaRPr lang="en-SG" altLang="x-none" sz="1200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29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  <a:ln>
            <a:solidFill>
              <a:srgbClr val="000000"/>
            </a:solidFill>
            <a:miter/>
          </a:ln>
        </p:spPr>
      </p:sp>
      <p:sp>
        <p:nvSpPr>
          <p:cNvPr id="22530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endParaRPr lang="zh-CN" altLang="en-US" dirty="0">
              <a:ea typeface="等线"/>
            </a:endParaRPr>
          </a:p>
        </p:txBody>
      </p:sp>
      <p:sp>
        <p:nvSpPr>
          <p:cNvPr id="22531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等线"/>
              </a:rPr>
            </a:fld>
            <a:endParaRPr lang="zh-CN" altLang="en-US" sz="1200" dirty="0">
              <a:latin typeface="Calibri" panose="020F0502020204030204" pitchFamily="34" charset="0"/>
              <a:ea typeface="等线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685801"/>
            <a:ext cx="8115300" cy="3046228"/>
          </a:xfrm>
        </p:spPr>
        <p:txBody>
          <a:bodyPr anchor="b">
            <a:normAutofit/>
          </a:bodyPr>
          <a:lstStyle>
            <a:lvl1pPr algn="ctr">
              <a:defRPr sz="36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4114800"/>
            <a:ext cx="8115300" cy="2057400"/>
          </a:xfrm>
        </p:spPr>
        <p:txBody>
          <a:bodyPr/>
          <a:lstStyle>
            <a:lvl1pPr marL="0" indent="0" algn="ctr">
              <a:buNone/>
              <a:defRPr sz="24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  <a:endParaRPr kumimoji="0" lang="en-US" sz="900" b="0" i="0" u="none" strike="noStrike" kern="1200" cap="all" spc="300" normalizeH="0" baseline="0" noProof="0" dirty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  <a:endParaRPr kumimoji="0" lang="en-US" sz="900" b="0" i="0" u="none" strike="noStrike" kern="1200" cap="all" spc="300" normalizeH="0" baseline="0" noProof="0" dirty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  <a:endParaRPr kumimoji="0" lang="en-US" sz="900" b="0" i="0" u="none" strike="noStrike" kern="1200" cap="all" spc="300" normalizeH="0" baseline="0" noProof="0" dirty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</p:spPr>
        <p:txBody>
          <a:bodyPr>
            <a:normAutofit/>
          </a:bodyPr>
          <a:lstStyle>
            <a:lvl1pPr algn="l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  <a:endParaRPr kumimoji="0" lang="en-US" sz="900" b="0" i="0" u="none" strike="noStrike" kern="1200" cap="all" spc="300" normalizeH="0" baseline="0" noProof="0" dirty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77407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641624"/>
            <a:ext cx="10515600" cy="1448026"/>
          </a:xfrm>
        </p:spPr>
        <p:txBody>
          <a:bodyPr/>
          <a:lstStyle>
            <a:lvl1pPr marL="0" indent="0" algn="ctr">
              <a:buNone/>
              <a:defRPr sz="24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  <a:endParaRPr kumimoji="0" lang="en-US" sz="900" b="0" i="0" u="none" strike="noStrike" kern="1200" cap="all" spc="300" normalizeH="0" baseline="0" noProof="0" dirty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6071" y="566278"/>
            <a:ext cx="9512429" cy="965458"/>
          </a:xfrm>
        </p:spPr>
        <p:txBody>
          <a:bodyPr/>
          <a:lstStyle>
            <a:lvl1pPr algn="ctr">
              <a:defRPr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9758" y="2057400"/>
            <a:ext cx="5031521" cy="4119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5408" y="2057401"/>
            <a:ext cx="5016834" cy="41195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  <a:endParaRPr kumimoji="0" lang="en-US" sz="900" b="0" i="0" u="none" strike="noStrike" kern="1200" cap="all" spc="300" normalizeH="0" baseline="0" noProof="0" dirty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276552" cy="1149350"/>
          </a:xfrm>
        </p:spPr>
        <p:txBody>
          <a:bodyPr>
            <a:normAutofit/>
          </a:bodyPr>
          <a:lstStyle>
            <a:lvl1pPr algn="ctr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  <a:endParaRPr kumimoji="0" lang="en-US" sz="900" b="0" i="0" u="none" strike="noStrike" kern="1200" cap="all" spc="300" normalizeH="0" baseline="0" noProof="0" dirty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  <a:endParaRPr kumimoji="0" lang="en-US" sz="900" b="0" i="0" u="none" strike="noStrike" kern="1200" cap="all" spc="300" normalizeH="0" baseline="0" noProof="0" dirty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  <a:endParaRPr kumimoji="0" lang="en-US" sz="900" b="0" i="0" u="none" strike="noStrike" kern="1200" cap="all" spc="300" normalizeH="0" baseline="0" noProof="0" dirty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  <a:endParaRPr kumimoji="0" lang="en-US" sz="900" b="0" i="0" u="none" strike="noStrike" kern="1200" cap="all" spc="300" normalizeH="0" baseline="0" noProof="0" dirty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70000"/>
              <a:buFont typeface="Arial" panose="020B0604020202020204" pitchFamily="34" charset="0"/>
              <a:buNone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Click icon to add picture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  <a:endParaRPr kumimoji="0" lang="en-US" sz="900" b="0" i="0" u="none" strike="noStrike" kern="1200" cap="all" spc="300" normalizeH="0" baseline="0" noProof="0" dirty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/>
            <a:r>
              <a:rPr dirty="0"/>
              <a:t>Click to edit Master title style</a:t>
            </a:r>
            <a:endParaRPr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54250"/>
            <a:ext cx="9486900" cy="391795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Click to edit Master text styles</a:t>
            </a:r>
            <a:endParaRPr dirty="0"/>
          </a:p>
          <a:p>
            <a:pPr lvl="1"/>
            <a:r>
              <a:rPr dirty="0"/>
              <a:t>Second level</a:t>
            </a:r>
            <a:endParaRPr dirty="0"/>
          </a:p>
          <a:p>
            <a:pPr lvl="2"/>
            <a:r>
              <a:rPr dirty="0"/>
              <a:t>Third level</a:t>
            </a:r>
            <a:endParaRPr dirty="0"/>
          </a:p>
          <a:p>
            <a:pPr lvl="3"/>
            <a:r>
              <a:rPr dirty="0"/>
              <a:t>Fourth level</a:t>
            </a:r>
            <a:endParaRPr dirty="0"/>
          </a:p>
          <a:p>
            <a:pPr lvl="4"/>
            <a:r>
              <a:rPr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9800431" y="3223419"/>
            <a:ext cx="4114800" cy="4111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1708150" y="3224213"/>
            <a:ext cx="4114800" cy="4095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  <a:endParaRPr kumimoji="0" lang="en-US" sz="900" b="0" i="0" u="none" strike="noStrike" kern="1200" cap="all" spc="300" normalizeH="0" baseline="0" noProof="0" dirty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15675" y="6356350"/>
            <a:ext cx="8731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614883"/>
                </a:solidFill>
              </a:defRPr>
            </a:lvl1pPr>
          </a:lstStyle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7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.GIF"/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7.png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2" name="plant"/>
          <p:cNvSpPr>
            <a:spLocks noEditPoints="1"/>
          </p:cNvSpPr>
          <p:nvPr/>
        </p:nvSpPr>
        <p:spPr>
          <a:xfrm rot="10800000">
            <a:off x="3860800" y="6477000"/>
            <a:ext cx="7518400" cy="76200"/>
          </a:xfrm>
          <a:custGeom>
            <a:avLst/>
            <a:gdLst>
              <a:gd name="txL" fmla="*/ 7100 w 21600"/>
              <a:gd name="txT" fmla="*/ 10092 h 21600"/>
              <a:gd name="txR" fmla="*/ 14545 w 21600"/>
              <a:gd name="txB" fmla="*/ 13573 h 21600"/>
            </a:gdLst>
            <a:ahLst/>
            <a:cxnLst>
              <a:cxn ang="0">
                <a:pos x="0" y="0"/>
              </a:cxn>
              <a:cxn ang="0">
                <a:pos x="10800" y="0"/>
              </a:cxn>
              <a:cxn ang="0">
                <a:pos x="21600" y="0"/>
              </a:cxn>
              <a:cxn ang="0">
                <a:pos x="21600" y="10800"/>
              </a:cxn>
              <a:cxn ang="0">
                <a:pos x="21600" y="21600"/>
              </a:cxn>
              <a:cxn ang="0">
                <a:pos x="10800" y="21600"/>
              </a:cxn>
              <a:cxn ang="0">
                <a:pos x="0" y="21600"/>
              </a:cxn>
              <a:cxn ang="0">
                <a:pos x="0" y="10800"/>
              </a:cxn>
            </a:cxnLst>
            <a:rect l="txL" t="txT" r="txR" b="txB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800080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  <a:effectLst>
            <a:outerShdw dist="107763" dir="2699999" algn="ctr" rotWithShape="0">
              <a:srgbClr val="808080"/>
            </a:outerShdw>
          </a:effectLst>
        </p:spPr>
        <p:txBody>
          <a:bodyPr/>
          <a:p>
            <a:endParaRPr lang="en-US"/>
          </a:p>
        </p:txBody>
      </p:sp>
      <p:sp>
        <p:nvSpPr>
          <p:cNvPr id="25603" name="WordArt 6"/>
          <p:cNvSpPr>
            <a:spLocks noTextEdit="1"/>
          </p:cNvSpPr>
          <p:nvPr/>
        </p:nvSpPr>
        <p:spPr>
          <a:xfrm>
            <a:off x="812800" y="228600"/>
            <a:ext cx="10261600" cy="21336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  <a:normAutofit/>
            <a:scene3d>
              <a:camera prst="legacyObliqueTopRight">
                <a:rot lat="0" lon="0" rev="0"/>
              </a:camera>
              <a:lightRig rig="legacyFlat3" dir="b"/>
            </a:scene3d>
            <a:sp3d extrusionH="430200" prstMaterial="legacyMatte">
              <a:extrusionClr>
                <a:srgbClr val="FFFFFF"/>
              </a:extrusionClr>
            </a:sp3d>
          </a:bodyPr>
          <a:p>
            <a:pPr algn="ctr"/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Chào các em tham gia tiết học  hôm nay</a:t>
            </a:r>
            <a:endParaRPr lang="en-US" sz="2800" b="1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5604" name="Picture 25603" descr="pretty_flower_purple_hb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36800" y="4933950"/>
            <a:ext cx="2519363" cy="1924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5" name="Picture 25604" descr="pretty_flower_red_hb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188" y="5075238"/>
            <a:ext cx="2239962" cy="1711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6" name="Picture 25605" descr="pretty_flower_yellow_hb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388" y="4648200"/>
            <a:ext cx="2144712" cy="16398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7" name="Picture 25606" descr="pretty_flower_orange_hb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933950"/>
            <a:ext cx="2519363" cy="19240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608" name="WordArt 4"/>
          <p:cNvSpPr>
            <a:spLocks noTextEdit="1"/>
          </p:cNvSpPr>
          <p:nvPr/>
        </p:nvSpPr>
        <p:spPr>
          <a:xfrm>
            <a:off x="1930400" y="2971800"/>
            <a:ext cx="7912100" cy="1600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lnSpcReduction="20000"/>
          </a:bodyPr>
          <a:p>
            <a:pPr algn="ctr"/>
            <a:r>
              <a:rPr lang="en-US" sz="2800" b="1"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Phân môn: Đạo đức:</a:t>
            </a:r>
            <a:endParaRPr lang="en-US" sz="2800" b="1"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  <a:solidFill>
                <a:srgbClr val="FFFF00"/>
              </a:solidFill>
              <a:effectLst>
                <a:outerShdw dist="35921" dir="2699999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2800" b="1"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Giáo viên thực hiện: .................</a:t>
            </a:r>
            <a:endParaRPr lang="en-US" sz="2800" b="1"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  <a:solidFill>
                <a:srgbClr val="FFFF00"/>
              </a:solidFill>
              <a:effectLst>
                <a:outerShdw dist="35921" dir="2699999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2800" b="1"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Trường: ..................</a:t>
            </a:r>
            <a:endParaRPr lang="en-US" sz="2800" b="1"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  <a:solidFill>
                <a:srgbClr val="FFFF00"/>
              </a:solidFill>
              <a:effectLst>
                <a:outerShdw dist="35921" dir="2699999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rcRect l="14050" t="80681" r="70761" b="5313"/>
          <a:stretch>
            <a:fillRect/>
          </a:stretch>
        </p:blipFill>
        <p:spPr>
          <a:xfrm>
            <a:off x="128588" y="1230313"/>
            <a:ext cx="2827337" cy="468947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4" name="Group 3"/>
          <p:cNvGrpSpPr/>
          <p:nvPr/>
        </p:nvGrpSpPr>
        <p:grpSpPr>
          <a:xfrm>
            <a:off x="2635250" y="1150938"/>
            <a:ext cx="9456738" cy="2487612"/>
            <a:chOff x="2635599" y="1151165"/>
            <a:chExt cx="9455707" cy="2488021"/>
          </a:xfrm>
        </p:grpSpPr>
        <p:sp>
          <p:nvSpPr>
            <p:cNvPr id="31749" name="TextBox 13"/>
            <p:cNvSpPr txBox="1"/>
            <p:nvPr/>
          </p:nvSpPr>
          <p:spPr>
            <a:xfrm>
              <a:off x="2635599" y="1711034"/>
              <a:ext cx="9103820" cy="12003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>
              <a:spAutoFit/>
            </a:bodyPr>
            <a:p>
              <a:pPr algn="ctr"/>
              <a:r>
                <a:rPr sz="360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 tập, sinh hoạt đúng giờ</a:t>
              </a:r>
              <a:endParaRPr sz="36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sz="360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Giúp em khỏe mạnh, lấy cờ thi đua</a:t>
              </a:r>
              <a:r>
                <a:rPr sz="360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sz="360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" name="Cloud Callout 1"/>
            <p:cNvSpPr/>
            <p:nvPr/>
          </p:nvSpPr>
          <p:spPr>
            <a:xfrm>
              <a:off x="3041195" y="1151165"/>
              <a:ext cx="9050111" cy="2488021"/>
            </a:xfrm>
            <a:prstGeom prst="cloudCallout">
              <a:avLst>
                <a:gd name="adj1" fmla="val -49952"/>
                <a:gd name="adj2" fmla="val 89338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 </a:t>
              </a:r>
              <a:r>
                <a: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481" name="Picture 3"/>
          <p:cNvPicPr>
            <a:picLocks noChangeAspect="1"/>
          </p:cNvPicPr>
          <p:nvPr/>
        </p:nvPicPr>
        <p:blipFill>
          <a:blip r:embed="rId1"/>
          <a:srcRect b="10181"/>
          <a:stretch>
            <a:fillRect/>
          </a:stretch>
        </p:blipFill>
        <p:spPr>
          <a:xfrm>
            <a:off x="0" y="228600"/>
            <a:ext cx="12192000" cy="6400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2014538" y="1651000"/>
            <a:ext cx="7416800" cy="18986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sz="117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  <a:endParaRPr sz="11700" b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1505" name="图片 3" descr="资源 73430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21975" y="3478213"/>
            <a:ext cx="1044575" cy="635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6" name="图片 4" descr="资源 13430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875" y="276225"/>
            <a:ext cx="3403600" cy="1571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7" name="图片 5" descr="资源 2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863" y="2657475"/>
            <a:ext cx="2647950" cy="1933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8" name="图片 6" descr="资源 3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0863" y="569913"/>
            <a:ext cx="2079625" cy="1870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9" name="图片 8" descr="资源 5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2900" y="3940175"/>
            <a:ext cx="9367838" cy="26844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0" name="图片 9" descr="资源 6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5400" y="6208713"/>
            <a:ext cx="12242800" cy="7096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" name="TextBox 29"/>
          <p:cNvSpPr txBox="1"/>
          <p:nvPr/>
        </p:nvSpPr>
        <p:spPr>
          <a:xfrm>
            <a:off x="2874963" y="909638"/>
            <a:ext cx="6843712" cy="2530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en-US" altLang="zh-CN" sz="8000" b="1" err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Tạm</a:t>
            </a:r>
            <a:r>
              <a:rPr lang="en-US" altLang="zh-CN" sz="8000" b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 </a:t>
            </a:r>
            <a:r>
              <a:rPr lang="en-US" altLang="zh-CN" sz="8000" b="1" err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biệt</a:t>
            </a:r>
            <a:r>
              <a:rPr lang="en-US" altLang="zh-CN" sz="8000" b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 </a:t>
            </a:r>
            <a:r>
              <a:rPr lang="en-US" altLang="zh-CN" sz="8000" b="1" err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và</a:t>
            </a:r>
            <a:r>
              <a:rPr lang="en-US" altLang="zh-CN" sz="8000" b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 </a:t>
            </a:r>
            <a:endParaRPr lang="en-US" altLang="zh-CN" sz="8000" b="1">
              <a:solidFill>
                <a:srgbClr val="92A028"/>
              </a:solidFill>
              <a:latin typeface="Times New Roman" panose="02020603050405020304" pitchFamily="18" charset="0"/>
              <a:ea typeface="SimSun" panose="02010600030101010101" pitchFamily="2" charset="-122"/>
              <a:sym typeface="+mn-lt"/>
            </a:endParaRPr>
          </a:p>
          <a:p>
            <a:pPr algn="ctr"/>
            <a:r>
              <a:rPr lang="en-US" altLang="zh-CN" sz="8000" b="1" err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hẹn</a:t>
            </a:r>
            <a:r>
              <a:rPr lang="en-US" altLang="zh-CN" sz="8000" b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 </a:t>
            </a:r>
            <a:r>
              <a:rPr lang="en-US" altLang="zh-CN" sz="8000" b="1" err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gặp</a:t>
            </a:r>
            <a:r>
              <a:rPr lang="en-US" altLang="zh-CN" sz="8000" b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 </a:t>
            </a:r>
            <a:r>
              <a:rPr lang="en-US" altLang="zh-CN" sz="8000" b="1" err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lại</a:t>
            </a:r>
            <a:r>
              <a:rPr lang="en-US" altLang="zh-CN" sz="8000" b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!</a:t>
            </a:r>
            <a:endParaRPr lang="en-US" altLang="zh-CN" sz="8000" b="1">
              <a:solidFill>
                <a:srgbClr val="92A028"/>
              </a:solidFill>
              <a:latin typeface="Times New Roman" panose="02020603050405020304" pitchFamily="18" charset="0"/>
              <a:ea typeface="SimSun" panose="02010600030101010101" pitchFamily="2" charset="-122"/>
              <a:sym typeface="+mn-lt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6626" name="Picture 2" descr="deca04cb798b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628" name="Content Placeholder 2"/>
          <p:cNvSpPr/>
          <p:nvPr/>
        </p:nvSpPr>
        <p:spPr>
          <a:xfrm>
            <a:off x="1800225" y="1443038"/>
            <a:ext cx="9767888" cy="12954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70000"/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>
              <a:buNone/>
            </a:pPr>
            <a:r>
              <a:rPr sz="40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</a:rPr>
              <a:t>BÀI </a:t>
            </a:r>
            <a:r>
              <a:rPr lang="en-US" sz="40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</a:rPr>
              <a:t>16</a:t>
            </a:r>
            <a:r>
              <a:rPr sz="40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</a:rPr>
              <a:t>: HỌC TẬP SINH HOẠT ĐÚNG GIỜ</a:t>
            </a:r>
            <a:endParaRPr sz="4000" b="1" i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363" name="Picture 1536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7813" y="0"/>
            <a:ext cx="4371975" cy="1381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4" name="Text Box 15363"/>
          <p:cNvSpPr txBox="1"/>
          <p:nvPr/>
        </p:nvSpPr>
        <p:spPr>
          <a:xfrm>
            <a:off x="3248025" y="4703763"/>
            <a:ext cx="974725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endParaRPr>
              <a:latin typeface="Arial" panose="020B0604020202020204" pitchFamily="34" charset="0"/>
            </a:endParaRPr>
          </a:p>
        </p:txBody>
      </p:sp>
      <p:sp>
        <p:nvSpPr>
          <p:cNvPr id="7" name="Wave 6"/>
          <p:cNvSpPr/>
          <p:nvPr/>
        </p:nvSpPr>
        <p:spPr>
          <a:xfrm>
            <a:off x="1589088" y="1617028"/>
            <a:ext cx="9013825" cy="2701925"/>
          </a:xfrm>
          <a:prstGeom prst="wave">
            <a:avLst>
              <a:gd name="adj1" fmla="val 9124"/>
              <a:gd name="adj2" fmla="val -3251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/>
            <a:r>
              <a:rPr sz="400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cùng các bạn hát b</a:t>
            </a:r>
            <a:r>
              <a:rPr sz="400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400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4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sz="4000" b="1" i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“Giờ n</a:t>
            </a:r>
            <a:r>
              <a:rPr sz="4000" b="1" i="1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4000" b="1" i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việc nấy</a:t>
            </a:r>
            <a:r>
              <a:rPr sz="40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sz="4000" b="1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sz="1600" b="1" i="1" err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Nhạc: Quỳnh Hợp</a:t>
            </a:r>
            <a:endParaRPr sz="16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sz="1600" b="1" i="1" err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Lời: Nguyễn Viêm</a:t>
            </a:r>
            <a:endParaRPr sz="16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b="1" i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Bé Bào Ngư – Giờ Nào Việc Nấy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567680" y="4577715"/>
            <a:ext cx="619125" cy="61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5" dur="1267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6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2382838" y="6219825"/>
            <a:ext cx="7554913" cy="361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6388" name="Picture 1638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8763" y="0"/>
            <a:ext cx="2024062" cy="11096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504825" y="1009650"/>
            <a:ext cx="10939463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4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Em hãy quan sát tranh v</a:t>
            </a:r>
            <a:r>
              <a:rPr sz="2400" b="1" err="1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 kể lại một ng</a:t>
            </a:r>
            <a:r>
              <a:rPr sz="2400" b="1" err="1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y học tập, sinh hoạt của bạn trong tranh</a:t>
            </a:r>
            <a:r>
              <a:rPr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sz="2400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rcRect l="17709" t="38930" r="13986" b="14166"/>
          <a:stretch>
            <a:fillRect/>
          </a:stretch>
        </p:blipFill>
        <p:spPr>
          <a:xfrm>
            <a:off x="2915920" y="1576705"/>
            <a:ext cx="7202805" cy="454469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TextBox 8"/>
          <p:cNvSpPr txBox="1"/>
          <p:nvPr/>
        </p:nvSpPr>
        <p:spPr>
          <a:xfrm>
            <a:off x="422275" y="1204913"/>
            <a:ext cx="9172575" cy="1014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30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 em, học tập v</a:t>
            </a:r>
            <a:r>
              <a:rPr sz="3000" b="1" err="1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0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 sinh hoạt đúng giờ có lợi ích gì</a:t>
            </a:r>
            <a:r>
              <a:rPr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sz="3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sz="30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Em cần l</a:t>
            </a:r>
            <a:r>
              <a:rPr sz="3000" b="1" err="1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0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m gì đ</a:t>
            </a:r>
            <a:r>
              <a:rPr lang="en-US" sz="30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ể</a:t>
            </a:r>
            <a:r>
              <a:rPr sz="30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 học tập, sinh hoạt đúng giờ</a:t>
            </a:r>
            <a:r>
              <a:rPr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sz="3000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7654" name="Picture 2765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8763" y="0"/>
            <a:ext cx="2024062" cy="11096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Cloud Callout 1"/>
          <p:cNvSpPr/>
          <p:nvPr/>
        </p:nvSpPr>
        <p:spPr>
          <a:xfrm>
            <a:off x="1772285" y="2626995"/>
            <a:ext cx="7602220" cy="3484880"/>
          </a:xfrm>
          <a:prstGeom prst="cloudCallo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Sinh hoạt đúng giờ giúp các em khỏe mạnh, học tập tốt</a:t>
            </a:r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2" grpId="0" animBg="1"/>
      <p:bldP spid="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4" name="Content Placeholder 2"/>
          <p:cNvSpPr txBox="1"/>
          <p:nvPr/>
        </p:nvSpPr>
        <p:spPr>
          <a:xfrm>
            <a:off x="7519988" y="746125"/>
            <a:ext cx="4162425" cy="391795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>
              <a:spcBef>
                <a:spcPts val="1000"/>
              </a:spcBef>
              <a:buSzPct val="70000"/>
              <a:buFont typeface="Arial" panose="020B0604020202020204" pitchFamily="34" charset="0"/>
            </a:pPr>
            <a:r>
              <a:rPr sz="32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sz="320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31963" y="5872163"/>
            <a:ext cx="9288463" cy="44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8676" name="Picture 2867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2162175" cy="962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Box 6"/>
          <p:cNvSpPr txBox="1"/>
          <p:nvPr/>
        </p:nvSpPr>
        <p:spPr>
          <a:xfrm>
            <a:off x="427038" y="874713"/>
            <a:ext cx="10939462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4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Em đồng tình hoặc không đồng tình với việc l</a:t>
            </a:r>
            <a:r>
              <a:rPr sz="2400" b="1" err="1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m của bạn n</a:t>
            </a:r>
            <a:r>
              <a:rPr sz="2400" b="1" err="1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o? Vì sao</a:t>
            </a:r>
            <a:r>
              <a:rPr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sz="2400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/>
          <a:srcRect l="9891" t="18810" r="63760" b="62782"/>
          <a:stretch>
            <a:fillRect/>
          </a:stretch>
        </p:blipFill>
        <p:spPr>
          <a:xfrm>
            <a:off x="212725" y="1635125"/>
            <a:ext cx="3722688" cy="45037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Picture 1"/>
          <p:cNvPicPr>
            <a:picLocks noChangeAspect="1"/>
          </p:cNvPicPr>
          <p:nvPr/>
        </p:nvPicPr>
        <p:blipFill>
          <a:blip r:embed="rId2"/>
          <a:srcRect l="63145" t="18810" r="9666" b="62782"/>
          <a:stretch>
            <a:fillRect/>
          </a:stretch>
        </p:blipFill>
        <p:spPr>
          <a:xfrm>
            <a:off x="4073525" y="1635125"/>
            <a:ext cx="3911600" cy="45037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rcRect l="36855" t="18810" r="36797" b="62782"/>
          <a:stretch>
            <a:fillRect/>
          </a:stretch>
        </p:blipFill>
        <p:spPr>
          <a:xfrm>
            <a:off x="8107363" y="1603375"/>
            <a:ext cx="3975100" cy="45354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 Box 3"/>
          <p:cNvSpPr txBox="1"/>
          <p:nvPr/>
        </p:nvSpPr>
        <p:spPr>
          <a:xfrm>
            <a:off x="10658475" y="1441450"/>
            <a:ext cx="981075" cy="13220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sz="8000">
                <a:solidFill>
                  <a:srgbClr val="FF0000"/>
                </a:solidFill>
                <a:sym typeface="Wingdings" panose="05000000000000000000" charset="0"/>
              </a:rPr>
              <a:t></a:t>
            </a:r>
            <a:endParaRPr lang="en-US" sz="8000">
              <a:solidFill>
                <a:srgbClr val="FF0000"/>
              </a:solidFill>
              <a:sym typeface="Wingdings" panose="05000000000000000000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2830195" y="1757045"/>
            <a:ext cx="862330" cy="101473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sz="6000">
                <a:solidFill>
                  <a:srgbClr val="FF0000"/>
                </a:solidFill>
                <a:sym typeface="Wingdings" panose="05000000000000000000" charset="0"/>
              </a:rPr>
              <a:t></a:t>
            </a:r>
            <a:endParaRPr lang="en-US" sz="6000">
              <a:solidFill>
                <a:srgbClr val="FF0000"/>
              </a:solidFill>
              <a:sym typeface="Wingdings" panose="05000000000000000000" charset="0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6866255" y="1441450"/>
            <a:ext cx="862330" cy="101473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sz="6000">
                <a:solidFill>
                  <a:srgbClr val="FF0000"/>
                </a:solidFill>
                <a:sym typeface="Wingdings" panose="05000000000000000000" charset="0"/>
              </a:rPr>
              <a:t></a:t>
            </a:r>
            <a:endParaRPr lang="en-US" sz="6000">
              <a:solidFill>
                <a:srgbClr val="FF0000"/>
              </a:solidFill>
              <a:sym typeface="Wingdings" panose="0500000000000000000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  <p:bldP spid="6" grpId="0"/>
      <p:bldP spid="6" grpId="1"/>
      <p:bldP spid="4" grpId="0"/>
      <p:bldP spid="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" name="TextBox 13"/>
          <p:cNvSpPr txBox="1"/>
          <p:nvPr/>
        </p:nvSpPr>
        <p:spPr>
          <a:xfrm>
            <a:off x="1066800" y="697230"/>
            <a:ext cx="11125200" cy="549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30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Em hãy chia sẻ với các bạn về một ng</a:t>
            </a:r>
            <a:r>
              <a:rPr sz="3000" b="1" err="1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0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y học tập, sinh hoạt của em</a:t>
            </a:r>
            <a:r>
              <a:rPr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3000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9701" name="Picture 2970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106680"/>
            <a:ext cx="2162175" cy="962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Picture 1" descr="kc49_1632018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5355" y="1246505"/>
            <a:ext cx="5739130" cy="55130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724" name="Picture 3072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2497138" cy="1343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rcRect l="37917" t="45522" r="11581" b="29832"/>
          <a:stretch>
            <a:fillRect/>
          </a:stretch>
        </p:blipFill>
        <p:spPr>
          <a:xfrm>
            <a:off x="1819910" y="1675130"/>
            <a:ext cx="8839835" cy="3968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654050" y="1171575"/>
            <a:ext cx="10939463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4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Em sẽ khuyên bạn điều gì</a:t>
            </a:r>
            <a:r>
              <a:rPr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sz="2400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1942465" y="5845175"/>
            <a:ext cx="824547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Bạn ơi, về chỗ ngủ đi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Bạn ơi đừng làm phiền nữa, để cho các bạn ngủ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92100" y="1050608"/>
            <a:ext cx="11577638" cy="1006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30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Em cùng bạn thực hiện thời gian biểu hợp lí để có lợi cho sức khỏe v</a:t>
            </a:r>
            <a:r>
              <a:rPr sz="3000" b="1" err="1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0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 học tập</a:t>
            </a:r>
            <a:r>
              <a:rPr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3000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9460" name="Picture 1945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2497455" cy="10515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Content Placeholder 1" descr="thoi-gian-bieu-cho-teen-2001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43225" y="2157095"/>
            <a:ext cx="5923280" cy="45485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lassicFrameVTI">
  <a:themeElements>
    <a:clrScheme name="AnalogousFromLightSeedLeftStep">
      <a:dk1>
        <a:srgbClr val="000000"/>
      </a:dk1>
      <a:lt1>
        <a:srgbClr val="FFFFFF"/>
      </a:lt1>
      <a:dk2>
        <a:srgbClr val="302441"/>
      </a:dk2>
      <a:lt2>
        <a:srgbClr val="E5E8E2"/>
      </a:lt2>
      <a:accent1>
        <a:srgbClr val="A991CB"/>
      </a:accent1>
      <a:accent2>
        <a:srgbClr val="7979C0"/>
      </a:accent2>
      <a:accent3>
        <a:srgbClr val="8CA6C9"/>
      </a:accent3>
      <a:accent4>
        <a:srgbClr val="73ABB7"/>
      </a:accent4>
      <a:accent5>
        <a:srgbClr val="7CAEA2"/>
      </a:accent5>
      <a:accent6>
        <a:srgbClr val="6FB185"/>
      </a:accent6>
      <a:hlink>
        <a:srgbClr val="738A54"/>
      </a:hlink>
      <a:folHlink>
        <a:srgbClr val="7F7F7F"/>
      </a:folHlink>
    </a:clrScheme>
    <a:fontScheme name="Goudy and Gill Sans">
      <a:majorFont>
        <a:latin typeface="Goudy Old Style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979</Words>
  <Application>WPS Presentation</Application>
  <PresentationFormat/>
  <Paragraphs>50</Paragraphs>
  <Slides>12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8" baseType="lpstr">
      <vt:lpstr>Arial</vt:lpstr>
      <vt:lpstr>SimSun</vt:lpstr>
      <vt:lpstr>Wingdings</vt:lpstr>
      <vt:lpstr>Gill Sans MT</vt:lpstr>
      <vt:lpstr>Goudy Old Style</vt:lpstr>
      <vt:lpstr>Calibri</vt:lpstr>
      <vt:lpstr>Times New Roman</vt:lpstr>
      <vt:lpstr>Century Gothic</vt:lpstr>
      <vt:lpstr>+mn-lt</vt:lpstr>
      <vt:lpstr>Segoe Print</vt:lpstr>
      <vt:lpstr>等线</vt:lpstr>
      <vt:lpstr>Microsoft YaHei</vt:lpstr>
      <vt:lpstr>Arial Unicode MS</vt:lpstr>
      <vt:lpstr>Wingdings</vt:lpstr>
      <vt:lpstr>Batang</vt:lpstr>
      <vt:lpstr>ClassicFrameVTI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ngoc</cp:lastModifiedBy>
  <cp:revision>4</cp:revision>
  <dcterms:created xsi:type="dcterms:W3CDTF">2020-08-10T03:18:16Z</dcterms:created>
  <dcterms:modified xsi:type="dcterms:W3CDTF">2020-09-02T01:23:36Z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