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3" r:id="rId3"/>
    <p:sldId id="257" r:id="rId4"/>
    <p:sldId id="274" r:id="rId5"/>
    <p:sldId id="258" r:id="rId6"/>
    <p:sldId id="259" r:id="rId7"/>
    <p:sldId id="264" r:id="rId8"/>
    <p:sldId id="266"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EE395"/>
    <a:srgbClr val="EBF6F9"/>
    <a:srgbClr val="FBD6B7"/>
    <a:srgbClr val="E824B5"/>
    <a:srgbClr val="00DA63"/>
    <a:srgbClr val="0DFF7A"/>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72"/>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‘dỏng tai”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934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Chỗ</a:t>
            </a:r>
            <a:r>
              <a:rPr lang="en-US" baseline="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ĐÔI TAI XẤU XÍ</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2</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8      trang 11</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Bạn của gió </a:t>
            </a:r>
            <a:r>
              <a:rPr lang="en-US" sz="2800" b="1">
                <a:latin typeface="Arial-Rounded" pitchFamily="34" charset="0"/>
                <a:ea typeface="Arial-Rounded" pitchFamily="34" charset="0"/>
                <a:cs typeface="Arial-Rounded" pitchFamily="34" charset="0"/>
              </a:rPr>
              <a:t>(trang 12 + 13)</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37536"/>
          <a:stretch/>
        </p:blipFill>
        <p:spPr>
          <a:xfrm>
            <a:off x="7038109" y="2458831"/>
            <a:ext cx="2459182" cy="1658987"/>
          </a:xfrm>
          <a:prstGeom prst="rect">
            <a:avLst/>
          </a:prstGeom>
        </p:spPr>
      </p:pic>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904009" y="594118"/>
            <a:ext cx="7391400"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mới		</a:t>
            </a:r>
          </a:p>
        </p:txBody>
      </p:sp>
      <p:sp>
        <p:nvSpPr>
          <p:cNvPr id="11" name="TextBox 10"/>
          <p:cNvSpPr txBox="1"/>
          <p:nvPr/>
        </p:nvSpPr>
        <p:spPr>
          <a:xfrm>
            <a:off x="152400" y="2458831"/>
            <a:ext cx="8839200"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Chú mèo  (……….)  nghe tiếng chi chít của lũ chuột.</a:t>
            </a:r>
          </a:p>
        </p:txBody>
      </p:sp>
      <p:sp>
        <p:nvSpPr>
          <p:cNvPr id="12" name="TextBox 11"/>
          <p:cNvSpPr txBox="1"/>
          <p:nvPr/>
        </p:nvSpPr>
        <p:spPr>
          <a:xfrm>
            <a:off x="3581399" y="1489048"/>
            <a:ext cx="1548245" cy="523208"/>
          </a:xfrm>
          <a:prstGeom prst="rect">
            <a:avLst/>
          </a:prstGeom>
          <a:solidFill>
            <a:srgbClr val="BEE395"/>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dỏng tai</a:t>
            </a: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chạy nhanh</a:t>
            </a: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thính tai</a:t>
            </a:r>
          </a:p>
        </p:txBody>
      </p:sp>
      <p:grpSp>
        <p:nvGrpSpPr>
          <p:cNvPr id="6" name="Group 5"/>
          <p:cNvGrpSpPr/>
          <p:nvPr/>
        </p:nvGrpSpPr>
        <p:grpSpPr>
          <a:xfrm>
            <a:off x="-84741" y="3503807"/>
            <a:ext cx="9087099" cy="2147323"/>
            <a:chOff x="-84741" y="3503807"/>
            <a:chExt cx="9087099" cy="2147323"/>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84741" y="3971178"/>
              <a:ext cx="9087099" cy="584775"/>
            </a:xfrm>
            <a:prstGeom prst="rect">
              <a:avLst/>
            </a:prstGeom>
          </p:spPr>
          <p:txBody>
            <a:bodyPr wrap="square">
              <a:spAutoFit/>
            </a:bodyPr>
            <a:lstStyle/>
            <a:p>
              <a:pPr algn="ctr"/>
              <a:r>
                <a:rPr lang="en-US" sz="3200" b="1">
                  <a:solidFill>
                    <a:srgbClr val="7030A0"/>
                  </a:solidFill>
                  <a:latin typeface="HP001 4 hàng" pitchFamily="34" charset="0"/>
                  <a:ea typeface="Arial-Rounded" pitchFamily="34" charset="0"/>
                  <a:cs typeface="Arial-Rounded" pitchFamily="34" charset="0"/>
                </a:rPr>
                <a:t> Chú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o dŝg Ǉai w</a:t>
              </a:r>
              <a:r>
                <a:rPr lang="el-GR" sz="3200" b="1">
                  <a:solidFill>
                    <a:srgbClr val="7030A0"/>
                  </a:solidFill>
                  <a:latin typeface="HP001 4 hàng" pitchFamily="34" charset="0"/>
                  <a:ea typeface="Arial-Rounded" pitchFamily="34" charset="0"/>
                  <a:cs typeface="Arial-Rounded" pitchFamily="34" charset="0"/>
                </a:rPr>
                <a:t>Ή; </a:t>
              </a:r>
              <a:r>
                <a:rPr lang="en-US" sz="3200" b="1">
                  <a:solidFill>
                    <a:srgbClr val="7030A0"/>
                  </a:solidFill>
                  <a:latin typeface="HP001 4 hàng" pitchFamily="34" charset="0"/>
                  <a:ea typeface="Arial-Rounded" pitchFamily="34" charset="0"/>
                  <a:cs typeface="Arial-Rounded" pitchFamily="34" charset="0"/>
                </a:rPr>
                <a:t>Ǉ</a:t>
              </a:r>
              <a:r>
                <a:rPr lang="el-GR" sz="3200" b="1">
                  <a:solidFill>
                    <a:srgbClr val="7030A0"/>
                  </a:solidFill>
                  <a:latin typeface="HP001 4 hàng" pitchFamily="34" charset="0"/>
                  <a:ea typeface="Arial-Rounded" pitchFamily="34" charset="0"/>
                  <a:cs typeface="Arial-Rounded" pitchFamily="34" charset="0"/>
                </a:rPr>
                <a:t>Η</a:t>
              </a:r>
              <a:r>
                <a:rPr lang="en-US" sz="3200" b="1">
                  <a:solidFill>
                    <a:srgbClr val="7030A0"/>
                  </a:solidFill>
                  <a:latin typeface="HP001 4 hàng" pitchFamily="34" charset="0"/>
                  <a:ea typeface="Arial-Rounded" pitchFamily="34" charset="0"/>
                  <a:cs typeface="Arial-Rounded" pitchFamily="34" charset="0"/>
                </a:rPr>
                <a:t>Ğng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i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ít của lũ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uŎ.</a:t>
              </a: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72222E-6 2.79716E-6 L -0.20955 0.18925 " pathEditMode="relative" rAng="0" ptsTypes="AA">
                                      <p:cBhvr>
                                        <p:cTn id="30" dur="2000" fill="hold"/>
                                        <p:tgtEl>
                                          <p:spTgt spid="12"/>
                                        </p:tgtEl>
                                        <p:attrNameLst>
                                          <p:attrName>ppt_x</p:attrName>
                                          <p:attrName>ppt_y</p:attrName>
                                        </p:attrNameLst>
                                      </p:cBhvr>
                                      <p:rCtr x="-10486" y="9447"/>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572"/>
          <a:stretch/>
        </p:blipFill>
        <p:spPr bwMode="auto">
          <a:xfrm>
            <a:off x="237075" y="1625755"/>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2199952"/>
            <a:ext cx="9067800" cy="707886"/>
          </a:xfrm>
          <a:prstGeom prst="rect">
            <a:avLst/>
          </a:prstGeom>
        </p:spPr>
        <p:txBody>
          <a:bodyPr wrap="square">
            <a:spAutoFit/>
          </a:bodyPr>
          <a:lstStyle/>
          <a:p>
            <a:pPr algn="just"/>
            <a:r>
              <a:rPr lang="vi-VN" sz="4000" b="1" dirty="0">
                <a:solidFill>
                  <a:srgbClr val="7030A0"/>
                </a:solidFill>
                <a:latin typeface="HP001 4 hàng" pitchFamily="34" charset="0"/>
              </a:rPr>
              <a:t> Chú </a:t>
            </a:r>
            <a:r>
              <a:rPr lang="el-GR" sz="4000" b="1" dirty="0">
                <a:solidFill>
                  <a:srgbClr val="7030A0"/>
                </a:solidFill>
                <a:latin typeface="HP001 4 hàng" pitchFamily="34" charset="0"/>
              </a:rPr>
              <a:t>Ε˝</a:t>
            </a:r>
            <a:r>
              <a:rPr lang="vi-VN" sz="4000" b="1" dirty="0">
                <a:solidFill>
                  <a:srgbClr val="7030A0"/>
                </a:solidFill>
                <a:latin typeface="HP001 4 hàng" pitchFamily="34" charset="0"/>
              </a:rPr>
              <a:t>o dỏng tai w</a:t>
            </a:r>
            <a:r>
              <a:rPr lang="el-GR" sz="4000" b="1" dirty="0">
                <a:solidFill>
                  <a:srgbClr val="7030A0"/>
                </a:solidFill>
                <a:latin typeface="HP001 4 hàng" pitchFamily="34" charset="0"/>
              </a:rPr>
              <a:t>Ή;</a:t>
            </a:r>
            <a:r>
              <a:rPr lang="vi-VN" sz="4000" b="1" dirty="0">
                <a:solidFill>
                  <a:srgbClr val="7030A0"/>
                </a:solidFill>
                <a:latin typeface="HP001 4 hàng" pitchFamily="34" charset="0"/>
              </a:rPr>
              <a:t> Ǉ</a:t>
            </a:r>
            <a:r>
              <a:rPr lang="el-GR" sz="4000" b="1" dirty="0">
                <a:solidFill>
                  <a:srgbClr val="7030A0"/>
                </a:solidFill>
                <a:latin typeface="HP001 4 hàng" pitchFamily="34" charset="0"/>
              </a:rPr>
              <a:t>Η</a:t>
            </a:r>
            <a:r>
              <a:rPr lang="vi-VN" sz="4000" b="1" dirty="0">
                <a:solidFill>
                  <a:srgbClr val="7030A0"/>
                </a:solidFill>
                <a:latin typeface="HP001 4 hàng" pitchFamily="34" charset="0"/>
              </a:rPr>
              <a:t>Ğng chít </a:t>
            </a:r>
            <a:endParaRPr lang="en-US" sz="4000" b="1" dirty="0">
              <a:solidFill>
                <a:srgbClr val="7030A0"/>
              </a:solidFill>
              <a:latin typeface="HP001 4 hàng" pitchFamily="34" charset="0"/>
            </a:endParaRPr>
          </a:p>
        </p:txBody>
      </p:sp>
      <p:sp>
        <p:nvSpPr>
          <p:cNvPr id="14" name="Rectangle 13"/>
          <p:cNvSpPr/>
          <p:nvPr/>
        </p:nvSpPr>
        <p:spPr>
          <a:xfrm>
            <a:off x="0" y="3006864"/>
            <a:ext cx="9067800" cy="707886"/>
          </a:xfrm>
          <a:prstGeom prst="rect">
            <a:avLst/>
          </a:prstGeom>
        </p:spPr>
        <p:txBody>
          <a:bodyPr wrap="square">
            <a:spAutoFit/>
          </a:bodyPr>
          <a:lstStyle/>
          <a:p>
            <a:pPr algn="just"/>
            <a:r>
              <a:rPr lang="vi-VN" sz="4000" b="1" dirty="0">
                <a:solidFill>
                  <a:srgbClr val="7030A0"/>
                </a:solidFill>
                <a:latin typeface="HP001 4 hàng" pitchFamily="34" charset="0"/>
              </a:rPr>
              <a:t> chít của lũ </a:t>
            </a:r>
            <a:r>
              <a:rPr lang="el-GR" sz="4000" b="1" dirty="0">
                <a:solidFill>
                  <a:srgbClr val="7030A0"/>
                </a:solidFill>
                <a:latin typeface="HP001 4 hàng" pitchFamily="34" charset="0"/>
              </a:rPr>
              <a:t>ε</a:t>
            </a:r>
            <a:r>
              <a:rPr lang="vi-VN" sz="4000" b="1" dirty="0">
                <a:solidFill>
                  <a:srgbClr val="7030A0"/>
                </a:solidFill>
                <a:latin typeface="HP001 4 hàng" pitchFamily="34" charset="0"/>
              </a:rPr>
              <a:t>uŎ</a:t>
            </a:r>
            <a:r>
              <a:rPr lang="en-US" sz="4000" b="1" dirty="0">
                <a:solidFill>
                  <a:srgbClr val="7030A0"/>
                </a:solidFill>
                <a:latin typeface="HP001 4 hàng" pitchFamily="34" charset="0"/>
              </a:rPr>
              <a:t>.</a:t>
            </a:r>
          </a:p>
        </p:txBody>
      </p:sp>
      <p:sp>
        <p:nvSpPr>
          <p:cNvPr id="6" name="TextBox 5">
            <a:extLst>
              <a:ext uri="{FF2B5EF4-FFF2-40B4-BE49-F238E27FC236}">
                <a16:creationId xmlns:a16="http://schemas.microsoft.com/office/drawing/2014/main" id="{183C606A-55A6-49A4-BF20-1C045FDA8873}"/>
              </a:ext>
            </a:extLst>
          </p:cNvPr>
          <p:cNvSpPr txBox="1"/>
          <p:nvPr/>
        </p:nvSpPr>
        <p:spPr>
          <a:xfrm>
            <a:off x="904009" y="594118"/>
            <a:ext cx="7391400" cy="461653"/>
          </a:xfrm>
          <a:prstGeom prst="rect">
            <a:avLst/>
          </a:prstGeom>
          <a:noFill/>
        </p:spPr>
        <p:txBody>
          <a:bodyPr wrap="square" lIns="91428" tIns="45714" rIns="91428" bIns="45714" rtlCol="0">
            <a:spAutoFit/>
          </a:bodyPr>
          <a:lstStyle/>
          <a:p>
            <a:pPr algn="just"/>
            <a:r>
              <a:rPr lang="vi-VN" sz="2400" b="1" dirty="0">
                <a:latin typeface="Arial-Rounded" pitchFamily="34" charset="0"/>
                <a:ea typeface="Arial-Rounded" pitchFamily="34" charset="0"/>
                <a:cs typeface="Arial-Rounded" pitchFamily="34" charset="0"/>
              </a:rPr>
              <a:t>4. Viết câu đã hoàn thiện </a:t>
            </a:r>
            <a:r>
              <a:rPr lang="vi-VN" sz="2400" b="1" dirty="0">
                <a:solidFill>
                  <a:srgbClr val="0000CC"/>
                </a:solidFill>
                <a:latin typeface="Arial-Rounded" pitchFamily="34" charset="0"/>
                <a:ea typeface="Arial-Rounded" pitchFamily="34" charset="0"/>
                <a:cs typeface="Arial-Rounded" pitchFamily="34" charset="0"/>
              </a:rPr>
              <a:t>ở mục 5 </a:t>
            </a:r>
            <a:r>
              <a:rPr lang="vi-VN" sz="2400" b="1" dirty="0">
                <a:solidFill>
                  <a:srgbClr val="FF0000"/>
                </a:solidFill>
                <a:latin typeface="Arial-Rounded" pitchFamily="34" charset="0"/>
                <a:ea typeface="Arial-Rounded" pitchFamily="34" charset="0"/>
                <a:cs typeface="Arial-Rounded" pitchFamily="34" charset="0"/>
              </a:rPr>
              <a:t>(SHS trang 10)</a:t>
            </a:r>
            <a:endParaRPr lang="en-US" sz="2400" b="1"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80983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kể lại câu chuyện </a:t>
            </a:r>
            <a:r>
              <a:rPr lang="en-US" sz="2800" b="1" i="1">
                <a:latin typeface="Arial-Rounded" pitchFamily="34" charset="0"/>
                <a:ea typeface="Arial-Rounded" pitchFamily="34" charset="0"/>
                <a:cs typeface="Arial-Rounded" pitchFamily="34" charset="0"/>
              </a:rPr>
              <a:t>Đôi tai xấu xí</a:t>
            </a:r>
            <a:endParaRPr lang="en-US" sz="28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46" t="19531" r="34261" b="21875"/>
          <a:stretch/>
        </p:blipFill>
        <p:spPr bwMode="auto">
          <a:xfrm>
            <a:off x="2534516" y="919884"/>
            <a:ext cx="3648075" cy="389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2564" y="1352549"/>
            <a:ext cx="8131461" cy="2963141"/>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62150"/>
            <a:ext cx="192087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17764" y="589744"/>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676942"/>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47800" y="2051722"/>
            <a:ext cx="5297717"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Các bạn cùng thỏ đi theo hướng</a:t>
            </a: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026883" y="221857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cxnSp>
        <p:nvCxnSpPr>
          <p:cNvPr id="17" name="Straight Connector 16"/>
          <p:cNvCxnSpPr/>
          <p:nvPr/>
        </p:nvCxnSpPr>
        <p:spPr>
          <a:xfrm>
            <a:off x="1501487" y="2526931"/>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6341920" y="28765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286108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cxnSp>
        <p:nvCxnSpPr>
          <p:cNvPr id="28" name="Straight Connector 27"/>
          <p:cNvCxnSpPr/>
          <p:nvPr/>
        </p:nvCxnSpPr>
        <p:spPr>
          <a:xfrm>
            <a:off x="5347854" y="2532126"/>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08364" y="2614948"/>
            <a:ext cx="5769313"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có tiếng gọi. Cả nhóm về được nhà.</a:t>
            </a:r>
          </a:p>
        </p:txBody>
      </p:sp>
      <p:cxnSp>
        <p:nvCxnSpPr>
          <p:cNvPr id="31" name="Straight Connector 30"/>
          <p:cNvCxnSpPr/>
          <p:nvPr/>
        </p:nvCxnSpPr>
        <p:spPr>
          <a:xfrm>
            <a:off x="1622715" y="3105154"/>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17209"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82638" y="3073977"/>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1625755"/>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75899" y="2199952"/>
            <a:ext cx="9067800" cy="707886"/>
          </a:xfrm>
          <a:prstGeom prst="rect">
            <a:avLst/>
          </a:prstGeom>
        </p:spPr>
        <p:txBody>
          <a:bodyPr wrap="square">
            <a:spAutoFit/>
          </a:bodyPr>
          <a:lstStyle/>
          <a:p>
            <a:pPr algn="just"/>
            <a:r>
              <a:rPr lang="vi-VN" sz="4000" b="1">
                <a:solidFill>
                  <a:srgbClr val="7030A0"/>
                </a:solidFill>
                <a:latin typeface="HP001 4 hàng" pitchFamily="34" charset="0"/>
              </a:rPr>
              <a:t> Các bạn cùng </a:t>
            </a:r>
            <a:r>
              <a:rPr lang="el-GR" sz="4000" b="1">
                <a:solidFill>
                  <a:srgbClr val="7030A0"/>
                </a:solidFill>
                <a:latin typeface="HP001 4 hàng" pitchFamily="34" charset="0"/>
              </a:rPr>
              <a:t>κ</a:t>
            </a:r>
            <a:r>
              <a:rPr lang="vi-VN" sz="4000" b="1">
                <a:solidFill>
                  <a:srgbClr val="7030A0"/>
                </a:solidFill>
                <a:latin typeface="HP001 4 hàng" pitchFamily="34" charset="0"/>
              </a:rPr>
              <a:t>ỏ đi </a:t>
            </a:r>
            <a:r>
              <a:rPr lang="el-GR" sz="4000" b="1">
                <a:solidFill>
                  <a:srgbClr val="7030A0"/>
                </a:solidFill>
                <a:latin typeface="HP001 4 hàng" pitchFamily="34" charset="0"/>
              </a:rPr>
              <a:t>Ό;</a:t>
            </a:r>
            <a:r>
              <a:rPr lang="vi-VN" sz="4000" b="1">
                <a:solidFill>
                  <a:srgbClr val="7030A0"/>
                </a:solidFill>
                <a:latin typeface="HP001 4 hàng" pitchFamily="34" charset="0"/>
              </a:rPr>
              <a:t>o hưņg</a:t>
            </a:r>
            <a:endParaRPr lang="en-US" sz="4000" b="1">
              <a:solidFill>
                <a:srgbClr val="7030A0"/>
              </a:solidFill>
              <a:latin typeface="HP001 4 hàng" pitchFamily="34" charset="0"/>
            </a:endParaRPr>
          </a:p>
        </p:txBody>
      </p:sp>
      <p:sp>
        <p:nvSpPr>
          <p:cNvPr id="14" name="Rectangle 13"/>
          <p:cNvSpPr/>
          <p:nvPr/>
        </p:nvSpPr>
        <p:spPr>
          <a:xfrm>
            <a:off x="172526" y="3006157"/>
            <a:ext cx="9067800" cy="707886"/>
          </a:xfrm>
          <a:prstGeom prst="rect">
            <a:avLst/>
          </a:prstGeom>
        </p:spPr>
        <p:txBody>
          <a:bodyPr wrap="square">
            <a:spAutoFit/>
          </a:bodyPr>
          <a:lstStyle/>
          <a:p>
            <a:pPr algn="just"/>
            <a:r>
              <a:rPr lang="vi-VN" sz="4000" b="1">
                <a:solidFill>
                  <a:srgbClr val="7030A0"/>
                </a:solidFill>
                <a:latin typeface="HP001 4 hàng" pitchFamily="34" charset="0"/>
              </a:rPr>
              <a:t>có ǇΗĞng gĊ. Cả ηĪ ωϙ đưϑ ηà</a:t>
            </a:r>
            <a:r>
              <a:rPr lang="en-US" sz="4000" b="1">
                <a:solidFill>
                  <a:srgbClr val="7030A0"/>
                </a:solidFill>
                <a:latin typeface="HP001 4 hàng" pitchFamily="34" charset="0"/>
              </a:rPr>
              <a:t>.</a:t>
            </a:r>
          </a:p>
        </p:txBody>
      </p:sp>
      <p:sp>
        <p:nvSpPr>
          <p:cNvPr id="5" name="TextBox 4">
            <a:extLst>
              <a:ext uri="{FF2B5EF4-FFF2-40B4-BE49-F238E27FC236}">
                <a16:creationId xmlns:a16="http://schemas.microsoft.com/office/drawing/2014/main" id="{20ACEBC9-537E-4473-BE27-FA51661B3229}"/>
              </a:ext>
            </a:extLst>
          </p:cNvPr>
          <p:cNvSpPr txBox="1"/>
          <p:nvPr/>
        </p:nvSpPr>
        <p:spPr>
          <a:xfrm>
            <a:off x="904009" y="594118"/>
            <a:ext cx="7391400" cy="461653"/>
          </a:xfrm>
          <a:prstGeom prst="rect">
            <a:avLst/>
          </a:prstGeom>
          <a:noFill/>
        </p:spPr>
        <p:txBody>
          <a:bodyPr wrap="square" lIns="91428" tIns="45714" rIns="91428" bIns="45714" rtlCol="0">
            <a:spAutoFit/>
          </a:bodyPr>
          <a:lstStyle/>
          <a:p>
            <a:pPr algn="just"/>
            <a:r>
              <a:rPr lang="vi-VN" sz="2400" b="1" dirty="0">
                <a:latin typeface="Arial-Rounded" pitchFamily="34" charset="0"/>
                <a:ea typeface="Arial-Rounded" pitchFamily="34" charset="0"/>
                <a:cs typeface="Arial-Rounded" pitchFamily="34" charset="0"/>
              </a:rPr>
              <a:t>5. Nghe – viết </a:t>
            </a:r>
            <a:r>
              <a:rPr lang="vi-VN" sz="2400" b="1" dirty="0">
                <a:solidFill>
                  <a:srgbClr val="0000CC"/>
                </a:solidFill>
                <a:latin typeface="Arial-Rounded" pitchFamily="34" charset="0"/>
                <a:ea typeface="Arial-Rounded" pitchFamily="34" charset="0"/>
                <a:cs typeface="Arial-Rounded" pitchFamily="34" charset="0"/>
              </a:rPr>
              <a:t>ở mục 7 </a:t>
            </a:r>
            <a:r>
              <a:rPr lang="vi-VN" sz="2400" b="1" dirty="0">
                <a:solidFill>
                  <a:srgbClr val="FF0000"/>
                </a:solidFill>
                <a:latin typeface="Arial-Rounded" pitchFamily="34" charset="0"/>
                <a:ea typeface="Arial-Rounded" pitchFamily="34" charset="0"/>
                <a:cs typeface="Arial-Rounded" pitchFamily="34" charset="0"/>
              </a:rPr>
              <a:t>(SHS trang 11)</a:t>
            </a:r>
            <a:endParaRPr lang="en-US" sz="2400" b="1"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372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6" y="895350"/>
            <a:ext cx="8251825" cy="1569648"/>
          </a:xfrm>
          <a:prstGeom prst="rect">
            <a:avLst/>
          </a:prstGeom>
          <a:no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Tìm</a:t>
            </a:r>
            <a:r>
              <a:rPr lang="en-US" sz="3200" b="1" dirty="0">
                <a:latin typeface="Arial-Rounded" pitchFamily="34" charset="0"/>
                <a:ea typeface="Arial-Rounded" pitchFamily="34" charset="0"/>
                <a:cs typeface="Arial-Rounded" pitchFamily="34" charset="0"/>
              </a:rPr>
              <a:t> </a:t>
            </a:r>
            <a:r>
              <a:rPr lang="en-US" sz="3200" b="1" dirty="0" err="1">
                <a:solidFill>
                  <a:srgbClr val="FF0000"/>
                </a:solidFill>
                <a:latin typeface="Arial-Rounded" pitchFamily="34" charset="0"/>
                <a:ea typeface="Arial-Rounded" pitchFamily="34" charset="0"/>
                <a:cs typeface="Arial-Rounded" pitchFamily="34" charset="0"/>
              </a:rPr>
              <a:t>trong</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hoặc</a:t>
            </a:r>
            <a:r>
              <a:rPr lang="en-US" sz="3200" b="1" dirty="0">
                <a:latin typeface="Arial-Rounded" pitchFamily="34" charset="0"/>
                <a:ea typeface="Arial-Rounded" pitchFamily="34" charset="0"/>
                <a:cs typeface="Arial-Rounded" pitchFamily="34" charset="0"/>
              </a:rPr>
              <a:t> </a:t>
            </a:r>
            <a:r>
              <a:rPr lang="en-US" sz="3200" b="1" dirty="0" err="1">
                <a:solidFill>
                  <a:srgbClr val="FF0000"/>
                </a:solidFill>
                <a:latin typeface="Arial-Rounded" pitchFamily="34" charset="0"/>
                <a:ea typeface="Arial-Rounded" pitchFamily="34" charset="0"/>
                <a:cs typeface="Arial-Rounded" pitchFamily="34" charset="0"/>
              </a:rPr>
              <a:t>ngoài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bài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Đôi</a:t>
            </a:r>
            <a:r>
              <a:rPr lang="en-US" sz="3200" b="1" i="1" dirty="0">
                <a:latin typeface="Arial-Rounded" pitchFamily="34" charset="0"/>
                <a:ea typeface="Arial-Rounded" pitchFamily="34" charset="0"/>
                <a:cs typeface="Arial-Rounded" pitchFamily="34" charset="0"/>
              </a:rPr>
              <a:t> tai </a:t>
            </a:r>
            <a:r>
              <a:rPr lang="en-US" sz="3200" b="1" i="1" dirty="0" err="1">
                <a:latin typeface="Arial-Rounded" pitchFamily="34" charset="0"/>
                <a:ea typeface="Arial-Rounded" pitchFamily="34" charset="0"/>
                <a:cs typeface="Arial-Rounded" pitchFamily="34" charset="0"/>
              </a:rPr>
              <a:t>xấu</a:t>
            </a:r>
            <a:r>
              <a:rPr lang="en-US" sz="3200" b="1" i="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xí</a:t>
            </a:r>
            <a:r>
              <a:rPr lang="en-US" sz="3200" b="1" i="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từ</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ngữ</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có</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tiếng</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chứa</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vần</a:t>
            </a:r>
            <a:r>
              <a:rPr lang="en-US" sz="3200" b="1" dirty="0">
                <a:latin typeface="Arial-Rounded" pitchFamily="34" charset="0"/>
                <a:ea typeface="Arial-Rounded" pitchFamily="34" charset="0"/>
                <a:cs typeface="Arial-Rounded" pitchFamily="34" charset="0"/>
              </a:rPr>
              <a:t> </a:t>
            </a:r>
            <a:r>
              <a:rPr lang="en-US" sz="3200" b="1" i="1" dirty="0" err="1">
                <a:latin typeface="Arial-Rounded" pitchFamily="34" charset="0"/>
                <a:ea typeface="Arial-Rounded" pitchFamily="34" charset="0"/>
                <a:cs typeface="Arial-Rounded" pitchFamily="34" charset="0"/>
              </a:rPr>
              <a:t>uyt</a:t>
            </a:r>
            <a:r>
              <a:rPr lang="en-US" sz="3200" b="1" i="1" dirty="0">
                <a:latin typeface="Arial-Rounded" pitchFamily="34" charset="0"/>
                <a:ea typeface="Arial-Rounded" pitchFamily="34" charset="0"/>
                <a:cs typeface="Arial-Rounded" pitchFamily="34" charset="0"/>
              </a:rPr>
              <a:t>, it, </a:t>
            </a:r>
            <a:r>
              <a:rPr lang="en-US" sz="3200" b="1" i="1" dirty="0" err="1">
                <a:latin typeface="Arial-Rounded" pitchFamily="34" charset="0"/>
                <a:ea typeface="Arial-Rounded" pitchFamily="34" charset="0"/>
                <a:cs typeface="Arial-Rounded" pitchFamily="34" charset="0"/>
              </a:rPr>
              <a:t>uy</a:t>
            </a:r>
            <a:r>
              <a:rPr lang="vi-VN" sz="3200" b="1" i="1" dirty="0">
                <a:latin typeface="Arial-Rounded" pitchFamily="34" charset="0"/>
                <a:ea typeface="Arial-Rounded" pitchFamily="34" charset="0"/>
                <a:cs typeface="Arial-Rounded" pitchFamily="34" charset="0"/>
              </a:rPr>
              <a:t>ê</a:t>
            </a:r>
            <a:r>
              <a:rPr lang="en-US" sz="3200" b="1" i="1" dirty="0">
                <a:latin typeface="Arial-Rounded" pitchFamily="34" charset="0"/>
                <a:ea typeface="Arial-Rounded" pitchFamily="34" charset="0"/>
                <a:cs typeface="Arial-Rounded" pitchFamily="34" charset="0"/>
              </a:rPr>
              <a:t>t, </a:t>
            </a:r>
            <a:r>
              <a:rPr lang="en-US" sz="3200" b="1" i="1" dirty="0" err="1">
                <a:latin typeface="Arial-Rounded" pitchFamily="34" charset="0"/>
                <a:ea typeface="Arial-Rounded" pitchFamily="34" charset="0"/>
                <a:cs typeface="Arial-Rounded" pitchFamily="34" charset="0"/>
              </a:rPr>
              <a:t>iêt</a:t>
            </a:r>
            <a:endParaRPr lang="en-US" sz="3200" b="1" dirty="0">
              <a:latin typeface="Arial-Rounded" pitchFamily="34" charset="0"/>
              <a:ea typeface="Arial-Rounded" pitchFamily="34" charset="0"/>
              <a:cs typeface="Arial-Rounded" pitchFamily="34" charset="0"/>
            </a:endParaRPr>
          </a:p>
        </p:txBody>
      </p:sp>
      <p:sp>
        <p:nvSpPr>
          <p:cNvPr id="2" name="Explosion 1 1"/>
          <p:cNvSpPr/>
          <p:nvPr/>
        </p:nvSpPr>
        <p:spPr>
          <a:xfrm>
            <a:off x="2057400" y="2190750"/>
            <a:ext cx="4572000" cy="2286000"/>
          </a:xfrm>
          <a:prstGeom prst="irregularSeal1">
            <a:avLst/>
          </a:prstGeom>
          <a:solidFill>
            <a:srgbClr val="BEE3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Thi đua</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8146473" cy="1077206"/>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Vẽ con vật mà em yêu thích và đặt tên cho bức tranh em vẽ</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809" b="13738"/>
          <a:stretch/>
        </p:blipFill>
        <p:spPr>
          <a:xfrm>
            <a:off x="2315066" y="1485859"/>
            <a:ext cx="4901793" cy="3354604"/>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5018" t="10496" r="13856" b="14756"/>
          <a:stretch/>
        </p:blipFill>
        <p:spPr>
          <a:xfrm>
            <a:off x="7391400" y="2678173"/>
            <a:ext cx="1295728" cy="1470611"/>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0912" t="18299" r="15324" b="25492"/>
          <a:stretch/>
        </p:blipFill>
        <p:spPr>
          <a:xfrm>
            <a:off x="330777" y="2402089"/>
            <a:ext cx="1849582" cy="1522143"/>
          </a:xfrm>
          <a:prstGeom prst="rect">
            <a:avLst/>
          </a:prstGeom>
        </p:spPr>
      </p:pic>
    </p:spTree>
    <p:extLst>
      <p:ext uri="{BB962C8B-B14F-4D97-AF65-F5344CB8AC3E}">
        <p14:creationId xmlns:p14="http://schemas.microsoft.com/office/powerpoint/2010/main" val="273525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499</Words>
  <Application>Microsoft Office PowerPoint</Application>
  <PresentationFormat>On-screen Show (16:9)</PresentationFormat>
  <Paragraphs>52</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Rounded MT Bold</vt:lpstr>
      <vt:lpstr>Arial-Rounded</vt:lpstr>
      <vt:lpstr>Calibri</vt:lpstr>
      <vt:lpstr>HP001 4 hàng</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128</cp:revision>
  <dcterms:created xsi:type="dcterms:W3CDTF">2020-12-08T15:48:47Z</dcterms:created>
  <dcterms:modified xsi:type="dcterms:W3CDTF">2025-01-23T03:16:30Z</dcterms:modified>
</cp:coreProperties>
</file>