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 id="273" r:id="rId18"/>
    <p:sldId id="274" r:id="rId19"/>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BEE395"/>
    <a:srgbClr val="A9DA74"/>
    <a:srgbClr val="00863D"/>
    <a:srgbClr val="009E47"/>
    <a:srgbClr val="9CD45E"/>
    <a:srgbClr val="0D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85" d="100"/>
          <a:sy n="85" d="100"/>
        </p:scale>
        <p:origin x="67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nói</a:t>
            </a:r>
            <a:r>
              <a:rPr lang="en-US" baseline="0"/>
              <a:t> về bản thân, nói về những thay đổi, những tiến bộ của bản thân sau 1 học kì vào lớp 1, từ đó giúp các em hiểu đi học mang lại nhiều ý nghĩa cho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695835"/>
            <a:ext cx="6858000" cy="43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6934200" y="238635"/>
            <a:ext cx="2209800" cy="914400"/>
          </a:xfrm>
          <a:prstGeom prst="clou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a:latin typeface="Arial-Rounded" pitchFamily="34" charset="0"/>
                <a:ea typeface="Arial-Rounded" pitchFamily="34" charset="0"/>
                <a:cs typeface="Arial-Rounded" pitchFamily="34" charset="0"/>
              </a:rPr>
              <a:t>	Tôi tên là Nam, học sinh lớp </a:t>
            </a:r>
            <a:r>
              <a:rPr lang="en-US" sz="2800">
                <a:latin typeface="Arial Rounded MT Bold" pitchFamily="34" charset="0"/>
                <a:ea typeface="Arial-Rounded" pitchFamily="34" charset="0"/>
                <a:cs typeface="Arial-Rounded" pitchFamily="34" charset="0"/>
              </a:rPr>
              <a:t>1</a:t>
            </a:r>
            <a:r>
              <a:rPr lang="en-US" sz="280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Bạn Nam học lớp mấy?</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Hồi đầu năm, Nam học gì?</a:t>
            </a:r>
          </a:p>
        </p:txBody>
      </p:sp>
      <p:sp>
        <p:nvSpPr>
          <p:cNvPr id="7" name="TextBox 6"/>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Bây giờ, Nam biết làm gì?</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1733550"/>
            <a:ext cx="7467600" cy="1077218"/>
          </a:xfrm>
          <a:prstGeom prst="rect">
            <a:avLst/>
          </a:prstGeom>
        </p:spPr>
        <p:txBody>
          <a:bodyPr wrap="square">
            <a:spAutoFit/>
          </a:bodyPr>
          <a:lstStyle/>
          <a:p>
            <a:pPr algn="just"/>
            <a:r>
              <a:rPr lang="en-US" sz="3200">
                <a:latin typeface="Arial-Rounded" pitchFamily="34" charset="0"/>
                <a:ea typeface="Arial-Rounded" pitchFamily="34" charset="0"/>
                <a:cs typeface="Arial-Rounded" pitchFamily="34" charset="0"/>
              </a:rPr>
              <a:t>	 Ai cũng bảo từ khi đi học, tôi chững chạc hẳn lên.</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3:</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Mọi người nhận xét gì về Nam?</a:t>
            </a:r>
          </a:p>
        </p:txBody>
      </p:sp>
      <p:sp>
        <p:nvSpPr>
          <p:cNvPr id="7" name="TextBox 6"/>
          <p:cNvSpPr txBox="1"/>
          <p:nvPr/>
        </p:nvSpPr>
        <p:spPr>
          <a:xfrm>
            <a:off x="1025236" y="3847203"/>
            <a:ext cx="7453746" cy="1077218"/>
          </a:xfrm>
          <a:prstGeom prst="rect">
            <a:avLst/>
          </a:prstGeom>
          <a:solidFill>
            <a:srgbClr val="BEE395"/>
          </a:solidFill>
        </p:spPr>
        <p:txBody>
          <a:bodyPr wrap="square" rtlCol="0">
            <a:spAutoFit/>
          </a:bodyPr>
          <a:lstStyle/>
          <a:p>
            <a:pPr algn="just"/>
            <a:r>
              <a:rPr lang="en-US" sz="3200">
                <a:latin typeface="Arial-Rounded" pitchFamily="34" charset="0"/>
                <a:ea typeface="Arial-Rounded" pitchFamily="34" charset="0"/>
                <a:cs typeface="Arial-Rounded" pitchFamily="34" charset="0"/>
              </a:rPr>
              <a:t>Em cũng là học sinh lớp 1, vậy em thấy mình có điểm gì giống Nam không?</a:t>
            </a: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457200" y="1200150"/>
            <a:ext cx="5153976" cy="646331"/>
          </a:xfrm>
          <a:prstGeom prst="rect">
            <a:avLst/>
          </a:prstGeom>
        </p:spPr>
        <p:txBody>
          <a:bodyPr wrap="none">
            <a:spAutoFit/>
          </a:bodyPr>
          <a:lstStyle/>
          <a:p>
            <a:pPr algn="ctr"/>
            <a:r>
              <a:rPr lang="en-US" sz="3600">
                <a:latin typeface="Arial-Rounded" pitchFamily="34" charset="0"/>
                <a:ea typeface="Arial-Rounded" pitchFamily="34" charset="0"/>
                <a:cs typeface="Arial-Rounded" pitchFamily="34" charset="0"/>
              </a:rPr>
              <a:t>a. Bạn Nam học lớp mấy?</a:t>
            </a: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880394" y="2768076"/>
            <a:ext cx="4987006" cy="846386"/>
          </a:xfrm>
          <a:prstGeom prst="rect">
            <a:avLst/>
          </a:prstGeom>
        </p:spPr>
        <p:txBody>
          <a:bodyPr wrap="none">
            <a:spAutoFit/>
          </a:bodyPr>
          <a:lstStyle/>
          <a:p>
            <a:pPr algn="ctr"/>
            <a:r>
              <a:rPr lang="en-US" sz="4900" b="1" dirty="0">
                <a:solidFill>
                  <a:srgbClr val="7030A0"/>
                </a:solidFill>
                <a:latin typeface="HP001 4 hàng" pitchFamily="34" charset="0"/>
                <a:ea typeface="Arial-Rounded" pitchFamily="34" charset="0"/>
                <a:cs typeface="Arial-Rounded" pitchFamily="34" charset="0"/>
              </a:rPr>
              <a:t> Nam </a:t>
            </a:r>
            <a:r>
              <a:rPr lang="en-US" sz="4900" b="1" dirty="0" err="1">
                <a:solidFill>
                  <a:srgbClr val="7030A0"/>
                </a:solidFill>
                <a:latin typeface="HP001 4 hàng" pitchFamily="34" charset="0"/>
                <a:ea typeface="Arial-Rounded" pitchFamily="34" charset="0"/>
                <a:cs typeface="Arial-Rounded" pitchFamily="34" charset="0"/>
              </a:rPr>
              <a:t>hǌ</a:t>
            </a:r>
            <a:r>
              <a:rPr lang="en-US" sz="4900" b="1" dirty="0">
                <a:solidFill>
                  <a:srgbClr val="7030A0"/>
                </a:solidFill>
                <a:latin typeface="HP001 4 hàng" pitchFamily="34" charset="0"/>
                <a:ea typeface="Arial-Rounded" pitchFamily="34" charset="0"/>
                <a:cs typeface="Arial-Rounded" pitchFamily="34" charset="0"/>
              </a:rPr>
              <a:t> </a:t>
            </a:r>
            <a:r>
              <a:rPr lang="en-US" sz="4900" b="1" dirty="0" err="1">
                <a:solidFill>
                  <a:srgbClr val="7030A0"/>
                </a:solidFill>
                <a:latin typeface="HP001 4 hàng" pitchFamily="34" charset="0"/>
                <a:ea typeface="Arial-Rounded" pitchFamily="34" charset="0"/>
                <a:cs typeface="Arial-Rounded" pitchFamily="34" charset="0"/>
              </a:rPr>
              <a:t>lġ</a:t>
            </a:r>
            <a:r>
              <a:rPr lang="en-US" sz="4900" b="1" dirty="0">
                <a:solidFill>
                  <a:srgbClr val="7030A0"/>
                </a:solidFill>
                <a:latin typeface="HP001 4 hàng" pitchFamily="34" charset="0"/>
                <a:ea typeface="Arial-Rounded" pitchFamily="34" charset="0"/>
                <a:cs typeface="Arial-Rounded" pitchFamily="34" charset="0"/>
              </a:rPr>
              <a:t> 1. </a:t>
            </a:r>
          </a:p>
        </p:txBody>
      </p:sp>
      <p:cxnSp>
        <p:nvCxnSpPr>
          <p:cNvPr id="11" name="Straight Arrow Connector 10"/>
          <p:cNvCxnSpPr/>
          <p:nvPr/>
        </p:nvCxnSpPr>
        <p:spPr>
          <a:xfrm>
            <a:off x="152400" y="1846481"/>
            <a:ext cx="3810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69759" y="2389800"/>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43200" y="31539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31539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47923" y="31539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par>
                          <p:cTn id="34" fill="hold">
                            <p:stCondLst>
                              <p:cond delay="2000"/>
                            </p:stCondLst>
                            <p:childTnLst>
                              <p:par>
                                <p:cTn id="35" presetID="32" presetClass="emph" presetSubtype="0" fill="hold" nodeType="afterEffect">
                                  <p:stCondLst>
                                    <p:cond delay="0"/>
                                  </p:stCondLst>
                                  <p:childTnLst>
                                    <p:animRot by="120000">
                                      <p:cBhvr>
                                        <p:cTn id="36" dur="125" fill="hold">
                                          <p:stCondLst>
                                            <p:cond delay="0"/>
                                          </p:stCondLst>
                                        </p:cTn>
                                        <p:tgtEl>
                                          <p:spTgt spid="11"/>
                                        </p:tgtEl>
                                        <p:attrNameLst>
                                          <p:attrName>r</p:attrName>
                                        </p:attrNameLst>
                                      </p:cBhvr>
                                    </p:animRot>
                                    <p:animRot by="-240000">
                                      <p:cBhvr>
                                        <p:cTn id="37" dur="250" fill="hold">
                                          <p:stCondLst>
                                            <p:cond delay="250"/>
                                          </p:stCondLst>
                                        </p:cTn>
                                        <p:tgtEl>
                                          <p:spTgt spid="11"/>
                                        </p:tgtEl>
                                        <p:attrNameLst>
                                          <p:attrName>r</p:attrName>
                                        </p:attrNameLst>
                                      </p:cBhvr>
                                    </p:animRot>
                                    <p:animRot by="240000">
                                      <p:cBhvr>
                                        <p:cTn id="38" dur="250" fill="hold">
                                          <p:stCondLst>
                                            <p:cond delay="500"/>
                                          </p:stCondLst>
                                        </p:cTn>
                                        <p:tgtEl>
                                          <p:spTgt spid="11"/>
                                        </p:tgtEl>
                                        <p:attrNameLst>
                                          <p:attrName>r</p:attrName>
                                        </p:attrNameLst>
                                      </p:cBhvr>
                                    </p:animRot>
                                    <p:animRot by="-240000">
                                      <p:cBhvr>
                                        <p:cTn id="39" dur="250" fill="hold">
                                          <p:stCondLst>
                                            <p:cond delay="750"/>
                                          </p:stCondLst>
                                        </p:cTn>
                                        <p:tgtEl>
                                          <p:spTgt spid="11"/>
                                        </p:tgtEl>
                                        <p:attrNameLst>
                                          <p:attrName>r</p:attrName>
                                        </p:attrNameLst>
                                      </p:cBhvr>
                                    </p:animRot>
                                    <p:animRot by="120000">
                                      <p:cBhvr>
                                        <p:cTn id="40" dur="250" fill="hold">
                                          <p:stCondLst>
                                            <p:cond delay="1000"/>
                                          </p:stCondLst>
                                        </p:cTn>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par>
                          <p:cTn id="59" fill="hold">
                            <p:stCondLst>
                              <p:cond delay="2000"/>
                            </p:stCondLst>
                            <p:childTnLst>
                              <p:par>
                                <p:cTn id="60" presetID="32" presetClass="emph" presetSubtype="0" fill="hold" nodeType="afterEffect">
                                  <p:stCondLst>
                                    <p:cond delay="0"/>
                                  </p:stCondLst>
                                  <p:childTnLst>
                                    <p:animRot by="120000">
                                      <p:cBhvr>
                                        <p:cTn id="61" dur="125" fill="hold">
                                          <p:stCondLst>
                                            <p:cond delay="0"/>
                                          </p:stCondLst>
                                        </p:cTn>
                                        <p:tgtEl>
                                          <p:spTgt spid="13"/>
                                        </p:tgtEl>
                                        <p:attrNameLst>
                                          <p:attrName>r</p:attrName>
                                        </p:attrNameLst>
                                      </p:cBhvr>
                                    </p:animRot>
                                    <p:animRot by="-240000">
                                      <p:cBhvr>
                                        <p:cTn id="62" dur="250" fill="hold">
                                          <p:stCondLst>
                                            <p:cond delay="250"/>
                                          </p:stCondLst>
                                        </p:cTn>
                                        <p:tgtEl>
                                          <p:spTgt spid="13"/>
                                        </p:tgtEl>
                                        <p:attrNameLst>
                                          <p:attrName>r</p:attrName>
                                        </p:attrNameLst>
                                      </p:cBhvr>
                                    </p:animRot>
                                    <p:animRot by="240000">
                                      <p:cBhvr>
                                        <p:cTn id="63" dur="250" fill="hold">
                                          <p:stCondLst>
                                            <p:cond delay="500"/>
                                          </p:stCondLst>
                                        </p:cTn>
                                        <p:tgtEl>
                                          <p:spTgt spid="13"/>
                                        </p:tgtEl>
                                        <p:attrNameLst>
                                          <p:attrName>r</p:attrName>
                                        </p:attrNameLst>
                                      </p:cBhvr>
                                    </p:animRot>
                                    <p:animRot by="-240000">
                                      <p:cBhvr>
                                        <p:cTn id="64" dur="250" fill="hold">
                                          <p:stCondLst>
                                            <p:cond delay="750"/>
                                          </p:stCondLst>
                                        </p:cTn>
                                        <p:tgtEl>
                                          <p:spTgt spid="13"/>
                                        </p:tgtEl>
                                        <p:attrNameLst>
                                          <p:attrName>r</p:attrName>
                                        </p:attrNameLst>
                                      </p:cBhvr>
                                    </p:animRot>
                                    <p:animRot by="120000">
                                      <p:cBhvr>
                                        <p:cTn id="65" dur="250" fill="hold">
                                          <p:stCondLst>
                                            <p:cond delay="1000"/>
                                          </p:stCondLst>
                                        </p:cTn>
                                        <p:tgtEl>
                                          <p:spTgt spid="1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80">
                                          <p:stCondLst>
                                            <p:cond delay="0"/>
                                          </p:stCondLst>
                                        </p:cTn>
                                        <p:tgtEl>
                                          <p:spTgt spid="15"/>
                                        </p:tgtEl>
                                      </p:cBhvr>
                                    </p:animEffect>
                                    <p:anim calcmode="lin" valueType="num">
                                      <p:cBhvr>
                                        <p:cTn id="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6" dur="26">
                                          <p:stCondLst>
                                            <p:cond delay="650"/>
                                          </p:stCondLst>
                                        </p:cTn>
                                        <p:tgtEl>
                                          <p:spTgt spid="15"/>
                                        </p:tgtEl>
                                      </p:cBhvr>
                                      <p:to x="100000" y="60000"/>
                                    </p:animScale>
                                    <p:animScale>
                                      <p:cBhvr>
                                        <p:cTn id="77" dur="166" decel="50000">
                                          <p:stCondLst>
                                            <p:cond delay="676"/>
                                          </p:stCondLst>
                                        </p:cTn>
                                        <p:tgtEl>
                                          <p:spTgt spid="15"/>
                                        </p:tgtEl>
                                      </p:cBhvr>
                                      <p:to x="100000" y="100000"/>
                                    </p:animScale>
                                    <p:animScale>
                                      <p:cBhvr>
                                        <p:cTn id="78" dur="26">
                                          <p:stCondLst>
                                            <p:cond delay="1312"/>
                                          </p:stCondLst>
                                        </p:cTn>
                                        <p:tgtEl>
                                          <p:spTgt spid="15"/>
                                        </p:tgtEl>
                                      </p:cBhvr>
                                      <p:to x="100000" y="80000"/>
                                    </p:animScale>
                                    <p:animScale>
                                      <p:cBhvr>
                                        <p:cTn id="79" dur="166" decel="50000">
                                          <p:stCondLst>
                                            <p:cond delay="1338"/>
                                          </p:stCondLst>
                                        </p:cTn>
                                        <p:tgtEl>
                                          <p:spTgt spid="15"/>
                                        </p:tgtEl>
                                      </p:cBhvr>
                                      <p:to x="100000" y="100000"/>
                                    </p:animScale>
                                    <p:animScale>
                                      <p:cBhvr>
                                        <p:cTn id="80" dur="26">
                                          <p:stCondLst>
                                            <p:cond delay="1642"/>
                                          </p:stCondLst>
                                        </p:cTn>
                                        <p:tgtEl>
                                          <p:spTgt spid="15"/>
                                        </p:tgtEl>
                                      </p:cBhvr>
                                      <p:to x="100000" y="90000"/>
                                    </p:animScale>
                                    <p:animScale>
                                      <p:cBhvr>
                                        <p:cTn id="81" dur="166" decel="50000">
                                          <p:stCondLst>
                                            <p:cond delay="1668"/>
                                          </p:stCondLst>
                                        </p:cTn>
                                        <p:tgtEl>
                                          <p:spTgt spid="15"/>
                                        </p:tgtEl>
                                      </p:cBhvr>
                                      <p:to x="100000" y="100000"/>
                                    </p:animScale>
                                    <p:animScale>
                                      <p:cBhvr>
                                        <p:cTn id="82" dur="26">
                                          <p:stCondLst>
                                            <p:cond delay="1808"/>
                                          </p:stCondLst>
                                        </p:cTn>
                                        <p:tgtEl>
                                          <p:spTgt spid="15"/>
                                        </p:tgtEl>
                                      </p:cBhvr>
                                      <p:to x="100000" y="95000"/>
                                    </p:animScale>
                                    <p:animScale>
                                      <p:cBhvr>
                                        <p:cTn id="83" dur="166" decel="50000">
                                          <p:stCondLst>
                                            <p:cond delay="1834"/>
                                          </p:stCondLst>
                                        </p:cTn>
                                        <p:tgtEl>
                                          <p:spTgt spid="15"/>
                                        </p:tgtEl>
                                      </p:cBhvr>
                                      <p:to x="100000" y="100000"/>
                                    </p:animScale>
                                  </p:childTnLst>
                                </p:cTn>
                              </p:par>
                            </p:childTnLst>
                          </p:cTn>
                        </p:par>
                        <p:par>
                          <p:cTn id="84" fill="hold">
                            <p:stCondLst>
                              <p:cond delay="20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par>
                                <p:cTn id="87" presetID="26"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par>
                          <p:cTn id="103" fill="hold">
                            <p:stCondLst>
                              <p:cond delay="4000"/>
                            </p:stCondLst>
                            <p:childTnLst>
                              <p:par>
                                <p:cTn id="104" presetID="8" presetClass="emph" presetSubtype="0" fill="hold" nodeType="afterEffect">
                                  <p:stCondLst>
                                    <p:cond delay="0"/>
                                  </p:stCondLst>
                                  <p:childTnLst>
                                    <p:animRot by="21600000">
                                      <p:cBhvr>
                                        <p:cTn id="105" dur="2000" fill="hold"/>
                                        <p:tgtEl>
                                          <p:spTgt spid="17"/>
                                        </p:tgtEl>
                                        <p:attrNameLst>
                                          <p:attrName>r</p:attrName>
                                        </p:attrNameLst>
                                      </p:cBhvr>
                                    </p:animRot>
                                  </p:childTnLst>
                                </p:cTn>
                              </p:par>
                              <p:par>
                                <p:cTn id="106" presetID="26"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80">
                                          <p:stCondLst>
                                            <p:cond delay="0"/>
                                          </p:stCondLst>
                                        </p:cTn>
                                        <p:tgtEl>
                                          <p:spTgt spid="18"/>
                                        </p:tgtEl>
                                      </p:cBhvr>
                                    </p:animEffect>
                                    <p:anim calcmode="lin" valueType="num">
                                      <p:cBhvr>
                                        <p:cTn id="10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4" dur="26">
                                          <p:stCondLst>
                                            <p:cond delay="650"/>
                                          </p:stCondLst>
                                        </p:cTn>
                                        <p:tgtEl>
                                          <p:spTgt spid="18"/>
                                        </p:tgtEl>
                                      </p:cBhvr>
                                      <p:to x="100000" y="60000"/>
                                    </p:animScale>
                                    <p:animScale>
                                      <p:cBhvr>
                                        <p:cTn id="115" dur="166" decel="50000">
                                          <p:stCondLst>
                                            <p:cond delay="676"/>
                                          </p:stCondLst>
                                        </p:cTn>
                                        <p:tgtEl>
                                          <p:spTgt spid="18"/>
                                        </p:tgtEl>
                                      </p:cBhvr>
                                      <p:to x="100000" y="100000"/>
                                    </p:animScale>
                                    <p:animScale>
                                      <p:cBhvr>
                                        <p:cTn id="116" dur="26">
                                          <p:stCondLst>
                                            <p:cond delay="1312"/>
                                          </p:stCondLst>
                                        </p:cTn>
                                        <p:tgtEl>
                                          <p:spTgt spid="18"/>
                                        </p:tgtEl>
                                      </p:cBhvr>
                                      <p:to x="100000" y="80000"/>
                                    </p:animScale>
                                    <p:animScale>
                                      <p:cBhvr>
                                        <p:cTn id="117" dur="166" decel="50000">
                                          <p:stCondLst>
                                            <p:cond delay="1338"/>
                                          </p:stCondLst>
                                        </p:cTn>
                                        <p:tgtEl>
                                          <p:spTgt spid="18"/>
                                        </p:tgtEl>
                                      </p:cBhvr>
                                      <p:to x="100000" y="100000"/>
                                    </p:animScale>
                                    <p:animScale>
                                      <p:cBhvr>
                                        <p:cTn id="118" dur="26">
                                          <p:stCondLst>
                                            <p:cond delay="1642"/>
                                          </p:stCondLst>
                                        </p:cTn>
                                        <p:tgtEl>
                                          <p:spTgt spid="18"/>
                                        </p:tgtEl>
                                      </p:cBhvr>
                                      <p:to x="100000" y="90000"/>
                                    </p:animScale>
                                    <p:animScale>
                                      <p:cBhvr>
                                        <p:cTn id="119" dur="166" decel="50000">
                                          <p:stCondLst>
                                            <p:cond delay="1668"/>
                                          </p:stCondLst>
                                        </p:cTn>
                                        <p:tgtEl>
                                          <p:spTgt spid="18"/>
                                        </p:tgtEl>
                                      </p:cBhvr>
                                      <p:to x="100000" y="100000"/>
                                    </p:animScale>
                                    <p:animScale>
                                      <p:cBhvr>
                                        <p:cTn id="120" dur="26">
                                          <p:stCondLst>
                                            <p:cond delay="1808"/>
                                          </p:stCondLst>
                                        </p:cTn>
                                        <p:tgtEl>
                                          <p:spTgt spid="18"/>
                                        </p:tgtEl>
                                      </p:cBhvr>
                                      <p:to x="100000" y="95000"/>
                                    </p:animScale>
                                    <p:animScale>
                                      <p:cBhvr>
                                        <p:cTn id="121" dur="166" decel="50000">
                                          <p:stCondLst>
                                            <p:cond delay="1834"/>
                                          </p:stCondLst>
                                        </p:cTn>
                                        <p:tgtEl>
                                          <p:spTgt spid="18"/>
                                        </p:tgtEl>
                                      </p:cBhvr>
                                      <p:to x="100000" y="100000"/>
                                    </p:animScale>
                                  </p:childTnLst>
                                </p:cTn>
                              </p:par>
                            </p:childTnLst>
                          </p:cTn>
                        </p:par>
                        <p:par>
                          <p:cTn id="122" fill="hold">
                            <p:stCondLst>
                              <p:cond delay="6000"/>
                            </p:stCondLst>
                            <p:childTnLst>
                              <p:par>
                                <p:cTn id="123" presetID="8" presetClass="emph" presetSubtype="0" fill="hold" nodeType="afterEffect">
                                  <p:stCondLst>
                                    <p:cond delay="0"/>
                                  </p:stCondLst>
                                  <p:childTnLst>
                                    <p:animRot by="21600000">
                                      <p:cBhvr>
                                        <p:cTn id="124"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Luyện đọc: Tôi là học sinh lớp 1</a:t>
            </a:r>
          </a:p>
          <a:p>
            <a:pPr algn="ctr"/>
            <a:r>
              <a:rPr lang="en-US" sz="2800" b="1">
                <a:latin typeface="Arial-Rounded" pitchFamily="34" charset="0"/>
                <a:ea typeface="Arial-Rounded" pitchFamily="34" charset="0"/>
                <a:cs typeface="Arial-Rounded" pitchFamily="34" charset="0"/>
              </a:rPr>
              <a:t>      + Xem bài trang 6, trang 7.</a:t>
            </a:r>
          </a:p>
        </p:txBody>
      </p:sp>
    </p:spTree>
    <p:extLst>
      <p:ext uri="{BB962C8B-B14F-4D97-AF65-F5344CB8AC3E}">
        <p14:creationId xmlns:p14="http://schemas.microsoft.com/office/powerpoint/2010/main" val="3388511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86DF0C-EA19-F678-2605-09FBFA83FE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02" y="2761685"/>
            <a:ext cx="3285164" cy="2269771"/>
          </a:xfrm>
          <a:prstGeom prst="ellipse">
            <a:avLst/>
          </a:prstGeom>
          <a:ln>
            <a:noFill/>
          </a:ln>
          <a:effectLst>
            <a:softEdge rad="112500"/>
          </a:effectLst>
        </p:spPr>
      </p:pic>
      <p:pic>
        <p:nvPicPr>
          <p:cNvPr id="5" name="Picture 4">
            <a:extLst>
              <a:ext uri="{FF2B5EF4-FFF2-40B4-BE49-F238E27FC236}">
                <a16:creationId xmlns:a16="http://schemas.microsoft.com/office/drawing/2014/main" id="{912FEF11-F468-1402-34BD-4F64B5755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192" y="112044"/>
            <a:ext cx="3268230" cy="2459706"/>
          </a:xfrm>
          <a:prstGeom prst="ellipse">
            <a:avLst/>
          </a:prstGeom>
          <a:ln>
            <a:noFill/>
          </a:ln>
          <a:effectLst>
            <a:softEdge rad="112500"/>
          </a:effectLst>
        </p:spPr>
      </p:pic>
      <p:pic>
        <p:nvPicPr>
          <p:cNvPr id="7" name="Picture 6">
            <a:extLst>
              <a:ext uri="{FF2B5EF4-FFF2-40B4-BE49-F238E27FC236}">
                <a16:creationId xmlns:a16="http://schemas.microsoft.com/office/drawing/2014/main" id="{4170D4E8-F77B-5B6F-0FAE-0332123F3A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2647951"/>
            <a:ext cx="3285164" cy="2352460"/>
          </a:xfrm>
          <a:prstGeom prst="ellipse">
            <a:avLst/>
          </a:prstGeom>
          <a:ln>
            <a:noFill/>
          </a:ln>
          <a:effectLst>
            <a:softEdge rad="112500"/>
          </a:effectLst>
        </p:spPr>
      </p:pic>
      <p:pic>
        <p:nvPicPr>
          <p:cNvPr id="13" name="Picture 12">
            <a:extLst>
              <a:ext uri="{FF2B5EF4-FFF2-40B4-BE49-F238E27FC236}">
                <a16:creationId xmlns:a16="http://schemas.microsoft.com/office/drawing/2014/main" id="{0A3CA1BF-D142-B8C5-6E66-4F58B277DA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5228" y="112043"/>
            <a:ext cx="3039536" cy="2428661"/>
          </a:xfrm>
          <a:prstGeom prst="ellipse">
            <a:avLst/>
          </a:prstGeom>
          <a:ln>
            <a:noFill/>
          </a:ln>
          <a:effectLst>
            <a:softEdge rad="112500"/>
          </a:effectLst>
        </p:spPr>
      </p:pic>
      <p:pic>
        <p:nvPicPr>
          <p:cNvPr id="11" name="Picture 10">
            <a:extLst>
              <a:ext uri="{FF2B5EF4-FFF2-40B4-BE49-F238E27FC236}">
                <a16:creationId xmlns:a16="http://schemas.microsoft.com/office/drawing/2014/main" id="{3F5EED9A-79C0-C3A0-814F-E028072AFD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8243" y="1375057"/>
            <a:ext cx="3285165" cy="2269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3533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32FF8A-FBE9-DF39-1512-0083F5ECBD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2" y="133350"/>
            <a:ext cx="2563398" cy="2195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39F47AA8-6656-FACF-2897-4921792DD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2404" y="133350"/>
            <a:ext cx="2391306" cy="2195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CEEA07A3-9A0F-8B96-9BD0-F5C831CAEA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2" y="3014291"/>
            <a:ext cx="2598601" cy="1948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D31B6C7F-234E-A985-42FC-C45452D151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1799" y="3000885"/>
            <a:ext cx="2598603" cy="1948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B66EAE6F-C644-80DD-FE50-C0133F6C41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7646" y="819150"/>
            <a:ext cx="4528999" cy="3396749"/>
          </a:xfrm>
          <a:prstGeom prst="ellipse">
            <a:avLst/>
          </a:prstGeom>
          <a:ln>
            <a:noFill/>
          </a:ln>
          <a:effectLst>
            <a:softEdge rad="112500"/>
          </a:effectLst>
        </p:spPr>
      </p:pic>
    </p:spTree>
    <p:extLst>
      <p:ext uri="{BB962C8B-B14F-4D97-AF65-F5344CB8AC3E}">
        <p14:creationId xmlns:p14="http://schemas.microsoft.com/office/powerpoint/2010/main" val="337784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81831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1</a:t>
            </a:r>
          </a:p>
        </p:txBody>
      </p:sp>
      <p:sp>
        <p:nvSpPr>
          <p:cNvPr id="17" name="TextBox 16"/>
          <p:cNvSpPr txBox="1"/>
          <p:nvPr/>
        </p:nvSpPr>
        <p:spPr>
          <a:xfrm>
            <a:off x="876300" y="907612"/>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Từ khi đi học, em thích và không thích những gì?</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56"/>
          <a:stretch/>
        </p:blipFill>
        <p:spPr>
          <a:xfrm>
            <a:off x="2438400" y="1485066"/>
            <a:ext cx="3505200" cy="3196742"/>
          </a:xfrm>
          <a:prstGeom prst="rect">
            <a:avLst/>
          </a:prstGeom>
        </p:spPr>
      </p:pic>
    </p:spTree>
    <p:extLst>
      <p:ext uri="{BB962C8B-B14F-4D97-AF65-F5344CB8AC3E}">
        <p14:creationId xmlns:p14="http://schemas.microsoft.com/office/powerpoint/2010/main" val="419924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094198" y="272592"/>
            <a:ext cx="5947064" cy="523208"/>
          </a:xfrm>
          <a:prstGeom prst="rect">
            <a:avLst/>
          </a:prstGeom>
          <a:noFill/>
        </p:spPr>
        <p:txBody>
          <a:bodyPr wrap="square" lIns="91428" tIns="45714" rIns="91428" bIns="45714" rtlCol="0">
            <a:spAutoFit/>
          </a:bodyPr>
          <a:lstStyle/>
          <a:p>
            <a:pPr algn="ctr"/>
            <a:r>
              <a:rPr lang="en-US" sz="2800" b="1" dirty="0" err="1">
                <a:latin typeface="Arial-Rounded" pitchFamily="34" charset="0"/>
                <a:ea typeface="Arial-Rounded" pitchFamily="34" charset="0"/>
                <a:cs typeface="Arial-Rounded" pitchFamily="34" charset="0"/>
              </a:rPr>
              <a:t>Tôi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là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học</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sinh</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lớp</a:t>
            </a:r>
            <a:r>
              <a:rPr lang="en-US" sz="2800" b="1" dirty="0">
                <a:latin typeface="Arial-Rounded" pitchFamily="34" charset="0"/>
                <a:ea typeface="Arial-Rounded" pitchFamily="34" charset="0"/>
                <a:cs typeface="Arial-Rounded" pitchFamily="34" charset="0"/>
              </a:rPr>
              <a:t> </a:t>
            </a:r>
            <a:r>
              <a:rPr lang="en-US" sz="2800" b="1" dirty="0">
                <a:latin typeface="Arial Rounded MT Bold" pitchFamily="34" charset="0"/>
                <a:ea typeface="Arial-Rounded" pitchFamily="34" charset="0"/>
                <a:cs typeface="Arial-Rounded" pitchFamily="34" charset="0"/>
              </a:rPr>
              <a:t>1</a:t>
            </a:r>
          </a:p>
        </p:txBody>
      </p:sp>
      <p:sp>
        <p:nvSpPr>
          <p:cNvPr id="5" name="TextBox 4"/>
          <p:cNvSpPr txBox="1"/>
          <p:nvPr/>
        </p:nvSpPr>
        <p:spPr>
          <a:xfrm>
            <a:off x="304800" y="620180"/>
            <a:ext cx="7239000" cy="4031861"/>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là</a:t>
            </a:r>
            <a:r>
              <a:rPr lang="en-US" sz="2800" dirty="0">
                <a:latin typeface="Arial-Rounded" pitchFamily="34" charset="0"/>
                <a:ea typeface="Arial-Rounded" pitchFamily="34" charset="0"/>
                <a:cs typeface="Arial-Rounded" pitchFamily="34" charset="0"/>
              </a:rPr>
              <a:t> Nam, </a:t>
            </a:r>
            <a:r>
              <a:rPr lang="en-US" sz="2800" dirty="0" err="1">
                <a:latin typeface="Arial-Rounded" pitchFamily="34" charset="0"/>
                <a:ea typeface="Arial-Rounded" pitchFamily="34" charset="0"/>
                <a:cs typeface="Arial-Rounded" pitchFamily="34" charset="0"/>
              </a:rPr>
              <a:t>học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sinh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lớp</a:t>
            </a:r>
            <a:r>
              <a:rPr lang="en-US" sz="2800" dirty="0">
                <a:latin typeface="Arial-Rounded" pitchFamily="34" charset="0"/>
                <a:ea typeface="Arial-Rounded" pitchFamily="34" charset="0"/>
                <a:cs typeface="Arial-Rounded" pitchFamily="34" charset="0"/>
              </a:rPr>
              <a:t> </a:t>
            </a:r>
            <a:r>
              <a:rPr lang="en-US" sz="2800" dirty="0">
                <a:latin typeface="Arial Rounded MT Bold" pitchFamily="34" charset="0"/>
                <a:ea typeface="Arial-Rounded" pitchFamily="34" charset="0"/>
                <a:cs typeface="Arial-Rounded" pitchFamily="34" charset="0"/>
              </a:rPr>
              <a:t>1</a:t>
            </a:r>
            <a:r>
              <a:rPr lang="en-US" sz="2800" dirty="0">
                <a:latin typeface="Arial-Rounded" pitchFamily="34" charset="0"/>
                <a:ea typeface="Arial-Rounded" pitchFamily="34" charset="0"/>
                <a:cs typeface="Arial-Rounded" pitchFamily="34" charset="0"/>
              </a:rPr>
              <a:t>A, </a:t>
            </a:r>
            <a:r>
              <a:rPr lang="en-US" sz="2800" dirty="0" err="1">
                <a:latin typeface="Arial-Rounded" pitchFamily="34" charset="0"/>
                <a:ea typeface="Arial-Rounded" pitchFamily="34" charset="0"/>
                <a:cs typeface="Arial-Rounded" pitchFamily="34" charset="0"/>
              </a:rPr>
              <a:t>Trường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Tiểu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học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Lê</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Quý</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Đôn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Ngày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đầu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học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mặc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bộ</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đồng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phục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của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trường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hãnh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diện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lắm</a:t>
            </a:r>
            <a:r>
              <a:rPr lang="en-US" sz="2800" dirty="0">
                <a:latin typeface="Arial-Rounded" pitchFamily="34" charset="0"/>
                <a:ea typeface="Arial-Rounded" pitchFamily="34" charset="0"/>
                <a:cs typeface="Arial-Rounded" pitchFamily="34" charset="0"/>
              </a:rPr>
              <a:t>.</a:t>
            </a:r>
          </a:p>
          <a:p>
            <a:pPr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Hồi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đầu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năm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học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mới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học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chữ</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Thế</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bây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giờ</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đọc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được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truyện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tranh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còn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biết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làm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Toán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nữa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có</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thêm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nhiều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mới</a:t>
            </a:r>
            <a:r>
              <a:rPr lang="en-US" sz="2800" dirty="0">
                <a:latin typeface="Arial-Rounded" pitchFamily="34" charset="0"/>
                <a:ea typeface="Arial-Rounded" pitchFamily="34" charset="0"/>
                <a:cs typeface="Arial-Rounded" pitchFamily="34" charset="0"/>
              </a:rPr>
              <a:t>.</a:t>
            </a:r>
          </a:p>
          <a:p>
            <a:pPr algn="just"/>
            <a:r>
              <a:rPr lang="en-US" sz="2800" dirty="0">
                <a:latin typeface="Arial-Rounded" pitchFamily="34" charset="0"/>
                <a:ea typeface="Arial-Rounded" pitchFamily="34" charset="0"/>
                <a:cs typeface="Arial-Rounded" pitchFamily="34" charset="0"/>
              </a:rPr>
              <a:t>	Ai </a:t>
            </a:r>
            <a:r>
              <a:rPr lang="en-US" sz="2800" dirty="0" err="1">
                <a:latin typeface="Arial-Rounded" pitchFamily="34" charset="0"/>
                <a:ea typeface="Arial-Rounded" pitchFamily="34" charset="0"/>
                <a:cs typeface="Arial-Rounded" pitchFamily="34" charset="0"/>
              </a:rPr>
              <a:t>cũng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bảo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từ</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học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chững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hẳn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lên</a:t>
            </a:r>
            <a:r>
              <a:rPr lang="en-US" sz="2800" dirty="0">
                <a:latin typeface="Arial-Rounded" pitchFamily="34" charset="0"/>
                <a:ea typeface="Arial-Rounded" pitchFamily="34" charset="0"/>
                <a:cs typeface="Arial-Rounded" pitchFamily="34" charset="0"/>
              </a:rPr>
              <a:t>.</a:t>
            </a:r>
            <a:endParaRPr lang="en-US" sz="2800" dirty="0">
              <a:latin typeface="Arial Rounded MT Bol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1014845"/>
            <a:ext cx="2268537"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817574" y="768798"/>
            <a:ext cx="457200" cy="4617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9" name="Oval 8"/>
          <p:cNvSpPr/>
          <p:nvPr/>
        </p:nvSpPr>
        <p:spPr>
          <a:xfrm>
            <a:off x="746249" y="2445610"/>
            <a:ext cx="4572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7" name="Oval 6">
            <a:extLst>
              <a:ext uri="{FF2B5EF4-FFF2-40B4-BE49-F238E27FC236}">
                <a16:creationId xmlns:a16="http://schemas.microsoft.com/office/drawing/2014/main" id="{2C296AA6-786C-F020-D4DB-04828D89F390}"/>
              </a:ext>
            </a:extLst>
          </p:cNvPr>
          <p:cNvSpPr/>
          <p:nvPr/>
        </p:nvSpPr>
        <p:spPr>
          <a:xfrm>
            <a:off x="746249" y="4184202"/>
            <a:ext cx="4572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8" name="Oval 7">
            <a:extLst>
              <a:ext uri="{FF2B5EF4-FFF2-40B4-BE49-F238E27FC236}">
                <a16:creationId xmlns:a16="http://schemas.microsoft.com/office/drawing/2014/main" id="{14B49A32-7987-C60D-ADF1-508B8601FD8C}"/>
              </a:ext>
            </a:extLst>
          </p:cNvPr>
          <p:cNvSpPr/>
          <p:nvPr/>
        </p:nvSpPr>
        <p:spPr>
          <a:xfrm>
            <a:off x="5222170" y="1352550"/>
            <a:ext cx="152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B74A408-7D56-91DB-3580-1A40CDCA97F8}"/>
              </a:ext>
            </a:extLst>
          </p:cNvPr>
          <p:cNvSpPr/>
          <p:nvPr/>
        </p:nvSpPr>
        <p:spPr>
          <a:xfrm>
            <a:off x="1752600" y="2190093"/>
            <a:ext cx="152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59A62D6-5909-146E-EA91-A1D1D1074BF3}"/>
              </a:ext>
            </a:extLst>
          </p:cNvPr>
          <p:cNvSpPr/>
          <p:nvPr/>
        </p:nvSpPr>
        <p:spPr>
          <a:xfrm>
            <a:off x="7391400" y="2636110"/>
            <a:ext cx="152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88F6108-AFE9-8B9C-C462-07A7A0147B15}"/>
              </a:ext>
            </a:extLst>
          </p:cNvPr>
          <p:cNvSpPr/>
          <p:nvPr/>
        </p:nvSpPr>
        <p:spPr>
          <a:xfrm>
            <a:off x="1203449" y="3486150"/>
            <a:ext cx="152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5FAC290-DF8F-73CB-673C-AE1C250EAAC6}"/>
              </a:ext>
            </a:extLst>
          </p:cNvPr>
          <p:cNvSpPr/>
          <p:nvPr/>
        </p:nvSpPr>
        <p:spPr>
          <a:xfrm>
            <a:off x="6078185" y="3486856"/>
            <a:ext cx="152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E170293-B0DA-CB1A-A4B8-FF73AC50E84D}"/>
              </a:ext>
            </a:extLst>
          </p:cNvPr>
          <p:cNvSpPr/>
          <p:nvPr/>
        </p:nvSpPr>
        <p:spPr>
          <a:xfrm>
            <a:off x="3543300" y="3867150"/>
            <a:ext cx="152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90CB68B-FD6B-1B03-B187-295CEE9F8BD1}"/>
              </a:ext>
            </a:extLst>
          </p:cNvPr>
          <p:cNvSpPr/>
          <p:nvPr/>
        </p:nvSpPr>
        <p:spPr>
          <a:xfrm>
            <a:off x="2438400" y="4756608"/>
            <a:ext cx="152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1950"/>
            <a:ext cx="51041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71700" y="3790950"/>
            <a:ext cx="4343400"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Bài tập đọc có mấy câu?</a:t>
            </a:r>
          </a:p>
        </p:txBody>
      </p:sp>
      <p:cxnSp>
        <p:nvCxnSpPr>
          <p:cNvPr id="4" name="Straight Connector 3"/>
          <p:cNvCxnSpPr/>
          <p:nvPr/>
        </p:nvCxnSpPr>
        <p:spPr>
          <a:xfrm flipH="1">
            <a:off x="4298373" y="108969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324600" y="138829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954982" y="1669763"/>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89619" y="19917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63391" y="226075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82636" y="25039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71800" y="316056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452255" y="5905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15" name="Oval 14"/>
          <p:cNvSpPr/>
          <p:nvPr/>
        </p:nvSpPr>
        <p:spPr>
          <a:xfrm>
            <a:off x="4284518" y="9162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2</a:t>
            </a:r>
          </a:p>
        </p:txBody>
      </p:sp>
      <p:sp>
        <p:nvSpPr>
          <p:cNvPr id="16" name="Oval 15"/>
          <p:cNvSpPr/>
          <p:nvPr/>
        </p:nvSpPr>
        <p:spPr>
          <a:xfrm>
            <a:off x="2457450" y="168067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3</a:t>
            </a:r>
          </a:p>
        </p:txBody>
      </p:sp>
      <p:sp>
        <p:nvSpPr>
          <p:cNvPr id="17" name="Oval 16"/>
          <p:cNvSpPr/>
          <p:nvPr/>
        </p:nvSpPr>
        <p:spPr>
          <a:xfrm>
            <a:off x="1780309" y="184603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4</a:t>
            </a:r>
          </a:p>
        </p:txBody>
      </p:sp>
      <p:sp>
        <p:nvSpPr>
          <p:cNvPr id="18" name="Oval 17"/>
          <p:cNvSpPr/>
          <p:nvPr/>
        </p:nvSpPr>
        <p:spPr>
          <a:xfrm>
            <a:off x="1780309" y="22607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5</a:t>
            </a:r>
          </a:p>
        </p:txBody>
      </p:sp>
      <p:sp>
        <p:nvSpPr>
          <p:cNvPr id="19" name="Oval 18"/>
          <p:cNvSpPr/>
          <p:nvPr/>
        </p:nvSpPr>
        <p:spPr>
          <a:xfrm>
            <a:off x="4972050" y="24131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6</a:t>
            </a:r>
          </a:p>
        </p:txBody>
      </p:sp>
      <p:sp>
        <p:nvSpPr>
          <p:cNvPr id="20" name="Oval 19"/>
          <p:cNvSpPr/>
          <p:nvPr/>
        </p:nvSpPr>
        <p:spPr>
          <a:xfrm>
            <a:off x="2452255" y="28703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7</a:t>
            </a: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09550"/>
            <a:ext cx="5715000" cy="35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9469" y="4140487"/>
            <a:ext cx="7773005"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1929249" y="1678132"/>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901046" y="1667741"/>
            <a:ext cx="11187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67400" y="2332759"/>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3312968"/>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45538" y="4248150"/>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5750"/>
            <a:ext cx="63170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Tôi tên là Nam, học sinh lớp </a:t>
            </a:r>
            <a:r>
              <a:rPr lang="en-US" sz="3200">
                <a:latin typeface="Arial Rounded MT Bold" pitchFamily="34" charset="0"/>
                <a:ea typeface="Arial-Rounded" pitchFamily="34" charset="0"/>
                <a:cs typeface="Arial-Rounded" pitchFamily="34" charset="0"/>
              </a:rPr>
              <a:t>1</a:t>
            </a:r>
            <a:r>
              <a:rPr lang="en-US" sz="3200">
                <a:latin typeface="Arial-Rounded" pitchFamily="34" charset="0"/>
                <a:ea typeface="Arial-Rounded" pitchFamily="34" charset="0"/>
                <a:cs typeface="Arial-Rounded" pitchFamily="34" charset="0"/>
              </a:rPr>
              <a:t>A, Trường Tiểu học Lê Quý Đôn.</a:t>
            </a:r>
          </a:p>
        </p:txBody>
      </p:sp>
      <p:cxnSp>
        <p:nvCxnSpPr>
          <p:cNvPr id="5" name="Straight Connector 4"/>
          <p:cNvCxnSpPr/>
          <p:nvPr/>
        </p:nvCxnSpPr>
        <p:spPr>
          <a:xfrm flipH="1">
            <a:off x="3120736" y="18244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9817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84724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Ngày đầu đi học, mặc bộ đồng phục của trường, tôi hãnh diện lắm.</a:t>
            </a:r>
          </a:p>
        </p:txBody>
      </p:sp>
      <p:cxnSp>
        <p:nvCxnSpPr>
          <p:cNvPr id="10" name="Straight Connector 9"/>
          <p:cNvCxnSpPr/>
          <p:nvPr/>
        </p:nvCxnSpPr>
        <p:spPr>
          <a:xfrm flipH="1">
            <a:off x="3962400" y="296062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52600"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112368" y="4244395"/>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3105441" y="4244396"/>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3091586" y="4244396"/>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80555"/>
            <a:ext cx="6553199" cy="411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9034"/>
            <a:ext cx="4942724" cy="30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551</Words>
  <Application>Microsoft Office PowerPoint</Application>
  <PresentationFormat>On-screen Show (16:9)</PresentationFormat>
  <Paragraphs>62</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Rounded MT Bold</vt:lpstr>
      <vt:lpstr>Arial-Rounded</vt:lpstr>
      <vt:lpstr>Calibri</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63</cp:revision>
  <dcterms:created xsi:type="dcterms:W3CDTF">2020-12-08T15:48:47Z</dcterms:created>
  <dcterms:modified xsi:type="dcterms:W3CDTF">2024-01-11T07:43:04Z</dcterms:modified>
</cp:coreProperties>
</file>