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sldIdLst>
    <p:sldId id="257" r:id="rId3"/>
    <p:sldId id="259" r:id="rId4"/>
    <p:sldId id="258" r:id="rId5"/>
    <p:sldId id="264" r:id="rId6"/>
    <p:sldId id="260" r:id="rId7"/>
    <p:sldId id="262" r:id="rId8"/>
    <p:sldId id="261" r:id="rId9"/>
    <p:sldId id="265" r:id="rId10"/>
    <p:sldId id="266" r:id="rId11"/>
    <p:sldId id="267" r:id="rId12"/>
    <p:sldId id="268" r:id="rId13"/>
    <p:sldId id="273" r:id="rId14"/>
    <p:sldId id="263" r:id="rId15"/>
    <p:sldId id="274" r:id="rId16"/>
    <p:sldId id="276" r:id="rId17"/>
    <p:sldId id="275" r:id="rId18"/>
    <p:sldId id="272" r:id="rId19"/>
    <p:sldId id="2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0066"/>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50" d="100"/>
          <a:sy n="50" d="100"/>
        </p:scale>
        <p:origin x="1278"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873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33140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029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91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196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508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014001361"/>
      </p:ext>
    </p:extLst>
  </p:cSld>
  <p:clrMapOvr>
    <a:masterClrMapping/>
  </p:clrMapOvr>
  <p:transition spd="slow">
    <p:push dir="u"/>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6" name="组合 6"/>
          <p:cNvGrpSpPr/>
          <p:nvPr userDrawn="1"/>
        </p:nvGrpSpPr>
        <p:grpSpPr>
          <a:xfrm>
            <a:off x="240265" y="207831"/>
            <a:ext cx="11791314" cy="6513811"/>
            <a:chOff x="666750" y="666750"/>
            <a:chExt cx="11049000" cy="5695950"/>
          </a:xfrm>
          <a:effectLst>
            <a:outerShdw blurRad="254000" sx="102000" sy="102000" algn="ctr" rotWithShape="0">
              <a:prstClr val="black">
                <a:alpha val="25000"/>
              </a:prstClr>
            </a:outerShdw>
          </a:effectLst>
        </p:grpSpPr>
        <p:sp>
          <p:nvSpPr>
            <p:cNvPr id="7"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8"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Tree>
    <p:extLst>
      <p:ext uri="{BB962C8B-B14F-4D97-AF65-F5344CB8AC3E}">
        <p14:creationId xmlns:p14="http://schemas.microsoft.com/office/powerpoint/2010/main" val="384150418"/>
      </p:ext>
    </p:extLst>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grpSp>
        <p:nvGrpSpPr>
          <p:cNvPr id="5" name="组合 21"/>
          <p:cNvGrpSpPr/>
          <p:nvPr userDrawn="1"/>
        </p:nvGrpSpPr>
        <p:grpSpPr>
          <a:xfrm>
            <a:off x="0" y="0"/>
            <a:ext cx="12192000" cy="6886380"/>
            <a:chOff x="0" y="0"/>
            <a:chExt cx="12192000" cy="6886380"/>
          </a:xfrm>
        </p:grpSpPr>
        <p:grpSp>
          <p:nvGrpSpPr>
            <p:cNvPr id="6" name="组合 16"/>
            <p:cNvGrpSpPr/>
            <p:nvPr/>
          </p:nvGrpSpPr>
          <p:grpSpPr>
            <a:xfrm>
              <a:off x="0" y="0"/>
              <a:ext cx="12192000" cy="6886380"/>
              <a:chOff x="0" y="0"/>
              <a:chExt cx="12192000" cy="6886380"/>
            </a:xfrm>
          </p:grpSpPr>
          <p:pic>
            <p:nvPicPr>
              <p:cNvPr id="8"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9"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405256" y="0"/>
                <a:ext cx="2786743" cy="2032000"/>
              </a:xfrm>
              <a:prstGeom prst="rect">
                <a:avLst/>
              </a:prstGeom>
            </p:spPr>
          </p:pic>
        </p:grpSp>
        <p:pic>
          <p:nvPicPr>
            <p:cNvPr id="7" name="图片 20"/>
            <p:cNvPicPr>
              <a:picLocks noChangeAspect="1"/>
            </p:cNvPicPr>
            <p:nvPr/>
          </p:nvPicPr>
          <p:blipFill rotWithShape="1">
            <a:blip r:embed="rId4" cstate="print">
              <a:extLst>
                <a:ext uri="{28A0092B-C50C-407E-A947-70E740481C1C}">
                  <a14:useLocalDpi xmlns:a14="http://schemas.microsoft.com/office/drawing/2010/main" val="0"/>
                </a:ext>
              </a:extLst>
            </a:blip>
            <a:srcRect t="-2703"/>
            <a:stretch/>
          </p:blipFill>
          <p:spPr>
            <a:xfrm>
              <a:off x="0" y="0"/>
              <a:ext cx="3759200" cy="2757714"/>
            </a:xfrm>
            <a:prstGeom prst="rect">
              <a:avLst/>
            </a:prstGeom>
          </p:spPr>
        </p:pic>
      </p:grpSp>
    </p:spTree>
    <p:extLst>
      <p:ext uri="{BB962C8B-B14F-4D97-AF65-F5344CB8AC3E}">
        <p14:creationId xmlns:p14="http://schemas.microsoft.com/office/powerpoint/2010/main" val="4185496510"/>
      </p:ext>
    </p:extLst>
  </p:cSld>
  <p:clrMapOvr>
    <a:masterClrMapping/>
  </p:clrMapOvr>
  <p:transition spd="slow">
    <p:push dir="u"/>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60551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11" Type="http://schemas.openxmlformats.org/officeDocument/2006/relationships/image" Target="../media/image10.png"/><Relationship Id="rId5" Type="http://schemas.openxmlformats.org/officeDocument/2006/relationships/slideLayout" Target="../slideLayouts/slideLayout10.xml"/><Relationship Id="rId10" Type="http://schemas.openxmlformats.org/officeDocument/2006/relationships/image" Target="../media/image9.png"/><Relationship Id="rId4" Type="http://schemas.openxmlformats.org/officeDocument/2006/relationships/slideLayout" Target="../slideLayouts/slideLayout9.xml"/><Relationship Id="rId9"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7CAE1667-B190-4B2F-A863-EA0E89C2E0AC}"/>
              </a:ext>
            </a:extLst>
          </p:cNvPr>
          <p:cNvGrpSpPr/>
          <p:nvPr userDrawn="1"/>
        </p:nvGrpSpPr>
        <p:grpSpPr>
          <a:xfrm>
            <a:off x="-1" y="0"/>
            <a:ext cx="12192001" cy="6858000"/>
            <a:chOff x="-1" y="0"/>
            <a:chExt cx="12192001" cy="6858000"/>
          </a:xfrm>
        </p:grpSpPr>
        <p:pic>
          <p:nvPicPr>
            <p:cNvPr id="9" name="图片 8" descr="形状&#10;&#10;低可信度描述已自动生成">
              <a:extLst>
                <a:ext uri="{FF2B5EF4-FFF2-40B4-BE49-F238E27FC236}">
                  <a16:creationId xmlns:a16="http://schemas.microsoft.com/office/drawing/2014/main" id="{ADB53FAB-FEA4-4EFC-A852-7B8CE72336FC}"/>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卡通人物&#10;&#10;中度可信度描述已自动生成">
              <a:extLst>
                <a:ext uri="{FF2B5EF4-FFF2-40B4-BE49-F238E27FC236}">
                  <a16:creationId xmlns:a16="http://schemas.microsoft.com/office/drawing/2014/main" id="{FD7A4ADC-377F-4C4C-9A2F-B873C6C15A6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1" name="图片 10" descr="卡通人物&#10;&#10;中度可信度描述已自动生成">
              <a:extLst>
                <a:ext uri="{FF2B5EF4-FFF2-40B4-BE49-F238E27FC236}">
                  <a16:creationId xmlns:a16="http://schemas.microsoft.com/office/drawing/2014/main" id="{C3261D3A-435C-4410-8369-71B2E0C6409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355" b="49895"/>
            <a:stretch/>
          </p:blipFill>
          <p:spPr>
            <a:xfrm>
              <a:off x="10058400" y="0"/>
              <a:ext cx="2133600" cy="3436196"/>
            </a:xfrm>
            <a:prstGeom prst="rect">
              <a:avLst/>
            </a:prstGeom>
          </p:spPr>
        </p:pic>
        <p:pic>
          <p:nvPicPr>
            <p:cNvPr id="12" name="图片 11" descr="图片包含 游戏机, 雨&#10;&#10;描述已自动生成">
              <a:extLst>
                <a:ext uri="{FF2B5EF4-FFF2-40B4-BE49-F238E27FC236}">
                  <a16:creationId xmlns:a16="http://schemas.microsoft.com/office/drawing/2014/main" id="{53350636-D0A4-4338-93B8-3F46BA678F49}"/>
                </a:ext>
              </a:extLst>
            </p:cNvPr>
            <p:cNvPicPr>
              <a:picLocks noChangeAspect="1"/>
            </p:cNvPicPr>
            <p:nvPr/>
          </p:nvPicPr>
          <p:blipFill rotWithShape="1">
            <a:blip r:embed="rId10">
              <a:extLst>
                <a:ext uri="{28A0092B-C50C-407E-A947-70E740481C1C}">
                  <a14:useLocalDpi xmlns:a14="http://schemas.microsoft.com/office/drawing/2010/main" val="0"/>
                </a:ext>
              </a:extLst>
            </a:blip>
            <a:srcRect t="37946" b="36994"/>
            <a:stretch/>
          </p:blipFill>
          <p:spPr>
            <a:xfrm>
              <a:off x="0" y="3802742"/>
              <a:ext cx="12191998" cy="3055257"/>
            </a:xfrm>
            <a:custGeom>
              <a:avLst/>
              <a:gdLst>
                <a:gd name="connsiteX0" fmla="*/ 0 w 12191998"/>
                <a:gd name="connsiteY0" fmla="*/ 0 h 6858000"/>
                <a:gd name="connsiteX1" fmla="*/ 12191998 w 12191998"/>
                <a:gd name="connsiteY1" fmla="*/ 0 h 6858000"/>
                <a:gd name="connsiteX2" fmla="*/ 12191998 w 12191998"/>
                <a:gd name="connsiteY2" fmla="*/ 6858000 h 6858000"/>
                <a:gd name="connsiteX3" fmla="*/ 0 w 1219199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8" h="6858000">
                  <a:moveTo>
                    <a:pt x="0" y="0"/>
                  </a:moveTo>
                  <a:lnTo>
                    <a:pt x="12191998" y="0"/>
                  </a:lnTo>
                  <a:lnTo>
                    <a:pt x="12191998" y="6858000"/>
                  </a:lnTo>
                  <a:lnTo>
                    <a:pt x="0" y="6858000"/>
                  </a:lnTo>
                  <a:close/>
                </a:path>
              </a:pathLst>
            </a:custGeom>
          </p:spPr>
        </p:pic>
        <p:sp>
          <p:nvSpPr>
            <p:cNvPr id="13" name="矩形: 圆角 12">
              <a:extLst>
                <a:ext uri="{FF2B5EF4-FFF2-40B4-BE49-F238E27FC236}">
                  <a16:creationId xmlns:a16="http://schemas.microsoft.com/office/drawing/2014/main" id="{07D36898-0D2E-467C-A0C0-7245CC2BA3FB}"/>
                </a:ext>
              </a:extLst>
            </p:cNvPr>
            <p:cNvSpPr/>
            <p:nvPr/>
          </p:nvSpPr>
          <p:spPr>
            <a:xfrm>
              <a:off x="602343" y="605972"/>
              <a:ext cx="10987314" cy="5646057"/>
            </a:xfrm>
            <a:custGeom>
              <a:avLst/>
              <a:gdLst>
                <a:gd name="connsiteX0" fmla="*/ 0 w 10987314"/>
                <a:gd name="connsiteY0" fmla="*/ 941028 h 5646057"/>
                <a:gd name="connsiteX1" fmla="*/ 941028 w 10987314"/>
                <a:gd name="connsiteY1" fmla="*/ 0 h 5646057"/>
                <a:gd name="connsiteX2" fmla="*/ 10046286 w 10987314"/>
                <a:gd name="connsiteY2" fmla="*/ 0 h 5646057"/>
                <a:gd name="connsiteX3" fmla="*/ 10987314 w 10987314"/>
                <a:gd name="connsiteY3" fmla="*/ 941028 h 5646057"/>
                <a:gd name="connsiteX4" fmla="*/ 10987314 w 10987314"/>
                <a:gd name="connsiteY4" fmla="*/ 4705029 h 5646057"/>
                <a:gd name="connsiteX5" fmla="*/ 10046286 w 10987314"/>
                <a:gd name="connsiteY5" fmla="*/ 5646057 h 5646057"/>
                <a:gd name="connsiteX6" fmla="*/ 941028 w 10987314"/>
                <a:gd name="connsiteY6" fmla="*/ 5646057 h 5646057"/>
                <a:gd name="connsiteX7" fmla="*/ 0 w 10987314"/>
                <a:gd name="connsiteY7" fmla="*/ 4705029 h 5646057"/>
                <a:gd name="connsiteX8" fmla="*/ 0 w 10987314"/>
                <a:gd name="connsiteY8" fmla="*/ 941028 h 564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7314" h="5646057" fill="none" extrusionOk="0">
                  <a:moveTo>
                    <a:pt x="0" y="941028"/>
                  </a:moveTo>
                  <a:cubicBezTo>
                    <a:pt x="-25109" y="510612"/>
                    <a:pt x="375557" y="22424"/>
                    <a:pt x="941028" y="0"/>
                  </a:cubicBezTo>
                  <a:cubicBezTo>
                    <a:pt x="1989520" y="46004"/>
                    <a:pt x="6953912" y="-130779"/>
                    <a:pt x="10046286" y="0"/>
                  </a:cubicBezTo>
                  <a:cubicBezTo>
                    <a:pt x="10575216" y="-3264"/>
                    <a:pt x="10953598" y="435264"/>
                    <a:pt x="10987314" y="941028"/>
                  </a:cubicBezTo>
                  <a:cubicBezTo>
                    <a:pt x="10857418" y="2606029"/>
                    <a:pt x="10913252" y="2895932"/>
                    <a:pt x="10987314" y="4705029"/>
                  </a:cubicBezTo>
                  <a:cubicBezTo>
                    <a:pt x="10957679" y="5174126"/>
                    <a:pt x="10582850" y="5609648"/>
                    <a:pt x="10046286" y="5646057"/>
                  </a:cubicBezTo>
                  <a:cubicBezTo>
                    <a:pt x="8017582" y="5502465"/>
                    <a:pt x="2600384" y="5697294"/>
                    <a:pt x="941028" y="5646057"/>
                  </a:cubicBezTo>
                  <a:cubicBezTo>
                    <a:pt x="410466" y="5632556"/>
                    <a:pt x="36433" y="5222364"/>
                    <a:pt x="0" y="4705029"/>
                  </a:cubicBezTo>
                  <a:cubicBezTo>
                    <a:pt x="-11777" y="3824681"/>
                    <a:pt x="73841" y="2348944"/>
                    <a:pt x="0" y="941028"/>
                  </a:cubicBezTo>
                  <a:close/>
                </a:path>
                <a:path w="10987314" h="5646057" stroke="0" extrusionOk="0">
                  <a:moveTo>
                    <a:pt x="0" y="941028"/>
                  </a:moveTo>
                  <a:cubicBezTo>
                    <a:pt x="94636" y="426548"/>
                    <a:pt x="337865" y="-21889"/>
                    <a:pt x="941028" y="0"/>
                  </a:cubicBezTo>
                  <a:cubicBezTo>
                    <a:pt x="2588352" y="43276"/>
                    <a:pt x="6300625" y="12265"/>
                    <a:pt x="10046286" y="0"/>
                  </a:cubicBezTo>
                  <a:cubicBezTo>
                    <a:pt x="10580462" y="15311"/>
                    <a:pt x="11031252" y="354919"/>
                    <a:pt x="10987314" y="941028"/>
                  </a:cubicBezTo>
                  <a:cubicBezTo>
                    <a:pt x="11013859" y="2502216"/>
                    <a:pt x="11112942" y="3817128"/>
                    <a:pt x="10987314" y="4705029"/>
                  </a:cubicBezTo>
                  <a:cubicBezTo>
                    <a:pt x="10992348" y="5282154"/>
                    <a:pt x="10645049" y="5592938"/>
                    <a:pt x="10046286" y="5646057"/>
                  </a:cubicBezTo>
                  <a:cubicBezTo>
                    <a:pt x="6297295" y="5481172"/>
                    <a:pt x="5384601" y="5744029"/>
                    <a:pt x="941028" y="5646057"/>
                  </a:cubicBezTo>
                  <a:cubicBezTo>
                    <a:pt x="476525" y="5558727"/>
                    <a:pt x="73260" y="5237686"/>
                    <a:pt x="0" y="4705029"/>
                  </a:cubicBezTo>
                  <a:cubicBezTo>
                    <a:pt x="-117259" y="3106965"/>
                    <a:pt x="18689" y="2813248"/>
                    <a:pt x="0" y="941028"/>
                  </a:cubicBezTo>
                  <a:close/>
                </a:path>
              </a:pathLst>
            </a:custGeom>
            <a:solidFill>
              <a:schemeClr val="bg1"/>
            </a:solidFill>
            <a:ln w="38100">
              <a:solidFill>
                <a:schemeClr val="tx1"/>
              </a:solidFill>
              <a:extLst>
                <a:ext uri="{C807C97D-BFC1-408E-A445-0C87EB9F89A2}">
                  <ask:lineSketchStyleProps xmlns:ask="http://schemas.microsoft.com/office/drawing/2018/sketchyshapes" xmlns="" sd="3864262876">
                    <a:prstGeom prst="roundRect">
                      <a:avLst>
                        <a:gd name="adj"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4" name="图片 13" descr="卡通人物&#10;&#10;中度可信度描述已自动生成">
              <a:extLst>
                <a:ext uri="{FF2B5EF4-FFF2-40B4-BE49-F238E27FC236}">
                  <a16:creationId xmlns:a16="http://schemas.microsoft.com/office/drawing/2014/main" id="{A6C64816-1762-4383-B6D2-5B4B19AF2FE2}"/>
                </a:ext>
              </a:extLst>
            </p:cNvPr>
            <p:cNvPicPr>
              <a:picLocks noChangeAspect="1"/>
            </p:cNvPicPr>
            <p:nvPr/>
          </p:nvPicPr>
          <p:blipFill rotWithShape="1">
            <a:blip r:embed="rId11">
              <a:extLst>
                <a:ext uri="{28A0092B-C50C-407E-A947-70E740481C1C}">
                  <a14:useLocalDpi xmlns:a14="http://schemas.microsoft.com/office/drawing/2010/main" val="0"/>
                </a:ext>
              </a:extLst>
            </a:blip>
            <a:srcRect l="71260" t="85714"/>
            <a:stretch/>
          </p:blipFill>
          <p:spPr>
            <a:xfrm>
              <a:off x="9533549" y="4876800"/>
              <a:ext cx="2658451" cy="1981200"/>
            </a:xfrm>
            <a:prstGeom prst="rect">
              <a:avLst/>
            </a:prstGeom>
          </p:spPr>
        </p:pic>
        <p:pic>
          <p:nvPicPr>
            <p:cNvPr id="15" name="图片 14" descr="图片包含 游戏机, 房间, 桌子, 体育&#10;&#10;描述已自动生成">
              <a:extLst>
                <a:ext uri="{FF2B5EF4-FFF2-40B4-BE49-F238E27FC236}">
                  <a16:creationId xmlns:a16="http://schemas.microsoft.com/office/drawing/2014/main" id="{22AF1828-3A3A-46D7-9151-1DCB0C37DC4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567" t="73016" r="44788"/>
            <a:stretch/>
          </p:blipFill>
          <p:spPr>
            <a:xfrm>
              <a:off x="-1" y="4440928"/>
              <a:ext cx="2786743" cy="2417072"/>
            </a:xfrm>
            <a:prstGeom prst="rect">
              <a:avLst/>
            </a:prstGeom>
          </p:spPr>
        </p:pic>
      </p:grpSp>
    </p:spTree>
    <p:extLst>
      <p:ext uri="{BB962C8B-B14F-4D97-AF65-F5344CB8AC3E}">
        <p14:creationId xmlns:p14="http://schemas.microsoft.com/office/powerpoint/2010/main" val="28531566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Lst>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1"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spTree>
    <p:extLst>
      <p:ext uri="{BB962C8B-B14F-4D97-AF65-F5344CB8AC3E}">
        <p14:creationId xmlns:p14="http://schemas.microsoft.com/office/powerpoint/2010/main" val="312266585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0.png"/><Relationship Id="rId3" Type="http://schemas.microsoft.com/office/2007/relationships/hdphoto" Target="../media/hdphoto1.wdp"/><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image" Target="../media/image1.png"/><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4.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4.png"/><Relationship Id="rId14" Type="http://schemas.openxmlformats.org/officeDocument/2006/relationships/image" Target="../media/image21.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openxmlformats.org/officeDocument/2006/relationships/image" Target="../media/image26.png"/><Relationship Id="rId12"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9.png"/><Relationship Id="rId5" Type="http://schemas.openxmlformats.org/officeDocument/2006/relationships/image" Target="../media/image13.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9.png"/><Relationship Id="rId5" Type="http://schemas.openxmlformats.org/officeDocument/2006/relationships/image" Target="../media/image13.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openxmlformats.org/officeDocument/2006/relationships/image" Target="../media/image26.png"/><Relationship Id="rId12"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9.png"/><Relationship Id="rId5" Type="http://schemas.openxmlformats.org/officeDocument/2006/relationships/image" Target="../media/image13.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1.wdp"/><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8.png"/><Relationship Id="rId5" Type="http://schemas.openxmlformats.org/officeDocument/2006/relationships/image" Target="../media/image26.png"/><Relationship Id="rId10" Type="http://schemas.openxmlformats.org/officeDocument/2006/relationships/image" Target="../media/image37.png"/><Relationship Id="rId4" Type="http://schemas.openxmlformats.org/officeDocument/2006/relationships/image" Target="../media/image2.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4">
            <a:extLst>
              <a:ext uri="{28A0092B-C50C-407E-A947-70E740481C1C}">
                <a14:useLocalDpi xmlns:a14="http://schemas.microsoft.com/office/drawing/2010/main" val="0"/>
              </a:ext>
            </a:extLst>
          </a:blip>
          <a:srcRect t="7196" b="13228"/>
          <a:stretch/>
        </p:blipFill>
        <p:spPr>
          <a:xfrm>
            <a:off x="1119473" y="-220169"/>
            <a:ext cx="9495611" cy="6688422"/>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24" name="图片 23">
            <a:extLst>
              <a:ext uri="{FF2B5EF4-FFF2-40B4-BE49-F238E27FC236}">
                <a16:creationId xmlns:a16="http://schemas.microsoft.com/office/drawing/2014/main" id="{EFF43178-CBCB-46E0-9655-749BB1FCF08E}"/>
              </a:ext>
            </a:extLst>
          </p:cNvPr>
          <p:cNvPicPr>
            <a:picLocks noChangeAspect="1"/>
          </p:cNvPicPr>
          <p:nvPr/>
        </p:nvPicPr>
        <p:blipFill rotWithShape="1">
          <a:blip r:embed="rId5">
            <a:extLst>
              <a:ext uri="{28A0092B-C50C-407E-A947-70E740481C1C}">
                <a14:useLocalDpi xmlns:a14="http://schemas.microsoft.com/office/drawing/2010/main" val="0"/>
              </a:ext>
            </a:extLst>
          </a:blip>
          <a:srcRect l="59384" t="74921"/>
          <a:stretch/>
        </p:blipFill>
        <p:spPr>
          <a:xfrm>
            <a:off x="9530497" y="4242524"/>
            <a:ext cx="2908246" cy="2692399"/>
          </a:xfrm>
          <a:prstGeom prst="rect">
            <a:avLst/>
          </a:prstGeom>
        </p:spPr>
      </p:pic>
      <p:pic>
        <p:nvPicPr>
          <p:cNvPr id="22" name="图片 21" descr="卡通人物&#10;&#10;低可信度描述已自动生成">
            <a:extLst>
              <a:ext uri="{FF2B5EF4-FFF2-40B4-BE49-F238E27FC236}">
                <a16:creationId xmlns:a16="http://schemas.microsoft.com/office/drawing/2014/main" id="{1E3F6E34-7047-4DDE-AD37-1E02CAEFDEF7}"/>
              </a:ext>
            </a:extLst>
          </p:cNvPr>
          <p:cNvPicPr>
            <a:picLocks noChangeAspect="1"/>
          </p:cNvPicPr>
          <p:nvPr/>
        </p:nvPicPr>
        <p:blipFill rotWithShape="1">
          <a:blip r:embed="rId6">
            <a:extLst>
              <a:ext uri="{28A0092B-C50C-407E-A947-70E740481C1C}">
                <a14:useLocalDpi xmlns:a14="http://schemas.microsoft.com/office/drawing/2010/main" val="0"/>
              </a:ext>
            </a:extLst>
          </a:blip>
          <a:srcRect t="77037" r="68904"/>
          <a:stretch/>
        </p:blipFill>
        <p:spPr>
          <a:xfrm>
            <a:off x="-1" y="4014769"/>
            <a:ext cx="2561087" cy="2835489"/>
          </a:xfrm>
          <a:prstGeom prst="rect">
            <a:avLst/>
          </a:prstGeom>
        </p:spPr>
      </p:pic>
      <p:pic>
        <p:nvPicPr>
          <p:cNvPr id="6" name="图片 5" descr="图片包含 游戏机, 房间, 桌子, 体育&#10;&#10;描述已自动生成">
            <a:extLst>
              <a:ext uri="{FF2B5EF4-FFF2-40B4-BE49-F238E27FC236}">
                <a16:creationId xmlns:a16="http://schemas.microsoft.com/office/drawing/2014/main" id="{BD851D5D-A4FD-4B36-996F-6B7E1A886BD1}"/>
              </a:ext>
            </a:extLst>
          </p:cNvPr>
          <p:cNvPicPr>
            <a:picLocks noChangeAspect="1"/>
          </p:cNvPicPr>
          <p:nvPr/>
        </p:nvPicPr>
        <p:blipFill rotWithShape="1">
          <a:blip r:embed="rId7">
            <a:extLst>
              <a:ext uri="{28A0092B-C50C-407E-A947-70E740481C1C}">
                <a14:useLocalDpi xmlns:a14="http://schemas.microsoft.com/office/drawing/2010/main" val="0"/>
              </a:ext>
            </a:extLst>
          </a:blip>
          <a:srcRect t="73228" r="43201"/>
          <a:stretch/>
        </p:blipFill>
        <p:spPr>
          <a:xfrm>
            <a:off x="805541" y="4030135"/>
            <a:ext cx="3990532" cy="2820124"/>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355" b="49895"/>
          <a:stretch/>
        </p:blipFill>
        <p:spPr>
          <a:xfrm>
            <a:off x="10053359" y="-20096"/>
            <a:ext cx="2133600" cy="3436196"/>
          </a:xfrm>
          <a:prstGeom prst="rect">
            <a:avLst/>
          </a:prstGeom>
        </p:spPr>
      </p:pic>
      <p:pic>
        <p:nvPicPr>
          <p:cNvPr id="20" name="图片 19" descr="卡通人物&#10;&#10;中度可信度描述已自动生成">
            <a:extLst>
              <a:ext uri="{FF2B5EF4-FFF2-40B4-BE49-F238E27FC236}">
                <a16:creationId xmlns:a16="http://schemas.microsoft.com/office/drawing/2014/main" id="{640FE3C8-F17B-4FF7-AC04-49D3C5834EA5}"/>
              </a:ext>
            </a:extLst>
          </p:cNvPr>
          <p:cNvPicPr>
            <a:picLocks noChangeAspect="1"/>
          </p:cNvPicPr>
          <p:nvPr/>
        </p:nvPicPr>
        <p:blipFill rotWithShape="1">
          <a:blip r:embed="rId9">
            <a:extLst>
              <a:ext uri="{28A0092B-C50C-407E-A947-70E740481C1C}">
                <a14:useLocalDpi xmlns:a14="http://schemas.microsoft.com/office/drawing/2010/main" val="0"/>
              </a:ext>
            </a:extLst>
          </a:blip>
          <a:srcRect l="64779" t="84233"/>
          <a:stretch/>
        </p:blipFill>
        <p:spPr>
          <a:xfrm>
            <a:off x="2972961" y="4987163"/>
            <a:ext cx="2787416" cy="1870837"/>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4645" r="76416" b="17883"/>
          <a:stretch/>
        </p:blipFill>
        <p:spPr>
          <a:xfrm>
            <a:off x="1382948" y="2922715"/>
            <a:ext cx="1354633" cy="1504628"/>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48" name="图片 47" descr="卡通人物&#10;&#10;中度可信度描述已自动生成">
            <a:extLst>
              <a:ext uri="{FF2B5EF4-FFF2-40B4-BE49-F238E27FC236}">
                <a16:creationId xmlns:a16="http://schemas.microsoft.com/office/drawing/2014/main" id="{094DFA0E-3D16-4D4B-A099-0F6A96C8488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26587" y="3062701"/>
            <a:ext cx="4698646" cy="4698646"/>
          </a:xfrm>
          <a:prstGeom prst="rect">
            <a:avLst/>
          </a:prstGeom>
        </p:spPr>
      </p:pic>
      <p:pic>
        <p:nvPicPr>
          <p:cNvPr id="14" name="图片 10" descr="徽标&#10;&#10;描述已自动生成">
            <a:extLst>
              <a:ext uri="{FF2B5EF4-FFF2-40B4-BE49-F238E27FC236}">
                <a16:creationId xmlns:a16="http://schemas.microsoft.com/office/drawing/2014/main" id="{1D6A65C2-AF78-440A-8039-1C3E93E2EDB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9354001" y="448830"/>
            <a:ext cx="1690291" cy="1690291"/>
          </a:xfrm>
          <a:prstGeom prst="rect">
            <a:avLst/>
          </a:prstGeom>
        </p:spPr>
      </p:pic>
      <p:pic>
        <p:nvPicPr>
          <p:cNvPr id="15" name="Picture 14">
            <a:extLst>
              <a:ext uri="{FF2B5EF4-FFF2-40B4-BE49-F238E27FC236}">
                <a16:creationId xmlns:a16="http://schemas.microsoft.com/office/drawing/2014/main" id="{416AA52A-2568-3B14-1382-2943F1A7FFD1}"/>
              </a:ext>
            </a:extLst>
          </p:cNvPr>
          <p:cNvPicPr>
            <a:picLocks noChangeAspect="1"/>
          </p:cNvPicPr>
          <p:nvPr/>
        </p:nvPicPr>
        <p:blipFill>
          <a:blip r:embed="rId13"/>
          <a:stretch>
            <a:fillRect/>
          </a:stretch>
        </p:blipFill>
        <p:spPr>
          <a:xfrm>
            <a:off x="0" y="-202297"/>
            <a:ext cx="1523956" cy="1678399"/>
          </a:xfrm>
          <a:prstGeom prst="rect">
            <a:avLst/>
          </a:prstGeom>
        </p:spPr>
      </p:pic>
      <p:pic>
        <p:nvPicPr>
          <p:cNvPr id="2" name="Picture 1"/>
          <p:cNvPicPr>
            <a:picLocks noChangeAspect="1"/>
          </p:cNvPicPr>
          <p:nvPr/>
        </p:nvPicPr>
        <p:blipFill rotWithShape="1">
          <a:blip r:embed="rId14"/>
          <a:srcRect r="32222"/>
          <a:stretch/>
        </p:blipFill>
        <p:spPr>
          <a:xfrm>
            <a:off x="5409159" y="363977"/>
            <a:ext cx="2537109" cy="1414395"/>
          </a:xfrm>
          <a:prstGeom prst="rect">
            <a:avLst/>
          </a:prstGeom>
        </p:spPr>
      </p:pic>
      <p:grpSp>
        <p:nvGrpSpPr>
          <p:cNvPr id="11" name="Group 10"/>
          <p:cNvGrpSpPr/>
          <p:nvPr/>
        </p:nvGrpSpPr>
        <p:grpSpPr>
          <a:xfrm>
            <a:off x="1929853" y="1998541"/>
            <a:ext cx="7966540" cy="3662191"/>
            <a:chOff x="1929853" y="1998541"/>
            <a:chExt cx="7966540" cy="3662191"/>
          </a:xfrm>
        </p:grpSpPr>
        <p:pic>
          <p:nvPicPr>
            <p:cNvPr id="7" name="Picture 6"/>
            <p:cNvPicPr>
              <a:picLocks noChangeAspect="1"/>
            </p:cNvPicPr>
            <p:nvPr/>
          </p:nvPicPr>
          <p:blipFill>
            <a:blip r:embed="rId15"/>
            <a:stretch>
              <a:fillRect/>
            </a:stretch>
          </p:blipFill>
          <p:spPr>
            <a:xfrm>
              <a:off x="1929853" y="1998541"/>
              <a:ext cx="7966540" cy="3051970"/>
            </a:xfrm>
            <a:prstGeom prst="rect">
              <a:avLst/>
            </a:prstGeom>
          </p:spPr>
        </p:pic>
        <p:pic>
          <p:nvPicPr>
            <p:cNvPr id="10" name="Picture 9"/>
            <p:cNvPicPr>
              <a:picLocks noChangeAspect="1"/>
            </p:cNvPicPr>
            <p:nvPr/>
          </p:nvPicPr>
          <p:blipFill>
            <a:blip r:embed="rId16"/>
            <a:stretch>
              <a:fillRect/>
            </a:stretch>
          </p:blipFill>
          <p:spPr>
            <a:xfrm>
              <a:off x="5479417" y="4587743"/>
              <a:ext cx="2255716" cy="1072989"/>
            </a:xfrm>
            <a:prstGeom prst="rect">
              <a:avLst/>
            </a:prstGeom>
          </p:spPr>
        </p:pic>
      </p:grpSp>
    </p:spTree>
    <p:extLst>
      <p:ext uri="{BB962C8B-B14F-4D97-AF65-F5344CB8AC3E}">
        <p14:creationId xmlns:p14="http://schemas.microsoft.com/office/powerpoint/2010/main" val="2515086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2">
            <a:extLst>
              <a:ext uri="{FF2B5EF4-FFF2-40B4-BE49-F238E27FC236}">
                <a16:creationId xmlns:a16="http://schemas.microsoft.com/office/drawing/2014/main" id="{07D36898-0D2E-467C-A0C0-7245CC2BA3FB}"/>
              </a:ext>
            </a:extLst>
          </p:cNvPr>
          <p:cNvSpPr/>
          <p:nvPr/>
        </p:nvSpPr>
        <p:spPr>
          <a:xfrm>
            <a:off x="286602" y="605972"/>
            <a:ext cx="11696131" cy="6040488"/>
          </a:xfrm>
          <a:custGeom>
            <a:avLst/>
            <a:gdLst>
              <a:gd name="connsiteX0" fmla="*/ 0 w 10987314"/>
              <a:gd name="connsiteY0" fmla="*/ 941028 h 5646057"/>
              <a:gd name="connsiteX1" fmla="*/ 941028 w 10987314"/>
              <a:gd name="connsiteY1" fmla="*/ 0 h 5646057"/>
              <a:gd name="connsiteX2" fmla="*/ 10046286 w 10987314"/>
              <a:gd name="connsiteY2" fmla="*/ 0 h 5646057"/>
              <a:gd name="connsiteX3" fmla="*/ 10987314 w 10987314"/>
              <a:gd name="connsiteY3" fmla="*/ 941028 h 5646057"/>
              <a:gd name="connsiteX4" fmla="*/ 10987314 w 10987314"/>
              <a:gd name="connsiteY4" fmla="*/ 4705029 h 5646057"/>
              <a:gd name="connsiteX5" fmla="*/ 10046286 w 10987314"/>
              <a:gd name="connsiteY5" fmla="*/ 5646057 h 5646057"/>
              <a:gd name="connsiteX6" fmla="*/ 941028 w 10987314"/>
              <a:gd name="connsiteY6" fmla="*/ 5646057 h 5646057"/>
              <a:gd name="connsiteX7" fmla="*/ 0 w 10987314"/>
              <a:gd name="connsiteY7" fmla="*/ 4705029 h 5646057"/>
              <a:gd name="connsiteX8" fmla="*/ 0 w 10987314"/>
              <a:gd name="connsiteY8" fmla="*/ 941028 h 564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7314" h="5646057" fill="none" extrusionOk="0">
                <a:moveTo>
                  <a:pt x="0" y="941028"/>
                </a:moveTo>
                <a:cubicBezTo>
                  <a:pt x="-25109" y="510612"/>
                  <a:pt x="375557" y="22424"/>
                  <a:pt x="941028" y="0"/>
                </a:cubicBezTo>
                <a:cubicBezTo>
                  <a:pt x="1989520" y="46004"/>
                  <a:pt x="6953912" y="-130779"/>
                  <a:pt x="10046286" y="0"/>
                </a:cubicBezTo>
                <a:cubicBezTo>
                  <a:pt x="10575216" y="-3264"/>
                  <a:pt x="10953598" y="435264"/>
                  <a:pt x="10987314" y="941028"/>
                </a:cubicBezTo>
                <a:cubicBezTo>
                  <a:pt x="10857418" y="2606029"/>
                  <a:pt x="10913252" y="2895932"/>
                  <a:pt x="10987314" y="4705029"/>
                </a:cubicBezTo>
                <a:cubicBezTo>
                  <a:pt x="10957679" y="5174126"/>
                  <a:pt x="10582850" y="5609648"/>
                  <a:pt x="10046286" y="5646057"/>
                </a:cubicBezTo>
                <a:cubicBezTo>
                  <a:pt x="8017582" y="5502465"/>
                  <a:pt x="2600384" y="5697294"/>
                  <a:pt x="941028" y="5646057"/>
                </a:cubicBezTo>
                <a:cubicBezTo>
                  <a:pt x="410466" y="5632556"/>
                  <a:pt x="36433" y="5222364"/>
                  <a:pt x="0" y="4705029"/>
                </a:cubicBezTo>
                <a:cubicBezTo>
                  <a:pt x="-11777" y="3824681"/>
                  <a:pt x="73841" y="2348944"/>
                  <a:pt x="0" y="941028"/>
                </a:cubicBezTo>
                <a:close/>
              </a:path>
              <a:path w="10987314" h="5646057" stroke="0" extrusionOk="0">
                <a:moveTo>
                  <a:pt x="0" y="941028"/>
                </a:moveTo>
                <a:cubicBezTo>
                  <a:pt x="94636" y="426548"/>
                  <a:pt x="337865" y="-21889"/>
                  <a:pt x="941028" y="0"/>
                </a:cubicBezTo>
                <a:cubicBezTo>
                  <a:pt x="2588352" y="43276"/>
                  <a:pt x="6300625" y="12265"/>
                  <a:pt x="10046286" y="0"/>
                </a:cubicBezTo>
                <a:cubicBezTo>
                  <a:pt x="10580462" y="15311"/>
                  <a:pt x="11031252" y="354919"/>
                  <a:pt x="10987314" y="941028"/>
                </a:cubicBezTo>
                <a:cubicBezTo>
                  <a:pt x="11013859" y="2502216"/>
                  <a:pt x="11112942" y="3817128"/>
                  <a:pt x="10987314" y="4705029"/>
                </a:cubicBezTo>
                <a:cubicBezTo>
                  <a:pt x="10992348" y="5282154"/>
                  <a:pt x="10645049" y="5592938"/>
                  <a:pt x="10046286" y="5646057"/>
                </a:cubicBezTo>
                <a:cubicBezTo>
                  <a:pt x="6297295" y="5481172"/>
                  <a:pt x="5384601" y="5744029"/>
                  <a:pt x="941028" y="5646057"/>
                </a:cubicBezTo>
                <a:cubicBezTo>
                  <a:pt x="476525" y="5558727"/>
                  <a:pt x="73260" y="5237686"/>
                  <a:pt x="0" y="4705029"/>
                </a:cubicBezTo>
                <a:cubicBezTo>
                  <a:pt x="-117259" y="3106965"/>
                  <a:pt x="18689" y="2813248"/>
                  <a:pt x="0" y="941028"/>
                </a:cubicBezTo>
                <a:close/>
              </a:path>
            </a:pathLst>
          </a:custGeom>
          <a:solidFill>
            <a:schemeClr val="bg1"/>
          </a:solidFill>
          <a:ln w="38100">
            <a:solidFill>
              <a:schemeClr val="tx1"/>
            </a:solidFill>
            <a:extLst>
              <a:ext uri="{C807C97D-BFC1-408E-A445-0C87EB9F89A2}">
                <ask:lineSketchStyleProps xmlns:ask="http://schemas.microsoft.com/office/drawing/2018/sketchyshapes" xmlns="" sd="3864262876">
                  <a:prstGeom prst="roundRect">
                    <a:avLst>
                      <a:gd name="adj"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9" name="Picture 8"/>
          <p:cNvPicPr>
            <a:picLocks noChangeAspect="1"/>
          </p:cNvPicPr>
          <p:nvPr/>
        </p:nvPicPr>
        <p:blipFill>
          <a:blip r:embed="rId2"/>
          <a:stretch>
            <a:fillRect/>
          </a:stretch>
        </p:blipFill>
        <p:spPr>
          <a:xfrm>
            <a:off x="4723593" y="105869"/>
            <a:ext cx="1816765" cy="859611"/>
          </a:xfrm>
          <a:prstGeom prst="rect">
            <a:avLst/>
          </a:prstGeom>
        </p:spPr>
      </p:pic>
      <p:sp>
        <p:nvSpPr>
          <p:cNvPr id="11" name="Rectangle 10"/>
          <p:cNvSpPr/>
          <p:nvPr/>
        </p:nvSpPr>
        <p:spPr>
          <a:xfrm>
            <a:off x="532264" y="925895"/>
            <a:ext cx="11150221" cy="5521512"/>
          </a:xfrm>
          <a:prstGeom prst="rect">
            <a:avLst/>
          </a:prstGeom>
        </p:spPr>
        <p:txBody>
          <a:bodyPr wrap="square">
            <a:spAutoFit/>
          </a:bodyPr>
          <a:lstStyle/>
          <a:p>
            <a:pPr algn="just">
              <a:lnSpc>
                <a:spcPct val="90000"/>
              </a:lnSpc>
            </a:pPr>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Trong </a:t>
            </a:r>
            <a:r>
              <a:rPr lang="vi-VN" sz="2800" dirty="0">
                <a:solidFill>
                  <a:srgbClr val="002060"/>
                </a:solidFill>
                <a:latin typeface="Cambria" panose="02040503050406030204" pitchFamily="18" charset="0"/>
                <a:ea typeface="Cambria" panose="02040503050406030204" pitchFamily="18" charset="0"/>
              </a:rPr>
              <a:t>các câu chuyện đã được nghe, em thích nhất là câu chuyện </a:t>
            </a:r>
            <a:r>
              <a:rPr lang="vi-VN" sz="2800" i="1" dirty="0">
                <a:solidFill>
                  <a:srgbClr val="002060"/>
                </a:solidFill>
                <a:latin typeface="Cambria" panose="02040503050406030204" pitchFamily="18" charset="0"/>
                <a:ea typeface="Cambria" panose="02040503050406030204" pitchFamily="18" charset="0"/>
              </a:rPr>
              <a:t>Sự tích cây </a:t>
            </a:r>
            <a:r>
              <a:rPr lang="vi-VN" sz="2800" i="1" dirty="0" smtClean="0">
                <a:solidFill>
                  <a:srgbClr val="002060"/>
                </a:solidFill>
                <a:latin typeface="Cambria" panose="02040503050406030204" pitchFamily="18" charset="0"/>
                <a:ea typeface="Cambria" panose="02040503050406030204" pitchFamily="18" charset="0"/>
              </a:rPr>
              <a:t>vú</a:t>
            </a:r>
            <a:r>
              <a:rPr lang="en-US" sz="2800" i="1" dirty="0" smtClean="0">
                <a:solidFill>
                  <a:srgbClr val="002060"/>
                </a:solidFill>
                <a:latin typeface="Cambria" panose="02040503050406030204" pitchFamily="18" charset="0"/>
                <a:ea typeface="Cambria" panose="02040503050406030204" pitchFamily="18" charset="0"/>
              </a:rPr>
              <a:t> </a:t>
            </a:r>
            <a:r>
              <a:rPr lang="vi-VN" sz="2800" i="1" dirty="0" smtClean="0">
                <a:solidFill>
                  <a:srgbClr val="002060"/>
                </a:solidFill>
                <a:latin typeface="Cambria" panose="02040503050406030204" pitchFamily="18" charset="0"/>
                <a:ea typeface="Cambria" panose="02040503050406030204" pitchFamily="18" charset="0"/>
              </a:rPr>
              <a:t>sữa</a:t>
            </a:r>
            <a:r>
              <a:rPr lang="vi-VN" sz="2800" dirty="0" smtClean="0">
                <a:solidFill>
                  <a:srgbClr val="002060"/>
                </a:solidFill>
                <a:latin typeface="Cambria" panose="02040503050406030204" pitchFamily="18" charset="0"/>
                <a:ea typeface="Cambria" panose="02040503050406030204" pitchFamily="18" charset="0"/>
              </a:rPr>
              <a:t>.</a:t>
            </a:r>
            <a:r>
              <a:rPr lang="en-US" sz="2800" dirty="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Ngày </a:t>
            </a:r>
            <a:r>
              <a:rPr lang="vi-VN" sz="2800" dirty="0">
                <a:solidFill>
                  <a:srgbClr val="002060"/>
                </a:solidFill>
                <a:latin typeface="Cambria" panose="02040503050406030204" pitchFamily="18" charset="0"/>
                <a:ea typeface="Cambria" panose="02040503050406030204" pitchFamily="18" charset="0"/>
              </a:rPr>
              <a:t>xưa có một cậu bé được mẹ nuông chiều nên rất ham chơi. Một ngày nọ vì bị mẹ mắng mà cậu la cà khắp nơi không chịu về nhà. Vì mong ngóng con, mẹ cậu gục xuống và hóa thành gốc cây bên cạnh. Khi trở về nhà không thấy mẹ đâu</a:t>
            </a:r>
            <a:r>
              <a:rPr lang="vi-VN" sz="2800" dirty="0" smtClean="0">
                <a:solidFill>
                  <a:srgbClr val="002060"/>
                </a:solidFill>
                <a:latin typeface="Cambria" panose="02040503050406030204" pitchFamily="18" charset="0"/>
                <a:ea typeface="Cambria" panose="02040503050406030204" pitchFamily="18" charset="0"/>
              </a:rPr>
              <a:t>,</a:t>
            </a:r>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cậu </a:t>
            </a:r>
            <a:r>
              <a:rPr lang="vi-VN" sz="2800" dirty="0">
                <a:solidFill>
                  <a:srgbClr val="002060"/>
                </a:solidFill>
                <a:latin typeface="Cambria" panose="02040503050406030204" pitchFamily="18" charset="0"/>
                <a:ea typeface="Cambria" panose="02040503050406030204" pitchFamily="18" charset="0"/>
              </a:rPr>
              <a:t>bật khóc nức </a:t>
            </a:r>
            <a:r>
              <a:rPr lang="vi-VN" sz="2800" dirty="0" smtClean="0">
                <a:solidFill>
                  <a:srgbClr val="002060"/>
                </a:solidFill>
                <a:latin typeface="Cambria" panose="02040503050406030204" pitchFamily="18" charset="0"/>
                <a:ea typeface="Cambria" panose="02040503050406030204" pitchFamily="18" charset="0"/>
              </a:rPr>
              <a:t>nở.</a:t>
            </a:r>
            <a:r>
              <a:rPr lang="en-US" sz="2800" dirty="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Cậu </a:t>
            </a:r>
            <a:r>
              <a:rPr lang="vi-VN" sz="2800" dirty="0">
                <a:solidFill>
                  <a:srgbClr val="002060"/>
                </a:solidFill>
                <a:latin typeface="Cambria" panose="02040503050406030204" pitchFamily="18" charset="0"/>
                <a:ea typeface="Cambria" panose="02040503050406030204" pitchFamily="18" charset="0"/>
              </a:rPr>
              <a:t>gục xuống và ôm gốc cây đó thì bất ngờ cây vỗ về, rơi một loại quả vào tay cậu. Loại quả này tuy vỏ ngoài chát nhưng bên trong ngọt thơm như sữa mẹ</a:t>
            </a:r>
            <a:r>
              <a:rPr lang="vi-VN" sz="2800" dirty="0" smtClean="0">
                <a:solidFill>
                  <a:srgbClr val="002060"/>
                </a:solidFill>
                <a:latin typeface="Cambria" panose="02040503050406030204" pitchFamily="18" charset="0"/>
                <a:ea typeface="Cambria" panose="02040503050406030204" pitchFamily="18" charset="0"/>
              </a:rPr>
              <a:t>.</a:t>
            </a:r>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Cậu </a:t>
            </a:r>
            <a:r>
              <a:rPr lang="vi-VN" sz="2800" dirty="0">
                <a:solidFill>
                  <a:srgbClr val="002060"/>
                </a:solidFill>
                <a:latin typeface="Cambria" panose="02040503050406030204" pitchFamily="18" charset="0"/>
                <a:ea typeface="Cambria" panose="02040503050406030204" pitchFamily="18" charset="0"/>
              </a:rPr>
              <a:t>bé nhìn lên tán </a:t>
            </a:r>
            <a:r>
              <a:rPr lang="vi-VN" sz="2800" dirty="0" smtClean="0">
                <a:solidFill>
                  <a:srgbClr val="002060"/>
                </a:solidFill>
                <a:latin typeface="Cambria" panose="02040503050406030204" pitchFamily="18" charset="0"/>
                <a:ea typeface="Cambria" panose="02040503050406030204" pitchFamily="18" charset="0"/>
              </a:rPr>
              <a:t>l</a:t>
            </a:r>
            <a:r>
              <a:rPr lang="en-US" sz="2800" dirty="0">
                <a:solidFill>
                  <a:srgbClr val="002060"/>
                </a:solidFill>
                <a:latin typeface="Cambria" panose="02040503050406030204" pitchFamily="18" charset="0"/>
                <a:ea typeface="Cambria" panose="02040503050406030204" pitchFamily="18" charset="0"/>
              </a:rPr>
              <a:t>á</a:t>
            </a:r>
            <a:r>
              <a:rPr lang="vi-VN" sz="2800" dirty="0" smtClean="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và òa </a:t>
            </a:r>
            <a:r>
              <a:rPr lang="vi-VN" sz="2800" dirty="0" smtClean="0">
                <a:solidFill>
                  <a:srgbClr val="002060"/>
                </a:solidFill>
                <a:latin typeface="Cambria" panose="02040503050406030204" pitchFamily="18" charset="0"/>
                <a:ea typeface="Cambria" panose="02040503050406030204" pitchFamily="18" charset="0"/>
              </a:rPr>
              <a:t>khó</a:t>
            </a:r>
            <a:r>
              <a:rPr lang="en-US" sz="2800" dirty="0" smtClean="0">
                <a:solidFill>
                  <a:srgbClr val="002060"/>
                </a:solidFill>
                <a:latin typeface="Cambria" panose="02040503050406030204" pitchFamily="18" charset="0"/>
                <a:ea typeface="Cambria" panose="02040503050406030204" pitchFamily="18" charset="0"/>
              </a:rPr>
              <a:t>c. </a:t>
            </a:r>
            <a:r>
              <a:rPr lang="vi-VN" sz="2800" dirty="0" smtClean="0">
                <a:solidFill>
                  <a:srgbClr val="002060"/>
                </a:solidFill>
                <a:latin typeface="Cambria" panose="02040503050406030204" pitchFamily="18" charset="0"/>
                <a:ea typeface="Cambria" panose="02040503050406030204" pitchFamily="18" charset="0"/>
              </a:rPr>
              <a:t>Cây </a:t>
            </a:r>
            <a:r>
              <a:rPr lang="vi-VN" sz="2800" dirty="0">
                <a:solidFill>
                  <a:srgbClr val="002060"/>
                </a:solidFill>
                <a:latin typeface="Cambria" panose="02040503050406030204" pitchFamily="18" charset="0"/>
                <a:ea typeface="Cambria" panose="02040503050406030204" pitchFamily="18" charset="0"/>
              </a:rPr>
              <a:t>xanh ôm chặt lấy cậu, từ thân cây toát ra hơi ấm và tiếp đập của trái tim người mẹ. Bỗng chốc, cây xanh biến thành người mẹ </a:t>
            </a:r>
            <a:r>
              <a:rPr lang="vi-VN" sz="2800" dirty="0" smtClean="0">
                <a:solidFill>
                  <a:srgbClr val="002060"/>
                </a:solidFill>
                <a:latin typeface="Cambria" panose="02040503050406030204" pitchFamily="18" charset="0"/>
                <a:ea typeface="Cambria" panose="02040503050406030204" pitchFamily="18" charset="0"/>
              </a:rPr>
              <a:t>hiền</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Từ</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đó</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hai</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mẹ</a:t>
            </a:r>
            <a:r>
              <a:rPr lang="en-US" sz="2800" dirty="0" smtClean="0">
                <a:solidFill>
                  <a:srgbClr val="002060"/>
                </a:solidFill>
                <a:latin typeface="Cambria" panose="02040503050406030204" pitchFamily="18" charset="0"/>
                <a:ea typeface="Cambria" panose="02040503050406030204" pitchFamily="18" charset="0"/>
              </a:rPr>
              <a:t> con </a:t>
            </a:r>
            <a:r>
              <a:rPr lang="en-US" sz="2800" dirty="0" err="1" smtClean="0">
                <a:solidFill>
                  <a:srgbClr val="002060"/>
                </a:solidFill>
                <a:latin typeface="Cambria" panose="02040503050406030204" pitchFamily="18" charset="0"/>
                <a:ea typeface="Cambria" panose="02040503050406030204" pitchFamily="18" charset="0"/>
              </a:rPr>
              <a:t>sống</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hạnh</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phúc</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bên</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nhau</a:t>
            </a:r>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Câu chuyện trên đã để lại cho chúng ta một bài học sâu sắc về sự biết ơn công lao sinh thành của cha mẹ. Là một người con, chúng ta nên thấu hiểu sự yêu thương, hy sinh của cha mẹ. </a:t>
            </a:r>
            <a:r>
              <a:rPr lang="en-US" sz="2800" dirty="0" err="1" smtClean="0">
                <a:solidFill>
                  <a:srgbClr val="002060"/>
                </a:solidFill>
                <a:latin typeface="Cambria" panose="02040503050406030204" pitchFamily="18" charset="0"/>
                <a:ea typeface="Cambria" panose="02040503050406030204" pitchFamily="18" charset="0"/>
              </a:rPr>
              <a:t>Vì</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thế</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hãy</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trở</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thành</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một</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người</a:t>
            </a:r>
            <a:r>
              <a:rPr lang="en-US" sz="2800" dirty="0" smtClean="0">
                <a:solidFill>
                  <a:srgbClr val="002060"/>
                </a:solidFill>
                <a:latin typeface="Cambria" panose="02040503050406030204" pitchFamily="18" charset="0"/>
                <a:ea typeface="Cambria" panose="02040503050406030204" pitchFamily="18" charset="0"/>
              </a:rPr>
              <a:t> con </a:t>
            </a:r>
            <a:r>
              <a:rPr lang="en-US" sz="2800" dirty="0" err="1" smtClean="0">
                <a:solidFill>
                  <a:srgbClr val="002060"/>
                </a:solidFill>
                <a:latin typeface="Cambria" panose="02040503050406030204" pitchFamily="18" charset="0"/>
                <a:ea typeface="Cambria" panose="02040503050406030204" pitchFamily="18" charset="0"/>
              </a:rPr>
              <a:t>ngoan</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ngoãn</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các</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bạn</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nhé</a:t>
            </a:r>
            <a:r>
              <a:rPr lang="en-US" sz="2800" dirty="0" smtClean="0">
                <a:solidFill>
                  <a:srgbClr val="002060"/>
                </a:solidFill>
                <a:latin typeface="Cambria" panose="02040503050406030204" pitchFamily="18" charset="0"/>
                <a:ea typeface="Cambria" panose="02040503050406030204" pitchFamily="18" charset="0"/>
              </a:rPr>
              <a:t>!</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3205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形状, 圆圈&#10;&#10;描述已自动生成">
            <a:extLst>
              <a:ext uri="{FF2B5EF4-FFF2-40B4-BE49-F238E27FC236}">
                <a16:creationId xmlns:a16="http://schemas.microsoft.com/office/drawing/2014/main" id="{A1EAF2E7-6728-4AFA-8692-9B9367D150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6615" y="559199"/>
            <a:ext cx="5845230" cy="5845230"/>
          </a:xfrm>
          <a:prstGeom prst="rect">
            <a:avLst/>
          </a:prstGeom>
        </p:spPr>
      </p:pic>
      <p:pic>
        <p:nvPicPr>
          <p:cNvPr id="5" name="Picture 4"/>
          <p:cNvPicPr>
            <a:picLocks noChangeAspect="1"/>
          </p:cNvPicPr>
          <p:nvPr/>
        </p:nvPicPr>
        <p:blipFill>
          <a:blip r:embed="rId3"/>
          <a:stretch>
            <a:fillRect/>
          </a:stretch>
        </p:blipFill>
        <p:spPr>
          <a:xfrm>
            <a:off x="1956649" y="1970426"/>
            <a:ext cx="4565162" cy="27246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1811" y="1353858"/>
            <a:ext cx="4849385" cy="4884094"/>
          </a:xfrm>
          <a:prstGeom prst="rect">
            <a:avLst/>
          </a:prstGeom>
        </p:spPr>
      </p:pic>
    </p:spTree>
    <p:extLst>
      <p:ext uri="{BB962C8B-B14F-4D97-AF65-F5344CB8AC3E}">
        <p14:creationId xmlns:p14="http://schemas.microsoft.com/office/powerpoint/2010/main" val="3438758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图片包含 图形用户界面&#10;&#10;描述已自动生成">
            <a:extLst>
              <a:ext uri="{FF2B5EF4-FFF2-40B4-BE49-F238E27FC236}">
                <a16:creationId xmlns:a16="http://schemas.microsoft.com/office/drawing/2014/main" id="{BECE9B48-982F-4A74-B772-1764DE4FE0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485" y="-416704"/>
            <a:ext cx="9173030" cy="7691408"/>
          </a:xfrm>
          <a:prstGeom prst="rect">
            <a:avLst/>
          </a:prstGeom>
        </p:spPr>
      </p:pic>
      <p:pic>
        <p:nvPicPr>
          <p:cNvPr id="3" name="Picture 2"/>
          <p:cNvPicPr>
            <a:picLocks noChangeAspect="1"/>
          </p:cNvPicPr>
          <p:nvPr/>
        </p:nvPicPr>
        <p:blipFill>
          <a:blip r:embed="rId3"/>
          <a:stretch>
            <a:fillRect/>
          </a:stretch>
        </p:blipFill>
        <p:spPr>
          <a:xfrm>
            <a:off x="2924906" y="2249798"/>
            <a:ext cx="6096528" cy="3968840"/>
          </a:xfrm>
          <a:prstGeom prst="rect">
            <a:avLst/>
          </a:prstGeom>
        </p:spPr>
      </p:pic>
    </p:spTree>
    <p:extLst>
      <p:ext uri="{BB962C8B-B14F-4D97-AF65-F5344CB8AC3E}">
        <p14:creationId xmlns:p14="http://schemas.microsoft.com/office/powerpoint/2010/main" val="9964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0A69F128-A246-4980-B72E-6A1C7DDACF09}"/>
              </a:ext>
            </a:extLst>
          </p:cNvPr>
          <p:cNvGrpSpPr/>
          <p:nvPr/>
        </p:nvGrpSpPr>
        <p:grpSpPr>
          <a:xfrm>
            <a:off x="567747" y="298889"/>
            <a:ext cx="1339999" cy="1371599"/>
            <a:chOff x="2079105" y="1391024"/>
            <a:chExt cx="1106860" cy="1159016"/>
          </a:xfrm>
        </p:grpSpPr>
        <p:pic>
          <p:nvPicPr>
            <p:cNvPr id="3" name="图片 12">
              <a:extLst>
                <a:ext uri="{FF2B5EF4-FFF2-40B4-BE49-F238E27FC236}">
                  <a16:creationId xmlns:a16="http://schemas.microsoft.com/office/drawing/2014/main" id="{A1A5D62F-DCBA-4912-B090-8CA9B4256381}"/>
                </a:ext>
              </a:extLst>
            </p:cNvPr>
            <p:cNvPicPr>
              <a:picLocks noChangeAspect="1"/>
            </p:cNvPicPr>
            <p:nvPr/>
          </p:nvPicPr>
          <p:blipFill>
            <a:blip r:embed="rId2"/>
            <a:stretch>
              <a:fillRect/>
            </a:stretch>
          </p:blipFill>
          <p:spPr>
            <a:xfrm>
              <a:off x="2079105" y="1391024"/>
              <a:ext cx="1106860" cy="1159016"/>
            </a:xfrm>
            <a:prstGeom prst="rect">
              <a:avLst/>
            </a:prstGeom>
          </p:spPr>
        </p:pic>
        <p:grpSp>
          <p:nvGrpSpPr>
            <p:cNvPr id="4" name="组合 1">
              <a:extLst>
                <a:ext uri="{FF2B5EF4-FFF2-40B4-BE49-F238E27FC236}">
                  <a16:creationId xmlns:a16="http://schemas.microsoft.com/office/drawing/2014/main" id="{DE5A1483-FC1F-417B-BBFD-460FCD473362}"/>
                </a:ext>
              </a:extLst>
            </p:cNvPr>
            <p:cNvGrpSpPr/>
            <p:nvPr/>
          </p:nvGrpSpPr>
          <p:grpSpPr>
            <a:xfrm>
              <a:off x="2148837" y="1582131"/>
              <a:ext cx="967396" cy="776802"/>
              <a:chOff x="1428333" y="1975953"/>
              <a:chExt cx="967396" cy="776802"/>
            </a:xfrm>
            <a:noFill/>
          </p:grpSpPr>
          <p:sp>
            <p:nvSpPr>
              <p:cNvPr id="5" name="Google Shape;5637;p47">
                <a:extLst>
                  <a:ext uri="{FF2B5EF4-FFF2-40B4-BE49-F238E27FC236}">
                    <a16:creationId xmlns:a16="http://schemas.microsoft.com/office/drawing/2014/main" id="{12116D3C-4738-4A5F-822A-F2F5C84D80D4}"/>
                  </a:ext>
                </a:extLst>
              </p:cNvPr>
              <p:cNvSpPr/>
              <p:nvPr/>
            </p:nvSpPr>
            <p:spPr>
              <a:xfrm>
                <a:off x="1428333" y="1975953"/>
                <a:ext cx="967396" cy="776802"/>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sp>
            <p:nvSpPr>
              <p:cNvPr id="6" name="文本框 5">
                <a:extLst>
                  <a:ext uri="{FF2B5EF4-FFF2-40B4-BE49-F238E27FC236}">
                    <a16:creationId xmlns:a16="http://schemas.microsoft.com/office/drawing/2014/main" id="{8996987B-6C95-4C70-865C-A2AD242C6765}"/>
                  </a:ext>
                </a:extLst>
              </p:cNvPr>
              <p:cNvSpPr txBox="1"/>
              <p:nvPr/>
            </p:nvSpPr>
            <p:spPr>
              <a:xfrm>
                <a:off x="1428333" y="2041188"/>
                <a:ext cx="967396" cy="703790"/>
              </a:xfrm>
              <a:prstGeom prst="rect">
                <a:avLst/>
              </a:prstGeom>
              <a:grpFill/>
            </p:spPr>
            <p:txBody>
              <a:bodyPr wrap="square" rtlCol="0">
                <a:spAutoFit/>
              </a:bodyPr>
              <a:lstStyle/>
              <a:p>
                <a:pPr algn="ctr"/>
                <a:r>
                  <a:rPr lang="en-US" altLang="zh-CN" sz="4800" b="1" smtClean="0">
                    <a:solidFill>
                      <a:schemeClr val="bg1"/>
                    </a:solidFill>
                    <a:latin typeface="Cambria" panose="02040503050406030204" pitchFamily="18" charset="0"/>
                    <a:ea typeface="Cambria" panose="02040503050406030204" pitchFamily="18" charset="0"/>
                    <a:cs typeface="阿里巴巴普惠体 Medium" panose="00020600040101010101" pitchFamily="18" charset="-122"/>
                    <a:sym typeface="Arial" panose="020B0604020202020204" pitchFamily="34" charset="0"/>
                  </a:rPr>
                  <a:t>2</a:t>
                </a:r>
                <a:endParaRPr lang="zh-CN" altLang="en-US" sz="4800" b="1" dirty="0">
                  <a:solidFill>
                    <a:schemeClr val="bg1"/>
                  </a:solidFill>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endParaRPr>
              </a:p>
            </p:txBody>
          </p:sp>
        </p:grpSp>
      </p:grpSp>
      <p:sp>
        <p:nvSpPr>
          <p:cNvPr id="7" name="TextBox 6"/>
          <p:cNvSpPr txBox="1"/>
          <p:nvPr/>
        </p:nvSpPr>
        <p:spPr>
          <a:xfrm>
            <a:off x="1907746" y="674888"/>
            <a:ext cx="5511958" cy="769441"/>
          </a:xfrm>
          <a:prstGeom prst="rect">
            <a:avLst/>
          </a:prstGeom>
          <a:noFill/>
        </p:spPr>
        <p:txBody>
          <a:bodyPr wrap="square" rtlCol="0">
            <a:spAutoFit/>
          </a:bodyPr>
          <a:lstStyle/>
          <a:p>
            <a:pPr algn="just"/>
            <a:r>
              <a:rPr lang="en-US" sz="4400" b="1">
                <a:solidFill>
                  <a:srgbClr val="002060"/>
                </a:solidFill>
                <a:latin typeface="Cambria" panose="02040503050406030204" pitchFamily="18" charset="0"/>
                <a:ea typeface="Cambria" panose="02040503050406030204" pitchFamily="18" charset="0"/>
              </a:rPr>
              <a:t>Đọc soát đoạn văn.</a:t>
            </a:r>
            <a:endParaRPr lang="en-US" sz="19900" b="1">
              <a:solidFill>
                <a:srgbClr val="002060"/>
              </a:solidFill>
              <a:latin typeface="Cambria" panose="02040503050406030204" pitchFamily="18" charset="0"/>
              <a:ea typeface="Cambria" panose="02040503050406030204" pitchFamily="18" charset="0"/>
            </a:endParaRPr>
          </a:p>
        </p:txBody>
      </p:sp>
      <p:sp>
        <p:nvSpPr>
          <p:cNvPr id="8" name="TextBox 7"/>
          <p:cNvSpPr txBox="1"/>
          <p:nvPr/>
        </p:nvSpPr>
        <p:spPr>
          <a:xfrm>
            <a:off x="1823327" y="1290370"/>
            <a:ext cx="865933" cy="769441"/>
          </a:xfrm>
          <a:prstGeom prst="rect">
            <a:avLst/>
          </a:prstGeom>
          <a:noFill/>
        </p:spPr>
        <p:txBody>
          <a:bodyPr wrap="square" rtlCol="0">
            <a:spAutoFit/>
          </a:bodyPr>
          <a:lstStyle/>
          <a:p>
            <a:pPr algn="just"/>
            <a:r>
              <a:rPr lang="en-US" sz="4400" b="1" smtClean="0">
                <a:solidFill>
                  <a:srgbClr val="FF0066"/>
                </a:solidFill>
                <a:latin typeface="Cambria" panose="02040503050406030204" pitchFamily="18" charset="0"/>
                <a:ea typeface="Cambria" panose="02040503050406030204" pitchFamily="18" charset="0"/>
              </a:rPr>
              <a:t>G:</a:t>
            </a:r>
            <a:endParaRPr lang="en-US" sz="19900" b="1">
              <a:solidFill>
                <a:srgbClr val="FF0066"/>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769" y="2020361"/>
            <a:ext cx="10645168" cy="3622793"/>
          </a:xfrm>
          <a:prstGeom prst="rect">
            <a:avLst/>
          </a:prstGeom>
        </p:spPr>
      </p:pic>
    </p:spTree>
    <p:extLst>
      <p:ext uri="{BB962C8B-B14F-4D97-AF65-F5344CB8AC3E}">
        <p14:creationId xmlns:p14="http://schemas.microsoft.com/office/powerpoint/2010/main" val="2053628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0A69F128-A246-4980-B72E-6A1C7DDACF09}"/>
              </a:ext>
            </a:extLst>
          </p:cNvPr>
          <p:cNvGrpSpPr/>
          <p:nvPr/>
        </p:nvGrpSpPr>
        <p:grpSpPr>
          <a:xfrm>
            <a:off x="567747" y="599143"/>
            <a:ext cx="1339999" cy="1371599"/>
            <a:chOff x="2079105" y="1391024"/>
            <a:chExt cx="1106860" cy="1159016"/>
          </a:xfrm>
        </p:grpSpPr>
        <p:pic>
          <p:nvPicPr>
            <p:cNvPr id="3" name="图片 12">
              <a:extLst>
                <a:ext uri="{FF2B5EF4-FFF2-40B4-BE49-F238E27FC236}">
                  <a16:creationId xmlns:a16="http://schemas.microsoft.com/office/drawing/2014/main" id="{A1A5D62F-DCBA-4912-B090-8CA9B4256381}"/>
                </a:ext>
              </a:extLst>
            </p:cNvPr>
            <p:cNvPicPr>
              <a:picLocks noChangeAspect="1"/>
            </p:cNvPicPr>
            <p:nvPr/>
          </p:nvPicPr>
          <p:blipFill>
            <a:blip r:embed="rId2"/>
            <a:stretch>
              <a:fillRect/>
            </a:stretch>
          </p:blipFill>
          <p:spPr>
            <a:xfrm>
              <a:off x="2079105" y="1391024"/>
              <a:ext cx="1106860" cy="1159016"/>
            </a:xfrm>
            <a:prstGeom prst="rect">
              <a:avLst/>
            </a:prstGeom>
          </p:spPr>
        </p:pic>
        <p:grpSp>
          <p:nvGrpSpPr>
            <p:cNvPr id="4" name="组合 1">
              <a:extLst>
                <a:ext uri="{FF2B5EF4-FFF2-40B4-BE49-F238E27FC236}">
                  <a16:creationId xmlns:a16="http://schemas.microsoft.com/office/drawing/2014/main" id="{DE5A1483-FC1F-417B-BBFD-460FCD473362}"/>
                </a:ext>
              </a:extLst>
            </p:cNvPr>
            <p:cNvGrpSpPr/>
            <p:nvPr/>
          </p:nvGrpSpPr>
          <p:grpSpPr>
            <a:xfrm>
              <a:off x="2148837" y="1582131"/>
              <a:ext cx="967396" cy="776802"/>
              <a:chOff x="1428333" y="1975953"/>
              <a:chExt cx="967396" cy="776802"/>
            </a:xfrm>
            <a:noFill/>
          </p:grpSpPr>
          <p:sp>
            <p:nvSpPr>
              <p:cNvPr id="5" name="Google Shape;5637;p47">
                <a:extLst>
                  <a:ext uri="{FF2B5EF4-FFF2-40B4-BE49-F238E27FC236}">
                    <a16:creationId xmlns:a16="http://schemas.microsoft.com/office/drawing/2014/main" id="{12116D3C-4738-4A5F-822A-F2F5C84D80D4}"/>
                  </a:ext>
                </a:extLst>
              </p:cNvPr>
              <p:cNvSpPr/>
              <p:nvPr/>
            </p:nvSpPr>
            <p:spPr>
              <a:xfrm>
                <a:off x="1428333" y="1975953"/>
                <a:ext cx="967396" cy="776802"/>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sp>
            <p:nvSpPr>
              <p:cNvPr id="6" name="文本框 5">
                <a:extLst>
                  <a:ext uri="{FF2B5EF4-FFF2-40B4-BE49-F238E27FC236}">
                    <a16:creationId xmlns:a16="http://schemas.microsoft.com/office/drawing/2014/main" id="{8996987B-6C95-4C70-865C-A2AD242C6765}"/>
                  </a:ext>
                </a:extLst>
              </p:cNvPr>
              <p:cNvSpPr txBox="1"/>
              <p:nvPr/>
            </p:nvSpPr>
            <p:spPr>
              <a:xfrm>
                <a:off x="1428333" y="2041188"/>
                <a:ext cx="967396" cy="703790"/>
              </a:xfrm>
              <a:prstGeom prst="rect">
                <a:avLst/>
              </a:prstGeom>
              <a:grpFill/>
            </p:spPr>
            <p:txBody>
              <a:bodyPr wrap="square" rtlCol="0">
                <a:spAutoFit/>
              </a:bodyPr>
              <a:lstStyle/>
              <a:p>
                <a:pPr algn="ctr"/>
                <a:r>
                  <a:rPr lang="en-US" altLang="zh-CN" sz="4800" b="1">
                    <a:solidFill>
                      <a:schemeClr val="bg1"/>
                    </a:solidFill>
                    <a:latin typeface="Cambria" panose="02040503050406030204" pitchFamily="18" charset="0"/>
                    <a:ea typeface="Cambria" panose="02040503050406030204" pitchFamily="18" charset="0"/>
                    <a:cs typeface="阿里巴巴普惠体 Medium" panose="00020600040101010101" pitchFamily="18" charset="-122"/>
                    <a:sym typeface="Arial" panose="020B0604020202020204" pitchFamily="34" charset="0"/>
                  </a:rPr>
                  <a:t>3</a:t>
                </a:r>
                <a:endParaRPr lang="zh-CN" altLang="en-US" sz="4800" b="1" dirty="0">
                  <a:solidFill>
                    <a:schemeClr val="bg1"/>
                  </a:solidFill>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endParaRPr>
              </a:p>
            </p:txBody>
          </p:sp>
        </p:grpSp>
      </p:grpSp>
      <p:sp>
        <p:nvSpPr>
          <p:cNvPr id="7" name="TextBox 6"/>
          <p:cNvSpPr txBox="1"/>
          <p:nvPr/>
        </p:nvSpPr>
        <p:spPr>
          <a:xfrm>
            <a:off x="1907746" y="975142"/>
            <a:ext cx="8601030" cy="769441"/>
          </a:xfrm>
          <a:prstGeom prst="rect">
            <a:avLst/>
          </a:prstGeom>
          <a:noFill/>
        </p:spPr>
        <p:txBody>
          <a:bodyPr wrap="square" rtlCol="0">
            <a:spAutoFit/>
          </a:bodyPr>
          <a:lstStyle/>
          <a:p>
            <a:pPr algn="just"/>
            <a:r>
              <a:rPr lang="en-US" sz="4400" b="1" smtClean="0">
                <a:solidFill>
                  <a:srgbClr val="002060"/>
                </a:solidFill>
                <a:latin typeface="Cambria" panose="02040503050406030204" pitchFamily="18" charset="0"/>
                <a:ea typeface="Cambria" panose="02040503050406030204" pitchFamily="18" charset="0"/>
              </a:rPr>
              <a:t>Sửa lỗi đoạn văn (nếu có).</a:t>
            </a:r>
            <a:endParaRPr lang="en-US" sz="19900" b="1">
              <a:solidFill>
                <a:srgbClr val="002060"/>
              </a:solidFill>
              <a:latin typeface="Cambria" panose="02040503050406030204" pitchFamily="18" charset="0"/>
              <a:ea typeface="Cambria" panose="02040503050406030204" pitchFamily="18" charset="0"/>
            </a:endParaRPr>
          </a:p>
        </p:txBody>
      </p:sp>
      <p:sp>
        <p:nvSpPr>
          <p:cNvPr id="8" name="TextBox 7"/>
          <p:cNvSpPr txBox="1"/>
          <p:nvPr/>
        </p:nvSpPr>
        <p:spPr>
          <a:xfrm>
            <a:off x="1182540" y="2243409"/>
            <a:ext cx="10051442" cy="2124945"/>
          </a:xfrm>
          <a:prstGeom prst="rect">
            <a:avLst/>
          </a:prstGeom>
          <a:noFill/>
        </p:spPr>
        <p:txBody>
          <a:bodyPr wrap="square" rtlCol="0">
            <a:spAutoFit/>
          </a:bodyPr>
          <a:lstStyle/>
          <a:p>
            <a:pPr algn="just">
              <a:spcBef>
                <a:spcPts val="600"/>
              </a:spcBef>
              <a:spcAft>
                <a:spcPts val="600"/>
              </a:spcAft>
            </a:pPr>
            <a:r>
              <a:rPr lang="vi-VN" sz="4000">
                <a:latin typeface="Cambria" panose="02040503050406030204" pitchFamily="18" charset="0"/>
                <a:ea typeface="Cambria" panose="02040503050406030204" pitchFamily="18" charset="0"/>
              </a:rPr>
              <a:t>– Thông tin về câu chuyện rõ ràng, đầy đủ.</a:t>
            </a:r>
          </a:p>
          <a:p>
            <a:pPr algn="just">
              <a:spcBef>
                <a:spcPts val="600"/>
              </a:spcBef>
              <a:spcAft>
                <a:spcPts val="600"/>
              </a:spcAft>
            </a:pPr>
            <a:r>
              <a:rPr lang="vi-VN" sz="4000">
                <a:latin typeface="Cambria" panose="02040503050406030204" pitchFamily="18" charset="0"/>
                <a:ea typeface="Cambria" panose="02040503050406030204" pitchFamily="18" charset="0"/>
              </a:rPr>
              <a:t>– Các sự việc trong câu chuyện được sắp xếp theo trình tự hợp lí.</a:t>
            </a:r>
          </a:p>
        </p:txBody>
      </p:sp>
    </p:spTree>
    <p:extLst>
      <p:ext uri="{BB962C8B-B14F-4D97-AF65-F5344CB8AC3E}">
        <p14:creationId xmlns:p14="http://schemas.microsoft.com/office/powerpoint/2010/main" val="3481635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9" name="Picture 8"/>
          <p:cNvPicPr>
            <a:picLocks noChangeAspect="1"/>
          </p:cNvPicPr>
          <p:nvPr/>
        </p:nvPicPr>
        <p:blipFill>
          <a:blip r:embed="rId6"/>
          <a:stretch>
            <a:fillRect/>
          </a:stretch>
        </p:blipFill>
        <p:spPr>
          <a:xfrm>
            <a:off x="4201642" y="2004392"/>
            <a:ext cx="6724471" cy="2438611"/>
          </a:xfrm>
          <a:prstGeom prst="rect">
            <a:avLst/>
          </a:prstGeom>
        </p:spPr>
      </p:pic>
    </p:spTree>
    <p:extLst>
      <p:ext uri="{BB962C8B-B14F-4D97-AF65-F5344CB8AC3E}">
        <p14:creationId xmlns:p14="http://schemas.microsoft.com/office/powerpoint/2010/main" val="4677373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027450" y="65628"/>
            <a:ext cx="7655916" cy="1602577"/>
          </a:xfrm>
          <a:prstGeom prst="rect">
            <a:avLst/>
          </a:prstGeom>
        </p:spPr>
      </p:pic>
      <p:sp>
        <p:nvSpPr>
          <p:cNvPr id="3" name="TextBox 2"/>
          <p:cNvSpPr txBox="1"/>
          <p:nvPr/>
        </p:nvSpPr>
        <p:spPr>
          <a:xfrm>
            <a:off x="1089116" y="2141764"/>
            <a:ext cx="10110651"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Viết</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đoạn</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văn</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tưởng</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tượng</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dựa</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dựa</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vào</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chuyện</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đã</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đọc</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hoặc</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đã</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nghe</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Bước</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đầu</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xây</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dựng</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chi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tiết</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thể</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sáng</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tạo</a:t>
            </a:r>
            <a:r>
              <a:rPr kumimoji="0" lang="en-US" sz="3200" b="1" i="0" u="none" strike="noStrike" kern="1200" cap="none" spc="0" normalizeH="0" baseline="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74387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A6C39F30-7EF1-4A2E-B8C7-B7B67C171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791943" y="-139013"/>
            <a:ext cx="8153562" cy="7338207"/>
          </a:xfrm>
          <a:prstGeom prst="rect">
            <a:avLst/>
          </a:prstGeom>
        </p:spPr>
      </p:pic>
      <p:pic>
        <p:nvPicPr>
          <p:cNvPr id="4" name="Picture 3"/>
          <p:cNvPicPr>
            <a:picLocks noChangeAspect="1"/>
          </p:cNvPicPr>
          <p:nvPr/>
        </p:nvPicPr>
        <p:blipFill>
          <a:blip r:embed="rId3"/>
          <a:stretch>
            <a:fillRect/>
          </a:stretch>
        </p:blipFill>
        <p:spPr>
          <a:xfrm>
            <a:off x="482731" y="560212"/>
            <a:ext cx="4292246" cy="1951631"/>
          </a:xfrm>
          <a:prstGeom prst="rect">
            <a:avLst/>
          </a:prstGeom>
        </p:spPr>
      </p:pic>
      <p:sp>
        <p:nvSpPr>
          <p:cNvPr id="5" name="TextBox 4">
            <a:extLst>
              <a:ext uri="{FF2B5EF4-FFF2-40B4-BE49-F238E27FC236}">
                <a16:creationId xmlns:a16="http://schemas.microsoft.com/office/drawing/2014/main" id="{A0C8EFDC-9F68-E142-3452-C4222B19AA14}"/>
              </a:ext>
            </a:extLst>
          </p:cNvPr>
          <p:cNvSpPr txBox="1"/>
          <p:nvPr/>
        </p:nvSpPr>
        <p:spPr>
          <a:xfrm>
            <a:off x="4623667" y="2511843"/>
            <a:ext cx="4943413" cy="2554545"/>
          </a:xfrm>
          <a:prstGeom prst="rect">
            <a:avLst/>
          </a:prstGeom>
          <a:noFill/>
        </p:spPr>
        <p:txBody>
          <a:bodyPr wrap="square">
            <a:spAutoFit/>
          </a:bodyPr>
          <a:lstStyle/>
          <a:p>
            <a:r>
              <a:rPr lang="en-US" sz="4000" b="1" smtClean="0">
                <a:solidFill>
                  <a:srgbClr val="008080"/>
                </a:solidFill>
                <a:latin typeface="Cambria" panose="02040503050406030204" pitchFamily="18" charset="0"/>
                <a:ea typeface="Cambria" panose="02040503050406030204" pitchFamily="18" charset="0"/>
              </a:rPr>
              <a:t>- Hoàn thành đoạn văn.</a:t>
            </a:r>
          </a:p>
          <a:p>
            <a:r>
              <a:rPr lang="en-US" sz="4000" b="1" i="0" smtClean="0">
                <a:solidFill>
                  <a:srgbClr val="008080"/>
                </a:solidFill>
                <a:effectLst/>
                <a:latin typeface="Cambria" panose="02040503050406030204" pitchFamily="18" charset="0"/>
                <a:ea typeface="Cambria" panose="02040503050406030204" pitchFamily="18" charset="0"/>
              </a:rPr>
              <a:t>- Chuẩn bị bài tiếp theo</a:t>
            </a:r>
            <a:endParaRPr lang="vi-VN" sz="7200" b="1" i="0" dirty="0">
              <a:solidFill>
                <a:srgbClr val="00808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185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图片 34" descr="卡通人物&#10;&#10;中度可信度描述已自动生成">
            <a:extLst>
              <a:ext uri="{FF2B5EF4-FFF2-40B4-BE49-F238E27FC236}">
                <a16:creationId xmlns:a16="http://schemas.microsoft.com/office/drawing/2014/main" id="{74F51CD2-1A20-4E7C-B388-8BDDF2B46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875" y="632670"/>
            <a:ext cx="2458727" cy="2474109"/>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5">
            <a:extLst>
              <a:ext uri="{28A0092B-C50C-407E-A947-70E740481C1C}">
                <a14:useLocalDpi xmlns:a14="http://schemas.microsoft.com/office/drawing/2010/main" val="0"/>
              </a:ext>
            </a:extLst>
          </a:blip>
          <a:srcRect t="7196" b="13228"/>
          <a:stretch/>
        </p:blipFill>
        <p:spPr>
          <a:xfrm>
            <a:off x="914400" y="0"/>
            <a:ext cx="10363200" cy="685800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7" name="图片 6" descr="卡通人物&#10;&#10;中度可信度描述已自动生成">
            <a:extLst>
              <a:ext uri="{FF2B5EF4-FFF2-40B4-BE49-F238E27FC236}">
                <a16:creationId xmlns:a16="http://schemas.microsoft.com/office/drawing/2014/main" id="{871A5098-99F9-4D42-A721-361D12C0E8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1875" y="3062701"/>
            <a:ext cx="4580516" cy="4580516"/>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11">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13" name="Picture 12">
            <a:extLst>
              <a:ext uri="{FF2B5EF4-FFF2-40B4-BE49-F238E27FC236}">
                <a16:creationId xmlns:a16="http://schemas.microsoft.com/office/drawing/2014/main" id="{1D3A87FF-C857-1D60-7395-6723E607D688}"/>
              </a:ext>
            </a:extLst>
          </p:cNvPr>
          <p:cNvPicPr>
            <a:picLocks noChangeAspect="1"/>
          </p:cNvPicPr>
          <p:nvPr/>
        </p:nvPicPr>
        <p:blipFill>
          <a:blip r:embed="rId12"/>
          <a:stretch>
            <a:fillRect/>
          </a:stretch>
        </p:blipFill>
        <p:spPr>
          <a:xfrm>
            <a:off x="2116362" y="2176646"/>
            <a:ext cx="7785267" cy="3304318"/>
          </a:xfrm>
          <a:prstGeom prst="rect">
            <a:avLst/>
          </a:prstGeom>
        </p:spPr>
      </p:pic>
    </p:spTree>
    <p:extLst>
      <p:ext uri="{BB962C8B-B14F-4D97-AF65-F5344CB8AC3E}">
        <p14:creationId xmlns:p14="http://schemas.microsoft.com/office/powerpoint/2010/main" val="2213364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027450" y="65628"/>
            <a:ext cx="7655916" cy="1602577"/>
          </a:xfrm>
          <a:prstGeom prst="rect">
            <a:avLst/>
          </a:prstGeom>
        </p:spPr>
      </p:pic>
      <p:sp>
        <p:nvSpPr>
          <p:cNvPr id="3" name="TextBox 2"/>
          <p:cNvSpPr txBox="1"/>
          <p:nvPr/>
        </p:nvSpPr>
        <p:spPr>
          <a:xfrm>
            <a:off x="1089116" y="2141764"/>
            <a:ext cx="10110651" cy="2062103"/>
          </a:xfrm>
          <a:prstGeom prst="rect">
            <a:avLst/>
          </a:prstGeom>
          <a:noFill/>
        </p:spPr>
        <p:txBody>
          <a:bodyPr wrap="square" rtlCol="0">
            <a:spAutoFit/>
          </a:bodyPr>
          <a:lstStyle/>
          <a:p>
            <a:pPr algn="just"/>
            <a:r>
              <a:rPr lang="en-US" sz="3200" b="1" dirty="0" smtClean="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Viết</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được</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đoạn</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văn</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tưởng</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tượng</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dựa</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dựa</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vào</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câu</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chuyện</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đã</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đọc</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hoặc</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đã</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nghe</a:t>
            </a:r>
            <a:r>
              <a:rPr lang="en-US" sz="3200" b="1" dirty="0">
                <a:solidFill>
                  <a:schemeClr val="accent6">
                    <a:lumMod val="75000"/>
                  </a:schemeClr>
                </a:solidFill>
                <a:latin typeface="Cambria" panose="02040503050406030204" pitchFamily="18" charset="0"/>
                <a:ea typeface="Cambria" panose="02040503050406030204" pitchFamily="18" charset="0"/>
              </a:rPr>
              <a:t>.</a:t>
            </a:r>
          </a:p>
          <a:p>
            <a:pPr algn="just"/>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Bước</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đầu</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xây</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dựng</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được</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những</a:t>
            </a:r>
            <a:r>
              <a:rPr lang="en-US" sz="3200" b="1" dirty="0">
                <a:solidFill>
                  <a:schemeClr val="accent6">
                    <a:lumMod val="75000"/>
                  </a:schemeClr>
                </a:solidFill>
                <a:latin typeface="Cambria" panose="02040503050406030204" pitchFamily="18" charset="0"/>
                <a:ea typeface="Cambria" panose="02040503050406030204" pitchFamily="18" charset="0"/>
              </a:rPr>
              <a:t> chi </a:t>
            </a:r>
            <a:r>
              <a:rPr lang="en-US" sz="3200" b="1" dirty="0" err="1">
                <a:solidFill>
                  <a:schemeClr val="accent6">
                    <a:lumMod val="75000"/>
                  </a:schemeClr>
                </a:solidFill>
                <a:latin typeface="Cambria" panose="02040503050406030204" pitchFamily="18" charset="0"/>
                <a:ea typeface="Cambria" panose="02040503050406030204" pitchFamily="18" charset="0"/>
              </a:rPr>
              <a:t>tiết</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thể</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hiện</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sự</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sáng</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tạo</a:t>
            </a:r>
            <a:r>
              <a:rPr lang="en-US" sz="3200" b="1" dirty="0" smtClean="0">
                <a:solidFill>
                  <a:schemeClr val="accent6">
                    <a:lumMod val="75000"/>
                  </a:schemeClr>
                </a:solidFill>
                <a:latin typeface="Cambria" panose="02040503050406030204" pitchFamily="18" charset="0"/>
                <a:ea typeface="Cambria" panose="02040503050406030204" pitchFamily="18" charset="0"/>
              </a:rPr>
              <a:t>.</a:t>
            </a:r>
            <a:endParaRPr lang="en-US" sz="3200" b="1" dirty="0">
              <a:solidFill>
                <a:schemeClr val="accent6">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63728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图片 34" descr="卡通人物&#10;&#10;中度可信度描述已自动生成">
            <a:extLst>
              <a:ext uri="{FF2B5EF4-FFF2-40B4-BE49-F238E27FC236}">
                <a16:creationId xmlns:a16="http://schemas.microsoft.com/office/drawing/2014/main" id="{74F51CD2-1A20-4E7C-B388-8BDDF2B46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875" y="632670"/>
            <a:ext cx="2458727" cy="2474109"/>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5">
            <a:extLst>
              <a:ext uri="{28A0092B-C50C-407E-A947-70E740481C1C}">
                <a14:useLocalDpi xmlns:a14="http://schemas.microsoft.com/office/drawing/2010/main" val="0"/>
              </a:ext>
            </a:extLst>
          </a:blip>
          <a:srcRect t="7196" b="13228"/>
          <a:stretch/>
        </p:blipFill>
        <p:spPr>
          <a:xfrm>
            <a:off x="914400" y="0"/>
            <a:ext cx="10363200" cy="685800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7" name="图片 6" descr="卡通人物&#10;&#10;中度可信度描述已自动生成">
            <a:extLst>
              <a:ext uri="{FF2B5EF4-FFF2-40B4-BE49-F238E27FC236}">
                <a16:creationId xmlns:a16="http://schemas.microsoft.com/office/drawing/2014/main" id="{871A5098-99F9-4D42-A721-361D12C0E8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1875" y="3062701"/>
            <a:ext cx="4580516" cy="4580516"/>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11">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12" name="Picture 11"/>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Lst>
          </a:blip>
          <a:stretch>
            <a:fillRect/>
          </a:stretch>
        </p:blipFill>
        <p:spPr>
          <a:xfrm>
            <a:off x="2755862" y="2714171"/>
            <a:ext cx="6872016" cy="1673543"/>
          </a:xfrm>
          <a:prstGeom prst="rect">
            <a:avLst/>
          </a:prstGeom>
        </p:spPr>
      </p:pic>
    </p:spTree>
    <p:extLst>
      <p:ext uri="{BB962C8B-B14F-4D97-AF65-F5344CB8AC3E}">
        <p14:creationId xmlns:p14="http://schemas.microsoft.com/office/powerpoint/2010/main" val="1935607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Bài hát buổi sáng VTV7-(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3255044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图片 34" descr="卡通人物&#10;&#10;中度可信度描述已自动生成">
            <a:extLst>
              <a:ext uri="{FF2B5EF4-FFF2-40B4-BE49-F238E27FC236}">
                <a16:creationId xmlns:a16="http://schemas.microsoft.com/office/drawing/2014/main" id="{74F51CD2-1A20-4E7C-B388-8BDDF2B46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875" y="632670"/>
            <a:ext cx="2458727" cy="2474109"/>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5">
            <a:extLst>
              <a:ext uri="{28A0092B-C50C-407E-A947-70E740481C1C}">
                <a14:useLocalDpi xmlns:a14="http://schemas.microsoft.com/office/drawing/2010/main" val="0"/>
              </a:ext>
            </a:extLst>
          </a:blip>
          <a:srcRect t="7196" b="13228"/>
          <a:stretch/>
        </p:blipFill>
        <p:spPr>
          <a:xfrm>
            <a:off x="914400" y="0"/>
            <a:ext cx="10363200" cy="685800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7" name="图片 6" descr="卡通人物&#10;&#10;中度可信度描述已自动生成">
            <a:extLst>
              <a:ext uri="{FF2B5EF4-FFF2-40B4-BE49-F238E27FC236}">
                <a16:creationId xmlns:a16="http://schemas.microsoft.com/office/drawing/2014/main" id="{871A5098-99F9-4D42-A721-361D12C0E8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1875" y="3062701"/>
            <a:ext cx="4580516" cy="4580516"/>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11">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4" name="Picture 3"/>
          <p:cNvPicPr>
            <a:picLocks noChangeAspect="1"/>
          </p:cNvPicPr>
          <p:nvPr/>
        </p:nvPicPr>
        <p:blipFill>
          <a:blip r:embed="rId12"/>
          <a:stretch>
            <a:fillRect/>
          </a:stretch>
        </p:blipFill>
        <p:spPr>
          <a:xfrm>
            <a:off x="2489582" y="2714171"/>
            <a:ext cx="8477719" cy="1938696"/>
          </a:xfrm>
          <a:prstGeom prst="rect">
            <a:avLst/>
          </a:prstGeom>
        </p:spPr>
      </p:pic>
    </p:spTree>
    <p:extLst>
      <p:ext uri="{BB962C8B-B14F-4D97-AF65-F5344CB8AC3E}">
        <p14:creationId xmlns:p14="http://schemas.microsoft.com/office/powerpoint/2010/main" val="1331136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2373" y="221546"/>
            <a:ext cx="3603048" cy="1999661"/>
          </a:xfrm>
          <a:prstGeom prst="rect">
            <a:avLst/>
          </a:prstGeom>
        </p:spPr>
      </p:pic>
      <p:grpSp>
        <p:nvGrpSpPr>
          <p:cNvPr id="8" name="Group 7"/>
          <p:cNvGrpSpPr/>
          <p:nvPr/>
        </p:nvGrpSpPr>
        <p:grpSpPr>
          <a:xfrm>
            <a:off x="1254033" y="2221207"/>
            <a:ext cx="9784080" cy="1593147"/>
            <a:chOff x="1254033" y="2221207"/>
            <a:chExt cx="9784080" cy="1593147"/>
          </a:xfrm>
        </p:grpSpPr>
        <p:sp>
          <p:nvSpPr>
            <p:cNvPr id="6" name="Rounded Rectangle 5"/>
            <p:cNvSpPr/>
            <p:nvPr/>
          </p:nvSpPr>
          <p:spPr>
            <a:xfrm>
              <a:off x="1254033" y="2221207"/>
              <a:ext cx="9784080" cy="1593147"/>
            </a:xfrm>
            <a:prstGeom prst="roundRect">
              <a:avLst/>
            </a:prstGeom>
            <a:solidFill>
              <a:schemeClr val="bg1"/>
            </a:solidFill>
            <a:ln w="381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489166" y="2351315"/>
              <a:ext cx="9300754" cy="1323439"/>
            </a:xfrm>
            <a:prstGeom prst="rect">
              <a:avLst/>
            </a:prstGeom>
            <a:noFill/>
          </p:spPr>
          <p:txBody>
            <a:bodyPr wrap="square" rtlCol="0">
              <a:spAutoFit/>
            </a:bodyPr>
            <a:lstStyle/>
            <a:p>
              <a:pPr algn="just"/>
              <a:r>
                <a:rPr lang="en-US" sz="4000" b="1" dirty="0" smtClean="0">
                  <a:solidFill>
                    <a:srgbClr val="002060"/>
                  </a:solidFill>
                  <a:latin typeface="Cambria" panose="02040503050406030204" pitchFamily="18" charset="0"/>
                  <a:ea typeface="Cambria" panose="02040503050406030204" pitchFamily="18" charset="0"/>
                </a:rPr>
                <a:t>  </a:t>
              </a:r>
              <a:r>
                <a:rPr lang="vi-VN" sz="4000" b="1" dirty="0" smtClean="0">
                  <a:solidFill>
                    <a:srgbClr val="002060"/>
                  </a:solidFill>
                  <a:latin typeface="Cambria" panose="02040503050406030204" pitchFamily="18" charset="0"/>
                  <a:ea typeface="Cambria" panose="02040503050406030204" pitchFamily="18" charset="0"/>
                </a:rPr>
                <a:t>Viết </a:t>
              </a:r>
              <a:r>
                <a:rPr lang="vi-VN" sz="4000" b="1" dirty="0">
                  <a:solidFill>
                    <a:srgbClr val="002060"/>
                  </a:solidFill>
                  <a:latin typeface="Cambria" panose="02040503050406030204" pitchFamily="18" charset="0"/>
                  <a:ea typeface="Cambria" panose="02040503050406030204" pitchFamily="18" charset="0"/>
                </a:rPr>
                <a:t>đoạn văn tưởng tượng dựa vào một câu chuyện đã đọc hoặc đã nghe.</a:t>
              </a:r>
              <a:endParaRPr lang="en-US" sz="4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33055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0A69F128-A246-4980-B72E-6A1C7DDACF09}"/>
              </a:ext>
            </a:extLst>
          </p:cNvPr>
          <p:cNvGrpSpPr/>
          <p:nvPr/>
        </p:nvGrpSpPr>
        <p:grpSpPr>
          <a:xfrm>
            <a:off x="483326" y="692331"/>
            <a:ext cx="1339999" cy="1371599"/>
            <a:chOff x="2079105" y="1391024"/>
            <a:chExt cx="1106860" cy="1159016"/>
          </a:xfrm>
        </p:grpSpPr>
        <p:pic>
          <p:nvPicPr>
            <p:cNvPr id="3" name="图片 12">
              <a:extLst>
                <a:ext uri="{FF2B5EF4-FFF2-40B4-BE49-F238E27FC236}">
                  <a16:creationId xmlns:a16="http://schemas.microsoft.com/office/drawing/2014/main" id="{A1A5D62F-DCBA-4912-B090-8CA9B4256381}"/>
                </a:ext>
              </a:extLst>
            </p:cNvPr>
            <p:cNvPicPr>
              <a:picLocks noChangeAspect="1"/>
            </p:cNvPicPr>
            <p:nvPr/>
          </p:nvPicPr>
          <p:blipFill>
            <a:blip r:embed="rId2"/>
            <a:stretch>
              <a:fillRect/>
            </a:stretch>
          </p:blipFill>
          <p:spPr>
            <a:xfrm>
              <a:off x="2079105" y="1391024"/>
              <a:ext cx="1106860" cy="1159016"/>
            </a:xfrm>
            <a:prstGeom prst="rect">
              <a:avLst/>
            </a:prstGeom>
          </p:spPr>
        </p:pic>
        <p:grpSp>
          <p:nvGrpSpPr>
            <p:cNvPr id="4" name="组合 1">
              <a:extLst>
                <a:ext uri="{FF2B5EF4-FFF2-40B4-BE49-F238E27FC236}">
                  <a16:creationId xmlns:a16="http://schemas.microsoft.com/office/drawing/2014/main" id="{DE5A1483-FC1F-417B-BBFD-460FCD473362}"/>
                </a:ext>
              </a:extLst>
            </p:cNvPr>
            <p:cNvGrpSpPr/>
            <p:nvPr/>
          </p:nvGrpSpPr>
          <p:grpSpPr>
            <a:xfrm>
              <a:off x="2148837" y="1582131"/>
              <a:ext cx="967396" cy="776802"/>
              <a:chOff x="1428333" y="1975953"/>
              <a:chExt cx="967396" cy="776802"/>
            </a:xfrm>
            <a:noFill/>
          </p:grpSpPr>
          <p:sp>
            <p:nvSpPr>
              <p:cNvPr id="5" name="Google Shape;5637;p47">
                <a:extLst>
                  <a:ext uri="{FF2B5EF4-FFF2-40B4-BE49-F238E27FC236}">
                    <a16:creationId xmlns:a16="http://schemas.microsoft.com/office/drawing/2014/main" id="{12116D3C-4738-4A5F-822A-F2F5C84D80D4}"/>
                  </a:ext>
                </a:extLst>
              </p:cNvPr>
              <p:cNvSpPr/>
              <p:nvPr/>
            </p:nvSpPr>
            <p:spPr>
              <a:xfrm>
                <a:off x="1428333" y="1975953"/>
                <a:ext cx="967396" cy="776802"/>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sp>
            <p:nvSpPr>
              <p:cNvPr id="6" name="文本框 5">
                <a:extLst>
                  <a:ext uri="{FF2B5EF4-FFF2-40B4-BE49-F238E27FC236}">
                    <a16:creationId xmlns:a16="http://schemas.microsoft.com/office/drawing/2014/main" id="{8996987B-6C95-4C70-865C-A2AD242C6765}"/>
                  </a:ext>
                </a:extLst>
              </p:cNvPr>
              <p:cNvSpPr txBox="1"/>
              <p:nvPr/>
            </p:nvSpPr>
            <p:spPr>
              <a:xfrm>
                <a:off x="1428333" y="2041188"/>
                <a:ext cx="967396" cy="703790"/>
              </a:xfrm>
              <a:prstGeom prst="rect">
                <a:avLst/>
              </a:prstGeom>
              <a:grpFill/>
            </p:spPr>
            <p:txBody>
              <a:bodyPr wrap="square" rtlCol="0">
                <a:spAutoFit/>
              </a:bodyPr>
              <a:lstStyle/>
              <a:p>
                <a:pPr algn="ctr"/>
                <a:r>
                  <a:rPr lang="en-US" altLang="zh-CN" sz="4800" b="1" smtClean="0">
                    <a:solidFill>
                      <a:schemeClr val="bg1"/>
                    </a:solidFill>
                    <a:latin typeface="Cambria" panose="02040503050406030204" pitchFamily="18" charset="0"/>
                    <a:ea typeface="Cambria" panose="02040503050406030204" pitchFamily="18" charset="0"/>
                    <a:cs typeface="阿里巴巴普惠体 Medium" panose="00020600040101010101" pitchFamily="18" charset="-122"/>
                    <a:sym typeface="Arial" panose="020B0604020202020204" pitchFamily="34" charset="0"/>
                  </a:rPr>
                  <a:t>1</a:t>
                </a:r>
                <a:endParaRPr lang="zh-CN" altLang="en-US" sz="4800" b="1" dirty="0">
                  <a:solidFill>
                    <a:schemeClr val="bg1"/>
                  </a:solidFill>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endParaRPr>
              </a:p>
            </p:txBody>
          </p:sp>
        </p:grpSp>
      </p:grpSp>
      <p:sp>
        <p:nvSpPr>
          <p:cNvPr id="7" name="TextBox 6"/>
          <p:cNvSpPr txBox="1"/>
          <p:nvPr/>
        </p:nvSpPr>
        <p:spPr>
          <a:xfrm>
            <a:off x="1753593" y="858788"/>
            <a:ext cx="9219207" cy="1938992"/>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Dựa vào các ý đã tìm trong hoạt động </a:t>
            </a:r>
            <a:r>
              <a:rPr lang="en-US" sz="4000" b="1">
                <a:solidFill>
                  <a:srgbClr val="0070C0"/>
                </a:solidFill>
                <a:latin typeface="Cambria" panose="02040503050406030204" pitchFamily="18" charset="0"/>
                <a:ea typeface="Cambria" panose="02040503050406030204" pitchFamily="18" charset="0"/>
              </a:rPr>
              <a:t>Viết ở Bài 18</a:t>
            </a:r>
            <a:r>
              <a:rPr lang="en-US" sz="4000" b="1">
                <a:solidFill>
                  <a:srgbClr val="002060"/>
                </a:solidFill>
                <a:latin typeface="Cambria" panose="02040503050406030204" pitchFamily="18" charset="0"/>
                <a:ea typeface="Cambria" panose="02040503050406030204" pitchFamily="18" charset="0"/>
              </a:rPr>
              <a:t>, viết đoạn văn theo yêu cầu của đề bài. </a:t>
            </a:r>
            <a:endParaRPr lang="en-US" sz="7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3330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9005" y="169817"/>
            <a:ext cx="11769635" cy="6531429"/>
          </a:xfrm>
          <a:prstGeom prst="rect">
            <a:avLst/>
          </a:prstGeom>
          <a:solidFill>
            <a:schemeClr val="bg1"/>
          </a:solidFill>
          <a:ln>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09006" y="925895"/>
            <a:ext cx="11730446" cy="5701561"/>
          </a:xfrm>
          <a:prstGeom prst="rect">
            <a:avLst/>
          </a:prstGeom>
        </p:spPr>
        <p:txBody>
          <a:bodyPr wrap="square">
            <a:spAutoFit/>
          </a:bodyPr>
          <a:lstStyle/>
          <a:p>
            <a:pPr>
              <a:lnSpc>
                <a:spcPct val="90000"/>
              </a:lnSpc>
            </a:pPr>
            <a:r>
              <a:rPr lang="en-US" sz="2700" dirty="0" smtClean="0">
                <a:solidFill>
                  <a:srgbClr val="00B0F0"/>
                </a:solidFill>
                <a:latin typeface="Cambria" panose="02040503050406030204" pitchFamily="18" charset="0"/>
                <a:ea typeface="Cambria" panose="02040503050406030204" pitchFamily="18" charset="0"/>
              </a:rPr>
              <a:t>1. </a:t>
            </a:r>
            <a:r>
              <a:rPr lang="en-US" sz="2700" dirty="0" err="1" smtClean="0">
                <a:solidFill>
                  <a:srgbClr val="00B0F0"/>
                </a:solidFill>
                <a:latin typeface="Cambria" panose="02040503050406030204" pitchFamily="18" charset="0"/>
                <a:ea typeface="Cambria" panose="02040503050406030204" pitchFamily="18" charset="0"/>
              </a:rPr>
              <a:t>Mở</a:t>
            </a:r>
            <a:r>
              <a:rPr lang="en-US" sz="2700" dirty="0" smtClean="0">
                <a:solidFill>
                  <a:srgbClr val="00B0F0"/>
                </a:solidFill>
                <a:latin typeface="Cambria" panose="02040503050406030204" pitchFamily="18" charset="0"/>
                <a:ea typeface="Cambria" panose="02040503050406030204" pitchFamily="18" charset="0"/>
              </a:rPr>
              <a:t> </a:t>
            </a:r>
            <a:r>
              <a:rPr lang="en-US" sz="2700" dirty="0" err="1" smtClean="0">
                <a:solidFill>
                  <a:srgbClr val="00B0F0"/>
                </a:solidFill>
                <a:latin typeface="Cambria" panose="02040503050406030204" pitchFamily="18" charset="0"/>
                <a:ea typeface="Cambria" panose="02040503050406030204" pitchFamily="18" charset="0"/>
              </a:rPr>
              <a:t>đầu</a:t>
            </a:r>
            <a:r>
              <a:rPr lang="en-US" sz="2700" dirty="0" smtClean="0">
                <a:solidFill>
                  <a:srgbClr val="00B0F0"/>
                </a:solidFill>
                <a:latin typeface="Cambria" panose="02040503050406030204" pitchFamily="18" charset="0"/>
                <a:ea typeface="Cambria" panose="02040503050406030204" pitchFamily="18" charset="0"/>
              </a:rPr>
              <a:t>: </a:t>
            </a:r>
            <a:r>
              <a:rPr lang="vi-VN" sz="2700" dirty="0" smtClean="0">
                <a:solidFill>
                  <a:srgbClr val="000000"/>
                </a:solidFill>
                <a:latin typeface="Cambria" panose="02040503050406030204" pitchFamily="18" charset="0"/>
                <a:ea typeface="Cambria" panose="02040503050406030204" pitchFamily="18" charset="0"/>
              </a:rPr>
              <a:t>Trong </a:t>
            </a:r>
            <a:r>
              <a:rPr lang="vi-VN" sz="2700" dirty="0">
                <a:solidFill>
                  <a:srgbClr val="000000"/>
                </a:solidFill>
                <a:latin typeface="Cambria" panose="02040503050406030204" pitchFamily="18" charset="0"/>
                <a:ea typeface="Cambria" panose="02040503050406030204" pitchFamily="18" charset="0"/>
              </a:rPr>
              <a:t>các câu chuyện đã được nghe, em thích nhất là câu chuyện Sự tích cây </a:t>
            </a:r>
            <a:r>
              <a:rPr lang="vi-VN" sz="2700" dirty="0" smtClean="0">
                <a:solidFill>
                  <a:srgbClr val="000000"/>
                </a:solidFill>
                <a:latin typeface="Cambria" panose="02040503050406030204" pitchFamily="18" charset="0"/>
                <a:ea typeface="Cambria" panose="02040503050406030204" pitchFamily="18" charset="0"/>
              </a:rPr>
              <a:t>vú</a:t>
            </a:r>
            <a:r>
              <a:rPr lang="en-US" sz="2700" dirty="0" smtClean="0">
                <a:solidFill>
                  <a:srgbClr val="000000"/>
                </a:solidFill>
                <a:latin typeface="Cambria" panose="02040503050406030204" pitchFamily="18" charset="0"/>
                <a:ea typeface="Cambria" panose="02040503050406030204" pitchFamily="18" charset="0"/>
              </a:rPr>
              <a:t> </a:t>
            </a:r>
            <a:r>
              <a:rPr lang="vi-VN" sz="2700" dirty="0" smtClean="0">
                <a:solidFill>
                  <a:srgbClr val="000000"/>
                </a:solidFill>
                <a:latin typeface="Cambria" panose="02040503050406030204" pitchFamily="18" charset="0"/>
                <a:ea typeface="Cambria" panose="02040503050406030204" pitchFamily="18" charset="0"/>
              </a:rPr>
              <a:t>sữa</a:t>
            </a:r>
            <a:r>
              <a:rPr lang="vi-VN" sz="2700" dirty="0">
                <a:solidFill>
                  <a:srgbClr val="000000"/>
                </a:solidFill>
                <a:latin typeface="Cambria" panose="02040503050406030204" pitchFamily="18" charset="0"/>
                <a:ea typeface="Cambria" panose="02040503050406030204" pitchFamily="18" charset="0"/>
              </a:rPr>
              <a:t>.</a:t>
            </a:r>
            <a:br>
              <a:rPr lang="vi-VN" sz="2700" dirty="0">
                <a:solidFill>
                  <a:srgbClr val="000000"/>
                </a:solidFill>
                <a:latin typeface="Cambria" panose="02040503050406030204" pitchFamily="18" charset="0"/>
                <a:ea typeface="Cambria" panose="02040503050406030204" pitchFamily="18" charset="0"/>
              </a:rPr>
            </a:br>
            <a:r>
              <a:rPr lang="en-US" sz="2700" dirty="0" smtClean="0">
                <a:solidFill>
                  <a:srgbClr val="00B0F0"/>
                </a:solidFill>
                <a:latin typeface="Cambria" panose="02040503050406030204" pitchFamily="18" charset="0"/>
                <a:ea typeface="Cambria" panose="02040503050406030204" pitchFamily="18" charset="0"/>
              </a:rPr>
              <a:t>2. </a:t>
            </a:r>
            <a:r>
              <a:rPr lang="en-US" sz="2700" dirty="0" err="1" smtClean="0">
                <a:solidFill>
                  <a:srgbClr val="00B0F0"/>
                </a:solidFill>
                <a:latin typeface="Cambria" panose="02040503050406030204" pitchFamily="18" charset="0"/>
                <a:ea typeface="Cambria" panose="02040503050406030204" pitchFamily="18" charset="0"/>
              </a:rPr>
              <a:t>Triển</a:t>
            </a:r>
            <a:r>
              <a:rPr lang="en-US" sz="2700" dirty="0" smtClean="0">
                <a:solidFill>
                  <a:srgbClr val="00B0F0"/>
                </a:solidFill>
                <a:latin typeface="Cambria" panose="02040503050406030204" pitchFamily="18" charset="0"/>
                <a:ea typeface="Cambria" panose="02040503050406030204" pitchFamily="18" charset="0"/>
              </a:rPr>
              <a:t> </a:t>
            </a:r>
            <a:r>
              <a:rPr lang="en-US" sz="2700" dirty="0" err="1" smtClean="0">
                <a:solidFill>
                  <a:srgbClr val="00B0F0"/>
                </a:solidFill>
                <a:latin typeface="Cambria" panose="02040503050406030204" pitchFamily="18" charset="0"/>
                <a:ea typeface="Cambria" panose="02040503050406030204" pitchFamily="18" charset="0"/>
              </a:rPr>
              <a:t>khai</a:t>
            </a:r>
            <a:endParaRPr lang="en-US" sz="2700" dirty="0" smtClean="0">
              <a:solidFill>
                <a:srgbClr val="00B0F0"/>
              </a:solidFill>
              <a:latin typeface="Cambria" panose="02040503050406030204" pitchFamily="18" charset="0"/>
              <a:ea typeface="Cambria" panose="02040503050406030204" pitchFamily="18" charset="0"/>
            </a:endParaRPr>
          </a:p>
          <a:p>
            <a:pPr algn="just">
              <a:lnSpc>
                <a:spcPct val="90000"/>
              </a:lnSpc>
            </a:pPr>
            <a:r>
              <a:rPr lang="vi-VN" sz="2700" dirty="0" smtClean="0">
                <a:solidFill>
                  <a:srgbClr val="000000"/>
                </a:solidFill>
                <a:latin typeface="Cambria" panose="02040503050406030204" pitchFamily="18" charset="0"/>
                <a:ea typeface="Cambria" panose="02040503050406030204" pitchFamily="18" charset="0"/>
              </a:rPr>
              <a:t> </a:t>
            </a:r>
            <a:r>
              <a:rPr lang="en-US" sz="2700" dirty="0" smtClean="0">
                <a:solidFill>
                  <a:srgbClr val="000000"/>
                </a:solidFill>
                <a:latin typeface="Cambria" panose="02040503050406030204" pitchFamily="18" charset="0"/>
                <a:ea typeface="Cambria" panose="02040503050406030204" pitchFamily="18" charset="0"/>
              </a:rPr>
              <a:t>- </a:t>
            </a:r>
            <a:r>
              <a:rPr lang="vi-VN" sz="2700" dirty="0" smtClean="0">
                <a:latin typeface="Cambria" panose="02040503050406030204" pitchFamily="18" charset="0"/>
                <a:ea typeface="Cambria" panose="02040503050406030204" pitchFamily="18" charset="0"/>
              </a:rPr>
              <a:t>Ngày </a:t>
            </a:r>
            <a:r>
              <a:rPr lang="vi-VN" sz="2700" dirty="0">
                <a:latin typeface="Cambria" panose="02040503050406030204" pitchFamily="18" charset="0"/>
                <a:ea typeface="Cambria" panose="02040503050406030204" pitchFamily="18" charset="0"/>
              </a:rPr>
              <a:t>xưa có một cậu bé được mẹ nuông chiều nên rất ham chơi. Một ngày nọ vì bị mẹ mắng mà cậu la cà khắp nơi không chịu về nhà. Vì mong ngóng con, mẹ cậu gục xuống và hóa thành gốc cây bên cạnh. Khi trở về nhà không thấy mẹ đâu</a:t>
            </a:r>
            <a:r>
              <a:rPr lang="vi-VN" sz="2700" dirty="0" smtClean="0">
                <a:latin typeface="Cambria" panose="02040503050406030204" pitchFamily="18" charset="0"/>
                <a:ea typeface="Cambria" panose="02040503050406030204" pitchFamily="18" charset="0"/>
              </a:rPr>
              <a:t>,</a:t>
            </a:r>
            <a:r>
              <a:rPr lang="en-US" sz="2700" dirty="0" smtClean="0">
                <a:latin typeface="Cambria" panose="02040503050406030204" pitchFamily="18" charset="0"/>
                <a:ea typeface="Cambria" panose="02040503050406030204" pitchFamily="18" charset="0"/>
              </a:rPr>
              <a:t> </a:t>
            </a:r>
            <a:r>
              <a:rPr lang="vi-VN" sz="2700" dirty="0" smtClean="0">
                <a:latin typeface="Cambria" panose="02040503050406030204" pitchFamily="18" charset="0"/>
                <a:ea typeface="Cambria" panose="02040503050406030204" pitchFamily="18" charset="0"/>
              </a:rPr>
              <a:t>cậu </a:t>
            </a:r>
            <a:r>
              <a:rPr lang="vi-VN" sz="2700" dirty="0">
                <a:latin typeface="Cambria" panose="02040503050406030204" pitchFamily="18" charset="0"/>
                <a:ea typeface="Cambria" panose="02040503050406030204" pitchFamily="18" charset="0"/>
              </a:rPr>
              <a:t>bật khóc nức nở</a:t>
            </a:r>
            <a:r>
              <a:rPr lang="vi-VN" sz="2700" dirty="0" smtClean="0">
                <a:latin typeface="Cambria" panose="02040503050406030204" pitchFamily="18" charset="0"/>
                <a:ea typeface="Cambria" panose="02040503050406030204" pitchFamily="18" charset="0"/>
              </a:rPr>
              <a:t>.</a:t>
            </a:r>
            <a:endParaRPr lang="en-US" sz="2700" dirty="0" smtClean="0">
              <a:latin typeface="Cambria" panose="02040503050406030204" pitchFamily="18" charset="0"/>
              <a:ea typeface="Cambria" panose="02040503050406030204" pitchFamily="18" charset="0"/>
            </a:endParaRPr>
          </a:p>
          <a:p>
            <a:pPr algn="just">
              <a:lnSpc>
                <a:spcPct val="90000"/>
              </a:lnSpc>
            </a:pPr>
            <a:r>
              <a:rPr lang="en-US" sz="2700" dirty="0" smtClean="0">
                <a:latin typeface="Cambria" panose="02040503050406030204" pitchFamily="18" charset="0"/>
                <a:ea typeface="Cambria" panose="02040503050406030204" pitchFamily="18" charset="0"/>
              </a:rPr>
              <a:t>- </a:t>
            </a:r>
            <a:r>
              <a:rPr lang="vi-VN" sz="2700" dirty="0" smtClean="0">
                <a:latin typeface="Cambria" panose="02040503050406030204" pitchFamily="18" charset="0"/>
                <a:ea typeface="Cambria" panose="02040503050406030204" pitchFamily="18" charset="0"/>
              </a:rPr>
              <a:t>Cậu </a:t>
            </a:r>
            <a:r>
              <a:rPr lang="vi-VN" sz="2700" dirty="0">
                <a:latin typeface="Cambria" panose="02040503050406030204" pitchFamily="18" charset="0"/>
                <a:ea typeface="Cambria" panose="02040503050406030204" pitchFamily="18" charset="0"/>
              </a:rPr>
              <a:t>gục xuống và ôm gốc cây đó thì bất ngờ cây vỗ về, rơi một loại quả vào tay cậu. Loại quả này tuy vỏ ngoài chát nhưng bên trong ngọt thơm như sữa mẹ</a:t>
            </a:r>
            <a:r>
              <a:rPr lang="vi-VN" sz="2700" dirty="0" smtClean="0">
                <a:latin typeface="Cambria" panose="02040503050406030204" pitchFamily="18" charset="0"/>
                <a:ea typeface="Cambria" panose="02040503050406030204" pitchFamily="18" charset="0"/>
              </a:rPr>
              <a:t>.</a:t>
            </a:r>
            <a:r>
              <a:rPr lang="en-US" sz="2700" dirty="0" smtClean="0">
                <a:latin typeface="Cambria" panose="02040503050406030204" pitchFamily="18" charset="0"/>
                <a:ea typeface="Cambria" panose="02040503050406030204" pitchFamily="18" charset="0"/>
              </a:rPr>
              <a:t> </a:t>
            </a:r>
          </a:p>
          <a:p>
            <a:pPr algn="just">
              <a:lnSpc>
                <a:spcPct val="90000"/>
              </a:lnSpc>
            </a:pPr>
            <a:r>
              <a:rPr lang="en-US" sz="2700" dirty="0" smtClean="0">
                <a:latin typeface="Cambria" panose="02040503050406030204" pitchFamily="18" charset="0"/>
                <a:ea typeface="Cambria" panose="02040503050406030204" pitchFamily="18" charset="0"/>
              </a:rPr>
              <a:t>- </a:t>
            </a:r>
            <a:r>
              <a:rPr lang="vi-VN" sz="2700" dirty="0" smtClean="0">
                <a:latin typeface="Cambria" panose="02040503050406030204" pitchFamily="18" charset="0"/>
                <a:ea typeface="Cambria" panose="02040503050406030204" pitchFamily="18" charset="0"/>
              </a:rPr>
              <a:t>Cậu </a:t>
            </a:r>
            <a:r>
              <a:rPr lang="vi-VN" sz="2700" dirty="0">
                <a:latin typeface="Cambria" panose="02040503050406030204" pitchFamily="18" charset="0"/>
                <a:ea typeface="Cambria" panose="02040503050406030204" pitchFamily="18" charset="0"/>
              </a:rPr>
              <a:t>bé nhìn lên tán </a:t>
            </a:r>
            <a:r>
              <a:rPr lang="vi-VN" sz="2700" dirty="0" smtClean="0">
                <a:latin typeface="Cambria" panose="02040503050406030204" pitchFamily="18" charset="0"/>
                <a:ea typeface="Cambria" panose="02040503050406030204" pitchFamily="18" charset="0"/>
              </a:rPr>
              <a:t>l</a:t>
            </a:r>
            <a:r>
              <a:rPr lang="en-US" sz="2700" dirty="0">
                <a:latin typeface="Cambria" panose="02040503050406030204" pitchFamily="18" charset="0"/>
                <a:ea typeface="Cambria" panose="02040503050406030204" pitchFamily="18" charset="0"/>
              </a:rPr>
              <a:t>á</a:t>
            </a:r>
            <a:r>
              <a:rPr lang="vi-VN" sz="2700" dirty="0" smtClean="0">
                <a:latin typeface="Cambria" panose="02040503050406030204" pitchFamily="18" charset="0"/>
                <a:ea typeface="Cambria" panose="02040503050406030204" pitchFamily="18" charset="0"/>
              </a:rPr>
              <a:t> </a:t>
            </a:r>
            <a:r>
              <a:rPr lang="vi-VN" sz="2700" dirty="0">
                <a:latin typeface="Cambria" panose="02040503050406030204" pitchFamily="18" charset="0"/>
                <a:ea typeface="Cambria" panose="02040503050406030204" pitchFamily="18" charset="0"/>
              </a:rPr>
              <a:t>và òa </a:t>
            </a:r>
            <a:r>
              <a:rPr lang="vi-VN" sz="2700" dirty="0" smtClean="0">
                <a:latin typeface="Cambria" panose="02040503050406030204" pitchFamily="18" charset="0"/>
                <a:ea typeface="Cambria" panose="02040503050406030204" pitchFamily="18" charset="0"/>
              </a:rPr>
              <a:t>khó</a:t>
            </a:r>
            <a:r>
              <a:rPr lang="en-US" sz="2700" dirty="0" smtClean="0">
                <a:latin typeface="Cambria" panose="02040503050406030204" pitchFamily="18" charset="0"/>
                <a:ea typeface="Cambria" panose="02040503050406030204" pitchFamily="18" charset="0"/>
              </a:rPr>
              <a:t>c. </a:t>
            </a:r>
            <a:r>
              <a:rPr lang="vi-VN" sz="2700" dirty="0" smtClean="0">
                <a:latin typeface="Cambria" panose="02040503050406030204" pitchFamily="18" charset="0"/>
                <a:ea typeface="Cambria" panose="02040503050406030204" pitchFamily="18" charset="0"/>
              </a:rPr>
              <a:t>Cây </a:t>
            </a:r>
            <a:r>
              <a:rPr lang="vi-VN" sz="2700" dirty="0">
                <a:latin typeface="Cambria" panose="02040503050406030204" pitchFamily="18" charset="0"/>
                <a:ea typeface="Cambria" panose="02040503050406030204" pitchFamily="18" charset="0"/>
              </a:rPr>
              <a:t>xanh ôm chặt lấy cậu, từ thân cây toát ra hơi ấm và tiếp đập của trái tim người mẹ. Bỗng chốc, cây xanh biến thành người mẹ </a:t>
            </a:r>
            <a:r>
              <a:rPr lang="vi-VN" sz="2700" dirty="0" smtClean="0">
                <a:latin typeface="Cambria" panose="02040503050406030204" pitchFamily="18" charset="0"/>
                <a:ea typeface="Cambria" panose="02040503050406030204" pitchFamily="18" charset="0"/>
              </a:rPr>
              <a:t>hiền</a:t>
            </a:r>
            <a:r>
              <a:rPr lang="en-US" sz="2700" dirty="0" smtClean="0">
                <a:latin typeface="Cambria" panose="02040503050406030204" pitchFamily="18" charset="0"/>
                <a:ea typeface="Cambria" panose="02040503050406030204" pitchFamily="18" charset="0"/>
              </a:rPr>
              <a:t>. </a:t>
            </a:r>
            <a:r>
              <a:rPr lang="en-US" sz="2700" dirty="0" err="1" smtClean="0">
                <a:latin typeface="Cambria" panose="02040503050406030204" pitchFamily="18" charset="0"/>
                <a:ea typeface="Cambria" panose="02040503050406030204" pitchFamily="18" charset="0"/>
              </a:rPr>
              <a:t>Từ</a:t>
            </a:r>
            <a:r>
              <a:rPr lang="en-US" sz="2700" dirty="0" smtClean="0">
                <a:latin typeface="Cambria" panose="02040503050406030204" pitchFamily="18" charset="0"/>
                <a:ea typeface="Cambria" panose="02040503050406030204" pitchFamily="18" charset="0"/>
              </a:rPr>
              <a:t> </a:t>
            </a:r>
            <a:r>
              <a:rPr lang="en-US" sz="2700" dirty="0" err="1" smtClean="0">
                <a:latin typeface="Cambria" panose="02040503050406030204" pitchFamily="18" charset="0"/>
                <a:ea typeface="Cambria" panose="02040503050406030204" pitchFamily="18" charset="0"/>
              </a:rPr>
              <a:t>đó</a:t>
            </a:r>
            <a:r>
              <a:rPr lang="en-US" sz="2700" dirty="0" smtClean="0">
                <a:latin typeface="Cambria" panose="02040503050406030204" pitchFamily="18" charset="0"/>
                <a:ea typeface="Cambria" panose="02040503050406030204" pitchFamily="18" charset="0"/>
              </a:rPr>
              <a:t> </a:t>
            </a:r>
            <a:r>
              <a:rPr lang="en-US" sz="2700" dirty="0" err="1" smtClean="0">
                <a:latin typeface="Cambria" panose="02040503050406030204" pitchFamily="18" charset="0"/>
                <a:ea typeface="Cambria" panose="02040503050406030204" pitchFamily="18" charset="0"/>
              </a:rPr>
              <a:t>hai</a:t>
            </a:r>
            <a:r>
              <a:rPr lang="en-US" sz="2700" dirty="0" smtClean="0">
                <a:latin typeface="Cambria" panose="02040503050406030204" pitchFamily="18" charset="0"/>
                <a:ea typeface="Cambria" panose="02040503050406030204" pitchFamily="18" charset="0"/>
              </a:rPr>
              <a:t> </a:t>
            </a:r>
            <a:r>
              <a:rPr lang="en-US" sz="2700" dirty="0" err="1" smtClean="0">
                <a:latin typeface="Cambria" panose="02040503050406030204" pitchFamily="18" charset="0"/>
                <a:ea typeface="Cambria" panose="02040503050406030204" pitchFamily="18" charset="0"/>
              </a:rPr>
              <a:t>mẹ</a:t>
            </a:r>
            <a:r>
              <a:rPr lang="en-US" sz="2700" dirty="0" smtClean="0">
                <a:latin typeface="Cambria" panose="02040503050406030204" pitchFamily="18" charset="0"/>
                <a:ea typeface="Cambria" panose="02040503050406030204" pitchFamily="18" charset="0"/>
              </a:rPr>
              <a:t> con </a:t>
            </a:r>
            <a:r>
              <a:rPr lang="en-US" sz="2700" dirty="0" err="1" smtClean="0">
                <a:latin typeface="Cambria" panose="02040503050406030204" pitchFamily="18" charset="0"/>
                <a:ea typeface="Cambria" panose="02040503050406030204" pitchFamily="18" charset="0"/>
              </a:rPr>
              <a:t>sống</a:t>
            </a:r>
            <a:r>
              <a:rPr lang="en-US" sz="2700" dirty="0" smtClean="0">
                <a:latin typeface="Cambria" panose="02040503050406030204" pitchFamily="18" charset="0"/>
                <a:ea typeface="Cambria" panose="02040503050406030204" pitchFamily="18" charset="0"/>
              </a:rPr>
              <a:t> </a:t>
            </a:r>
            <a:r>
              <a:rPr lang="en-US" sz="2700" dirty="0" err="1" smtClean="0">
                <a:latin typeface="Cambria" panose="02040503050406030204" pitchFamily="18" charset="0"/>
                <a:ea typeface="Cambria" panose="02040503050406030204" pitchFamily="18" charset="0"/>
              </a:rPr>
              <a:t>hạnh</a:t>
            </a:r>
            <a:r>
              <a:rPr lang="en-US" sz="2700" dirty="0" smtClean="0">
                <a:latin typeface="Cambria" panose="02040503050406030204" pitchFamily="18" charset="0"/>
                <a:ea typeface="Cambria" panose="02040503050406030204" pitchFamily="18" charset="0"/>
              </a:rPr>
              <a:t> </a:t>
            </a:r>
            <a:r>
              <a:rPr lang="en-US" sz="2700" dirty="0" err="1" smtClean="0">
                <a:latin typeface="Cambria" panose="02040503050406030204" pitchFamily="18" charset="0"/>
                <a:ea typeface="Cambria" panose="02040503050406030204" pitchFamily="18" charset="0"/>
              </a:rPr>
              <a:t>phúc</a:t>
            </a:r>
            <a:r>
              <a:rPr lang="en-US" sz="2700" dirty="0" smtClean="0">
                <a:latin typeface="Cambria" panose="02040503050406030204" pitchFamily="18" charset="0"/>
                <a:ea typeface="Cambria" panose="02040503050406030204" pitchFamily="18" charset="0"/>
              </a:rPr>
              <a:t> </a:t>
            </a:r>
            <a:r>
              <a:rPr lang="en-US" sz="2700" dirty="0" err="1" smtClean="0">
                <a:latin typeface="Cambria" panose="02040503050406030204" pitchFamily="18" charset="0"/>
                <a:ea typeface="Cambria" panose="02040503050406030204" pitchFamily="18" charset="0"/>
              </a:rPr>
              <a:t>bên</a:t>
            </a:r>
            <a:r>
              <a:rPr lang="en-US" sz="2700" dirty="0" smtClean="0">
                <a:latin typeface="Cambria" panose="02040503050406030204" pitchFamily="18" charset="0"/>
                <a:ea typeface="Cambria" panose="02040503050406030204" pitchFamily="18" charset="0"/>
              </a:rPr>
              <a:t> </a:t>
            </a:r>
            <a:r>
              <a:rPr lang="en-US" sz="2700" dirty="0" err="1" smtClean="0">
                <a:latin typeface="Cambria" panose="02040503050406030204" pitchFamily="18" charset="0"/>
                <a:ea typeface="Cambria" panose="02040503050406030204" pitchFamily="18" charset="0"/>
              </a:rPr>
              <a:t>nhau</a:t>
            </a:r>
            <a:r>
              <a:rPr lang="en-US" sz="2700" dirty="0" smtClean="0">
                <a:latin typeface="Cambria" panose="02040503050406030204" pitchFamily="18" charset="0"/>
                <a:ea typeface="Cambria" panose="02040503050406030204" pitchFamily="18" charset="0"/>
              </a:rPr>
              <a:t>.</a:t>
            </a:r>
          </a:p>
          <a:p>
            <a:pPr algn="just">
              <a:lnSpc>
                <a:spcPct val="90000"/>
              </a:lnSpc>
            </a:pPr>
            <a:r>
              <a:rPr lang="en-US" sz="2700" dirty="0" smtClean="0">
                <a:solidFill>
                  <a:srgbClr val="00B0F0"/>
                </a:solidFill>
                <a:latin typeface="Cambria" panose="02040503050406030204" pitchFamily="18" charset="0"/>
                <a:ea typeface="Cambria" panose="02040503050406030204" pitchFamily="18" charset="0"/>
              </a:rPr>
              <a:t>3. </a:t>
            </a:r>
            <a:r>
              <a:rPr lang="en-US" sz="2700" dirty="0" err="1" smtClean="0">
                <a:solidFill>
                  <a:srgbClr val="00B0F0"/>
                </a:solidFill>
                <a:latin typeface="Cambria" panose="02040503050406030204" pitchFamily="18" charset="0"/>
                <a:ea typeface="Cambria" panose="02040503050406030204" pitchFamily="18" charset="0"/>
              </a:rPr>
              <a:t>Kết</a:t>
            </a:r>
            <a:r>
              <a:rPr lang="en-US" sz="2700" dirty="0" smtClean="0">
                <a:solidFill>
                  <a:srgbClr val="00B0F0"/>
                </a:solidFill>
                <a:latin typeface="Cambria" panose="02040503050406030204" pitchFamily="18" charset="0"/>
                <a:ea typeface="Cambria" panose="02040503050406030204" pitchFamily="18" charset="0"/>
              </a:rPr>
              <a:t> </a:t>
            </a:r>
            <a:r>
              <a:rPr lang="en-US" sz="2700" dirty="0" err="1" smtClean="0">
                <a:solidFill>
                  <a:srgbClr val="00B0F0"/>
                </a:solidFill>
                <a:latin typeface="Cambria" panose="02040503050406030204" pitchFamily="18" charset="0"/>
                <a:ea typeface="Cambria" panose="02040503050406030204" pitchFamily="18" charset="0"/>
              </a:rPr>
              <a:t>thúc</a:t>
            </a:r>
            <a:r>
              <a:rPr lang="en-US" sz="2700" dirty="0" smtClean="0">
                <a:solidFill>
                  <a:srgbClr val="00B0F0"/>
                </a:solidFill>
                <a:latin typeface="Cambria" panose="02040503050406030204" pitchFamily="18" charset="0"/>
                <a:ea typeface="Cambria" panose="02040503050406030204" pitchFamily="18" charset="0"/>
              </a:rPr>
              <a:t>: </a:t>
            </a:r>
            <a:r>
              <a:rPr lang="vi-VN" sz="2700" dirty="0" smtClean="0">
                <a:latin typeface="Cambria" panose="02040503050406030204" pitchFamily="18" charset="0"/>
                <a:ea typeface="Cambria" panose="02040503050406030204" pitchFamily="18" charset="0"/>
              </a:rPr>
              <a:t>Câu chuyện trên đã để lại cho chúng ta một bài học sâu sắc về sự biết ơn công lao sinh thành của cha mẹ. Là một người con, chúng ta nên thấu hiểu sự yêu thương, hy sinh của cha mẹ. </a:t>
            </a:r>
            <a:endParaRPr lang="en-US" sz="2700" dirty="0">
              <a:latin typeface="Cambria" panose="02040503050406030204" pitchFamily="18" charset="0"/>
              <a:ea typeface="Cambria" panose="02040503050406030204" pitchFamily="18" charset="0"/>
            </a:endParaRPr>
          </a:p>
        </p:txBody>
      </p:sp>
      <p:grpSp>
        <p:nvGrpSpPr>
          <p:cNvPr id="6" name="Group 5"/>
          <p:cNvGrpSpPr/>
          <p:nvPr/>
        </p:nvGrpSpPr>
        <p:grpSpPr>
          <a:xfrm>
            <a:off x="4039001" y="-160642"/>
            <a:ext cx="3461583" cy="1188720"/>
            <a:chOff x="4156567" y="-7776"/>
            <a:chExt cx="3461583" cy="1188720"/>
          </a:xfrm>
        </p:grpSpPr>
        <p:pic>
          <p:nvPicPr>
            <p:cNvPr id="3" name="图片 4" descr="黑暗里有星球&#10;&#10;中度可信度描述已自动生成">
              <a:extLst>
                <a:ext uri="{FF2B5EF4-FFF2-40B4-BE49-F238E27FC236}">
                  <a16:creationId xmlns:a16="http://schemas.microsoft.com/office/drawing/2014/main" id="{C442CFF1-BC3F-4400-8BA2-20D42F6622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371" b="35228"/>
            <a:stretch/>
          </p:blipFill>
          <p:spPr>
            <a:xfrm>
              <a:off x="4156567" y="-7776"/>
              <a:ext cx="3461583" cy="1188720"/>
            </a:xfrm>
            <a:prstGeom prst="rect">
              <a:avLst/>
            </a:prstGeom>
          </p:spPr>
        </p:pic>
        <p:sp>
          <p:nvSpPr>
            <p:cNvPr id="5" name="TextBox 4"/>
            <p:cNvSpPr txBox="1"/>
            <p:nvPr/>
          </p:nvSpPr>
          <p:spPr>
            <a:xfrm>
              <a:off x="5057867" y="255007"/>
              <a:ext cx="1763485" cy="646331"/>
            </a:xfrm>
            <a:prstGeom prst="rect">
              <a:avLst/>
            </a:prstGeom>
            <a:noFill/>
          </p:spPr>
          <p:txBody>
            <a:bodyPr wrap="square" rtlCol="0">
              <a:spAutoFit/>
            </a:bodyPr>
            <a:lstStyle/>
            <a:p>
              <a:r>
                <a:rPr lang="en-US" sz="3600" b="1" smtClean="0">
                  <a:solidFill>
                    <a:srgbClr val="FF6600"/>
                  </a:solidFill>
                  <a:latin typeface="Cambria" panose="02040503050406030204" pitchFamily="18" charset="0"/>
                  <a:ea typeface="Cambria" panose="02040503050406030204" pitchFamily="18" charset="0"/>
                </a:rPr>
                <a:t>DÀN Ý</a:t>
              </a:r>
              <a:endParaRPr lang="en-US" sz="3600" b="1">
                <a:solidFill>
                  <a:srgbClr val="FF66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52127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4"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5"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6"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6">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7"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7">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flipH="1">
            <a:off x="6034364" y="1296539"/>
            <a:ext cx="7746298" cy="6196740"/>
          </a:xfrm>
          <a:prstGeom prst="rect">
            <a:avLst/>
          </a:prstGeom>
        </p:spPr>
      </p:pic>
      <p:grpSp>
        <p:nvGrpSpPr>
          <p:cNvPr id="12" name="Group 11"/>
          <p:cNvGrpSpPr/>
          <p:nvPr/>
        </p:nvGrpSpPr>
        <p:grpSpPr>
          <a:xfrm>
            <a:off x="321146" y="-725581"/>
            <a:ext cx="7723853" cy="7288136"/>
            <a:chOff x="321146" y="-725581"/>
            <a:chExt cx="7723853" cy="7288136"/>
          </a:xfrm>
        </p:grpSpPr>
        <p:pic>
          <p:nvPicPr>
            <p:cNvPr id="9" name="图片 4" descr="形状&#10;&#10;描述已自动生成">
              <a:extLst>
                <a:ext uri="{FF2B5EF4-FFF2-40B4-BE49-F238E27FC236}">
                  <a16:creationId xmlns:a16="http://schemas.microsoft.com/office/drawing/2014/main" id="{D4EC48EA-B2F2-48BE-B85A-14B56EF905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146" y="-725581"/>
              <a:ext cx="7723853" cy="7288136"/>
            </a:xfrm>
            <a:prstGeom prst="rect">
              <a:avLst/>
            </a:prstGeom>
          </p:spPr>
        </p:pic>
        <p:pic>
          <p:nvPicPr>
            <p:cNvPr id="11" name="Picture 10"/>
            <p:cNvPicPr>
              <a:picLocks noChangeAspect="1"/>
            </p:cNvPicPr>
            <p:nvPr/>
          </p:nvPicPr>
          <p:blipFill>
            <a:blip r:embed="rId11"/>
            <a:stretch>
              <a:fillRect/>
            </a:stretch>
          </p:blipFill>
          <p:spPr>
            <a:xfrm>
              <a:off x="1587239" y="1281457"/>
              <a:ext cx="5578323" cy="3737172"/>
            </a:xfrm>
            <a:prstGeom prst="rect">
              <a:avLst/>
            </a:prstGeom>
          </p:spPr>
        </p:pic>
      </p:grpSp>
    </p:spTree>
    <p:extLst>
      <p:ext uri="{BB962C8B-B14F-4D97-AF65-F5344CB8AC3E}">
        <p14:creationId xmlns:p14="http://schemas.microsoft.com/office/powerpoint/2010/main" val="2213741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379</TotalTime>
  <Words>434</Words>
  <Application>Microsoft Office PowerPoint</Application>
  <PresentationFormat>Widescreen</PresentationFormat>
  <Paragraphs>23</Paragraphs>
  <Slides>18</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Cambria</vt:lpstr>
      <vt:lpstr>思源黑体 CN</vt:lpstr>
      <vt:lpstr>思源黑体 CN Medium</vt:lpstr>
      <vt:lpstr>阿里巴巴普惠体 Medium</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Dell</cp:lastModifiedBy>
  <cp:revision>29</cp:revision>
  <dcterms:created xsi:type="dcterms:W3CDTF">2023-10-06T13:49:57Z</dcterms:created>
  <dcterms:modified xsi:type="dcterms:W3CDTF">2023-11-06T09:23:53Z</dcterms:modified>
</cp:coreProperties>
</file>