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2"/>
  </p:notesMasterIdLst>
  <p:sldIdLst>
    <p:sldId id="257" r:id="rId2"/>
    <p:sldId id="258" r:id="rId3"/>
    <p:sldId id="290" r:id="rId4"/>
    <p:sldId id="291" r:id="rId5"/>
    <p:sldId id="259" r:id="rId6"/>
    <p:sldId id="267" r:id="rId7"/>
    <p:sldId id="268" r:id="rId8"/>
    <p:sldId id="269" r:id="rId9"/>
    <p:sldId id="273" r:id="rId10"/>
    <p:sldId id="292" r:id="rId11"/>
    <p:sldId id="309" r:id="rId12"/>
    <p:sldId id="274" r:id="rId13"/>
    <p:sldId id="271" r:id="rId14"/>
    <p:sldId id="310" r:id="rId15"/>
    <p:sldId id="277" r:id="rId16"/>
    <p:sldId id="278" r:id="rId17"/>
    <p:sldId id="279" r:id="rId18"/>
    <p:sldId id="298" r:id="rId19"/>
    <p:sldId id="280" r:id="rId20"/>
    <p:sldId id="299" r:id="rId21"/>
    <p:sldId id="281" r:id="rId22"/>
    <p:sldId id="300" r:id="rId23"/>
    <p:sldId id="283" r:id="rId24"/>
    <p:sldId id="304" r:id="rId25"/>
    <p:sldId id="305" r:id="rId26"/>
    <p:sldId id="311" r:id="rId27"/>
    <p:sldId id="285" r:id="rId28"/>
    <p:sldId id="286" r:id="rId29"/>
    <p:sldId id="287" r:id="rId30"/>
    <p:sldId id="288" r:id="rId31"/>
  </p:sldIdLst>
  <p:sldSz cx="12192000" cy="6858000"/>
  <p:notesSz cx="6858000" cy="9144000"/>
  <p:embeddedFontLst>
    <p:embeddedFont>
      <p:font typeface="#9Slide07 HoneyCream" panose="020B0604020202020204" charset="-93"/>
      <p:regular r:id="rId33"/>
    </p:embeddedFont>
    <p:embeddedFont>
      <p:font typeface="#9Slide07 Marbelia Regular" panose="020B0604020202020204" charset="-93"/>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panose="02040503050406030204" pitchFamily="18"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9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532" autoAdjust="0"/>
  </p:normalViewPr>
  <p:slideViewPr>
    <p:cSldViewPr snapToGrid="0">
      <p:cViewPr varScale="1">
        <p:scale>
          <a:sx n="52" d="100"/>
          <a:sy n="52" d="100"/>
        </p:scale>
        <p:origin x="828" y="12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A8D75-D077-4A84-9B07-3CE190D7C316}" type="datetimeFigureOut">
              <a:rPr lang="en-US" smtClean="0"/>
              <a:t>11/19/2023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D896B-1062-4E92-AA34-EBBD08C792F8}" type="slidenum">
              <a:rPr lang="en-US" smtClean="0"/>
              <a:t>‹#›</a:t>
            </a:fld>
            <a:endParaRPr lang="en-US"/>
          </a:p>
        </p:txBody>
      </p:sp>
    </p:spTree>
    <p:extLst>
      <p:ext uri="{BB962C8B-B14F-4D97-AF65-F5344CB8AC3E}">
        <p14:creationId xmlns:p14="http://schemas.microsoft.com/office/powerpoint/2010/main" val="64783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866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Chú</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thỏ</a:t>
            </a:r>
            <a:r>
              <a:rPr lang="vi-VN" sz="1200" dirty="0">
                <a:latin typeface="Cambria" panose="02040503050406030204" pitchFamily="18" charset="0"/>
                <a:ea typeface="Cambria" panose="02040503050406030204" pitchFamily="18" charset="0"/>
              </a:rPr>
              <a:t> con trong </a:t>
            </a:r>
            <a:r>
              <a:rPr lang="vi-VN" sz="1200" dirty="0" err="1">
                <a:latin typeface="Cambria" panose="02040503050406030204" pitchFamily="18" charset="0"/>
                <a:ea typeface="Cambria" panose="02040503050406030204" pitchFamily="18" charset="0"/>
              </a:rPr>
              <a:t>bài</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đọc</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được</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làm</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từ</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giấy</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và</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được</a:t>
            </a:r>
            <a:r>
              <a:rPr lang="vi-VN" sz="1200" dirty="0">
                <a:latin typeface="Cambria" panose="02040503050406030204" pitchFamily="18" charset="0"/>
                <a:ea typeface="Cambria" panose="02040503050406030204" pitchFamily="18" charset="0"/>
              </a:rPr>
              <a:t> trang </a:t>
            </a:r>
            <a:r>
              <a:rPr lang="vi-VN" sz="1200" dirty="0" err="1">
                <a:latin typeface="Cambria" panose="02040503050406030204" pitchFamily="18" charset="0"/>
                <a:ea typeface="Cambria" panose="02040503050406030204" pitchFamily="18" charset="0"/>
              </a:rPr>
              <a:t>trí</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bằng</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bút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chì</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và</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bút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màu</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Đầu</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thỏ</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được</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cắt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thành</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hình</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chữ</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nhật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với</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chiều</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dài</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là</a:t>
            </a:r>
            <a:r>
              <a:rPr lang="vi-VN" sz="1200" dirty="0">
                <a:latin typeface="Cambria" panose="02040503050406030204" pitchFamily="18" charset="0"/>
                <a:ea typeface="Cambria" panose="02040503050406030204" pitchFamily="18" charset="0"/>
              </a:rPr>
              <a:t> 25 </a:t>
            </a:r>
            <a:r>
              <a:rPr lang="vi-VN" sz="1200" dirty="0" err="1">
                <a:latin typeface="Cambria" panose="02040503050406030204" pitchFamily="18" charset="0"/>
                <a:ea typeface="Cambria" panose="02040503050406030204" pitchFamily="18" charset="0"/>
              </a:rPr>
              <a:t>cm</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và</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chiều</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rộng</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là</a:t>
            </a:r>
            <a:r>
              <a:rPr lang="vi-VN" sz="1200" dirty="0">
                <a:latin typeface="Cambria" panose="02040503050406030204" pitchFamily="18" charset="0"/>
                <a:ea typeface="Cambria" panose="02040503050406030204" pitchFamily="18" charset="0"/>
              </a:rPr>
              <a:t> 10 </a:t>
            </a:r>
            <a:r>
              <a:rPr lang="vi-VN" sz="1200" dirty="0" err="1">
                <a:latin typeface="Cambria" panose="02040503050406030204" pitchFamily="18" charset="0"/>
                <a:ea typeface="Cambria" panose="02040503050406030204" pitchFamily="18" charset="0"/>
              </a:rPr>
              <a:t>cm</a:t>
            </a:r>
            <a:r>
              <a:rPr lang="vi-VN" sz="1200" dirty="0">
                <a:latin typeface="Cambria" panose="02040503050406030204" pitchFamily="18" charset="0"/>
                <a:ea typeface="Cambria" panose="02040503050406030204" pitchFamily="18" charset="0"/>
              </a:rPr>
              <a:t>. Thân </a:t>
            </a:r>
            <a:r>
              <a:rPr lang="vi-VN" sz="1200" dirty="0" err="1">
                <a:latin typeface="Cambria" panose="02040503050406030204" pitchFamily="18" charset="0"/>
                <a:ea typeface="Cambria" panose="02040503050406030204" pitchFamily="18" charset="0"/>
              </a:rPr>
              <a:t>thỏ</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được</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cắt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thành</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hình</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chữ</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nhật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có</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chiều</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rộng</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là</a:t>
            </a:r>
            <a:r>
              <a:rPr lang="vi-VN" sz="1200" dirty="0">
                <a:latin typeface="Cambria" panose="02040503050406030204" pitchFamily="18" charset="0"/>
                <a:ea typeface="Cambria" panose="02040503050406030204" pitchFamily="18" charset="0"/>
              </a:rPr>
              <a:t> 15 </a:t>
            </a:r>
            <a:r>
              <a:rPr lang="vi-VN" sz="1200" dirty="0" err="1">
                <a:latin typeface="Cambria" panose="02040503050406030204" pitchFamily="18" charset="0"/>
                <a:ea typeface="Cambria" panose="02040503050406030204" pitchFamily="18" charset="0"/>
              </a:rPr>
              <a:t>cm</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và</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chiều</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dài</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là</a:t>
            </a:r>
            <a:r>
              <a:rPr lang="vi-VN" sz="1200" dirty="0">
                <a:latin typeface="Cambria" panose="02040503050406030204" pitchFamily="18" charset="0"/>
                <a:ea typeface="Cambria" panose="02040503050406030204" pitchFamily="18" charset="0"/>
              </a:rPr>
              <a:t> 25 </a:t>
            </a:r>
            <a:r>
              <a:rPr lang="vi-VN" sz="1200" dirty="0" err="1">
                <a:latin typeface="Cambria" panose="02040503050406030204" pitchFamily="18" charset="0"/>
                <a:ea typeface="Cambria" panose="02040503050406030204" pitchFamily="18" charset="0"/>
              </a:rPr>
              <a:t>cm</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Phần</a:t>
            </a:r>
            <a:r>
              <a:rPr lang="vi-VN" sz="1200" dirty="0">
                <a:latin typeface="Cambria" panose="02040503050406030204" pitchFamily="18" charset="0"/>
                <a:ea typeface="Cambria" panose="02040503050406030204" pitchFamily="18" charset="0"/>
              </a:rPr>
              <a:t> tai </a:t>
            </a:r>
            <a:r>
              <a:rPr lang="vi-VN" sz="1200" dirty="0" err="1">
                <a:latin typeface="Cambria" panose="02040503050406030204" pitchFamily="18" charset="0"/>
                <a:ea typeface="Cambria" panose="02040503050406030204" pitchFamily="18" charset="0"/>
              </a:rPr>
              <a:t>của</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thỏ</a:t>
            </a:r>
            <a:r>
              <a:rPr lang="vi-VN" sz="1200" dirty="0">
                <a:latin typeface="Cambria" panose="02040503050406030204" pitchFamily="18" charset="0"/>
                <a:ea typeface="Cambria" panose="02040503050406030204" pitchFamily="18" charset="0"/>
              </a:rPr>
              <a:t> con </a:t>
            </a:r>
            <a:r>
              <a:rPr lang="vi-VN" sz="1200" dirty="0" err="1">
                <a:latin typeface="Cambria" panose="02040503050406030204" pitchFamily="18" charset="0"/>
                <a:ea typeface="Cambria" panose="02040503050406030204" pitchFamily="18" charset="0"/>
              </a:rPr>
              <a:t>được</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cắt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và</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gấp</a:t>
            </a:r>
            <a:r>
              <a:rPr lang="vi-VN" sz="1200" dirty="0">
                <a:latin typeface="Cambria" panose="02040503050406030204" pitchFamily="18" charset="0"/>
                <a:ea typeface="Cambria" panose="02040503050406030204" pitchFamily="18" charset="0"/>
              </a:rPr>
              <a:t> theo </a:t>
            </a:r>
            <a:r>
              <a:rPr lang="vi-VN" sz="1200" dirty="0" err="1">
                <a:latin typeface="Cambria" panose="02040503050406030204" pitchFamily="18" charset="0"/>
                <a:ea typeface="Cambria" panose="02040503050406030204" pitchFamily="18" charset="0"/>
              </a:rPr>
              <a:t>nét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đứt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của</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tờ</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giấy</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trắng</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Đế</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của</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thỏ</a:t>
            </a:r>
            <a:r>
              <a:rPr lang="vi-VN" sz="1200" dirty="0">
                <a:latin typeface="Cambria" panose="02040503050406030204" pitchFamily="18" charset="0"/>
                <a:ea typeface="Cambria" panose="02040503050406030204" pitchFamily="18" charset="0"/>
              </a:rPr>
              <a:t> con </a:t>
            </a:r>
            <a:r>
              <a:rPr lang="vi-VN" sz="1200" dirty="0" err="1">
                <a:latin typeface="Cambria" panose="02040503050406030204" pitchFamily="18" charset="0"/>
                <a:ea typeface="Cambria" panose="02040503050406030204" pitchFamily="18" charset="0"/>
              </a:rPr>
              <a:t>được</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làm</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bằng</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giấy</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màu</a:t>
            </a:r>
            <a:r>
              <a:rPr lang="vi-VN" sz="1200" dirty="0">
                <a:latin typeface="Cambria" panose="02040503050406030204" pitchFamily="18" charset="0"/>
                <a:ea typeface="Cambria" panose="02040503050406030204" pitchFamily="18" charset="0"/>
              </a:rPr>
              <a:t>. Sau khi </a:t>
            </a:r>
            <a:r>
              <a:rPr lang="vi-VN" sz="1200" dirty="0" err="1">
                <a:latin typeface="Cambria" panose="02040503050406030204" pitchFamily="18" charset="0"/>
                <a:ea typeface="Cambria" panose="02040503050406030204" pitchFamily="18" charset="0"/>
              </a:rPr>
              <a:t>cắt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thỏ</a:t>
            </a:r>
            <a:r>
              <a:rPr lang="vi-VN" sz="1200" dirty="0">
                <a:latin typeface="Cambria" panose="02040503050406030204" pitchFamily="18" charset="0"/>
                <a:ea typeface="Cambria" panose="02040503050406030204" pitchFamily="18" charset="0"/>
              </a:rPr>
              <a:t> con </a:t>
            </a:r>
            <a:r>
              <a:rPr lang="vi-VN" sz="1200" dirty="0" err="1">
                <a:latin typeface="Cambria" panose="02040503050406030204" pitchFamily="18" charset="0"/>
                <a:ea typeface="Cambria" panose="02040503050406030204" pitchFamily="18" charset="0"/>
              </a:rPr>
              <a:t>sẽ</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được</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dán</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lần</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lượt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các</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hình</a:t>
            </a:r>
            <a:r>
              <a:rPr lang="vi-VN" sz="1200" dirty="0">
                <a:latin typeface="Cambria" panose="02040503050406030204" pitchFamily="18" charset="0"/>
                <a:ea typeface="Cambria" panose="02040503050406030204" pitchFamily="18" charset="0"/>
              </a:rPr>
              <a:t> theo </a:t>
            </a:r>
            <a:r>
              <a:rPr lang="vi-VN" sz="1200" dirty="0" err="1">
                <a:latin typeface="Cambria" panose="02040503050406030204" pitchFamily="18" charset="0"/>
                <a:ea typeface="Cambria" panose="02040503050406030204" pitchFamily="18" charset="0"/>
              </a:rPr>
              <a:t>thứ</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tự</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từ</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đầu</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xuống</a:t>
            </a:r>
            <a:r>
              <a:rPr lang="vi-VN" sz="1200" dirty="0">
                <a:latin typeface="Cambria" panose="02040503050406030204" pitchFamily="18" charset="0"/>
                <a:ea typeface="Cambria" panose="02040503050406030204" pitchFamily="18" charset="0"/>
              </a:rPr>
              <a:t> thân </a:t>
            </a:r>
            <a:r>
              <a:rPr lang="vi-VN" sz="1200" dirty="0" err="1">
                <a:latin typeface="Cambria" panose="02040503050406030204" pitchFamily="18" charset="0"/>
                <a:ea typeface="Cambria" panose="02040503050406030204" pitchFamily="18" charset="0"/>
              </a:rPr>
              <a:t>và</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cuối</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cùng</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là</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đế</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Thỏ</a:t>
            </a:r>
            <a:r>
              <a:rPr lang="vi-VN" sz="1200" dirty="0">
                <a:latin typeface="Cambria" panose="02040503050406030204" pitchFamily="18" charset="0"/>
                <a:ea typeface="Cambria" panose="02040503050406030204" pitchFamily="18" charset="0"/>
              </a:rPr>
              <a:t> con thêm </a:t>
            </a:r>
            <a:r>
              <a:rPr lang="vi-VN" sz="1200" dirty="0" err="1">
                <a:latin typeface="Cambria" panose="02040503050406030204" pitchFamily="18" charset="0"/>
                <a:ea typeface="Cambria" panose="02040503050406030204" pitchFamily="18" charset="0"/>
              </a:rPr>
              <a:t>phần</a:t>
            </a:r>
            <a:r>
              <a:rPr lang="vi-VN" sz="1200" dirty="0">
                <a:latin typeface="Cambria" panose="02040503050406030204" pitchFamily="18" charset="0"/>
                <a:ea typeface="Cambria" panose="02040503050406030204" pitchFamily="18" charset="0"/>
              </a:rPr>
              <a:t> xinh </a:t>
            </a:r>
            <a:r>
              <a:rPr lang="vi-VN" sz="1200" dirty="0" err="1">
                <a:latin typeface="Cambria" panose="02040503050406030204" pitchFamily="18" charset="0"/>
                <a:ea typeface="Cambria" panose="02040503050406030204" pitchFamily="18" charset="0"/>
              </a:rPr>
              <a:t>xắn</a:t>
            </a:r>
            <a:r>
              <a:rPr lang="vi-VN" sz="1200" dirty="0">
                <a:latin typeface="Cambria" panose="02040503050406030204" pitchFamily="18" charset="0"/>
                <a:ea typeface="Cambria" panose="02040503050406030204" pitchFamily="18" charset="0"/>
              </a:rPr>
              <a:t> không </a:t>
            </a:r>
            <a:r>
              <a:rPr lang="vi-VN" sz="1200" dirty="0" err="1">
                <a:latin typeface="Cambria" panose="02040503050406030204" pitchFamily="18" charset="0"/>
                <a:ea typeface="Cambria" panose="02040503050406030204" pitchFamily="18" charset="0"/>
              </a:rPr>
              <a:t>thể</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thiếu</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bước</a:t>
            </a:r>
            <a:r>
              <a:rPr lang="vi-VN" sz="1200" dirty="0">
                <a:latin typeface="Cambria" panose="02040503050406030204" pitchFamily="18" charset="0"/>
                <a:ea typeface="Cambria" panose="02040503050406030204" pitchFamily="18" charset="0"/>
              </a:rPr>
              <a:t> tranh </a:t>
            </a:r>
            <a:r>
              <a:rPr lang="vi-VN" sz="1200" dirty="0" err="1">
                <a:latin typeface="Cambria" panose="02040503050406030204" pitchFamily="18" charset="0"/>
                <a:ea typeface="Cambria" panose="02040503050406030204" pitchFamily="18" charset="0"/>
              </a:rPr>
              <a:t>trí</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bằng</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bút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chì</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và</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bút</a:t>
            </a:r>
            <a:r>
              <a:rPr lang="vi-VN" sz="1200" dirty="0">
                <a:latin typeface="Cambria" panose="02040503050406030204" pitchFamily="18" charset="0"/>
                <a:ea typeface="Cambria" panose="02040503050406030204" pitchFamily="18" charset="0"/>
              </a:rPr>
              <a:t> </a:t>
            </a:r>
            <a:r>
              <a:rPr lang="vi-VN" sz="1200" dirty="0" err="1">
                <a:latin typeface="Cambria" panose="02040503050406030204" pitchFamily="18" charset="0"/>
                <a:ea typeface="Cambria" panose="02040503050406030204" pitchFamily="18" charset="0"/>
              </a:rPr>
              <a:t>màu</a:t>
            </a:r>
            <a:r>
              <a:rPr lang="vi-VN" sz="1200" dirty="0">
                <a:latin typeface="Cambria" panose="02040503050406030204" pitchFamily="18" charset="0"/>
                <a:ea typeface="Cambria" panose="02040503050406030204" pitchFamily="18" charset="0"/>
              </a:rPr>
              <a:t>.</a:t>
            </a:r>
            <a:endParaRPr kumimoji="0" lang="nl-NL" sz="60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29ED896B-1062-4E92-AA34-EBBD08C792F8}" type="slidenum">
              <a:rPr lang="en-US" smtClean="0"/>
              <a:t>22</a:t>
            </a:fld>
            <a:endParaRPr lang="en-US"/>
          </a:p>
        </p:txBody>
      </p:sp>
    </p:spTree>
    <p:extLst>
      <p:ext uri="{BB962C8B-B14F-4D97-AF65-F5344CB8AC3E}">
        <p14:creationId xmlns:p14="http://schemas.microsoft.com/office/powerpoint/2010/main" val="365998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167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2333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619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15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1598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629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8560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224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2264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051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16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19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28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29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2426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20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070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03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49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994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9392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61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06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4793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755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745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8383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4366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7297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367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192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458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12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737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464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05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692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711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800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878688" y="-1313549"/>
            <a:ext cx="1033541" cy="1066399"/>
          </a:xfrm>
          <a:prstGeom prst="rect">
            <a:avLst/>
          </a:prstGeom>
        </p:spPr>
      </p:pic>
      <p:sp>
        <p:nvSpPr>
          <p:cNvPr id="19" name="Rectangle 18"/>
          <p:cNvSpPr/>
          <p:nvPr userDrawn="1"/>
        </p:nvSpPr>
        <p:spPr>
          <a:xfrm>
            <a:off x="45318" y="6384419"/>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76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9.jp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 Id="rId5" Type="http://schemas.openxmlformats.org/officeDocument/2006/relationships/image" Target="../media/image26.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3" name="Picture 22"/>
          <p:cNvPicPr>
            <a:picLocks noChangeAspect="1"/>
          </p:cNvPicPr>
          <p:nvPr/>
        </p:nvPicPr>
        <p:blipFill rotWithShape="1">
          <a:blip r:embed="rId4"/>
          <a:srcRect r="19818" b="39869"/>
          <a:stretch/>
        </p:blipFill>
        <p:spPr>
          <a:xfrm>
            <a:off x="734634" y="1031708"/>
            <a:ext cx="2262674" cy="1314449"/>
          </a:xfrm>
          <a:prstGeom prst="rect">
            <a:avLst/>
          </a:prstGeom>
        </p:spPr>
      </p:pic>
      <p:pic>
        <p:nvPicPr>
          <p:cNvPr id="24" name="Picture 23"/>
          <p:cNvPicPr>
            <a:picLocks noChangeAspect="1"/>
          </p:cNvPicPr>
          <p:nvPr/>
        </p:nvPicPr>
        <p:blipFill rotWithShape="1">
          <a:blip r:embed="rId5"/>
          <a:srcRect r="9246" b="36800"/>
          <a:stretch/>
        </p:blipFill>
        <p:spPr>
          <a:xfrm rot="472681">
            <a:off x="3238316" y="234196"/>
            <a:ext cx="2074829" cy="882336"/>
          </a:xfrm>
          <a:prstGeom prst="homePlate">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1689" y="3294005"/>
            <a:ext cx="3429000" cy="3429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80" y="3187467"/>
            <a:ext cx="3752829" cy="375282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5711" y="1778991"/>
            <a:ext cx="6035563" cy="3633531"/>
          </a:xfrm>
          <a:prstGeom prst="rect">
            <a:avLst/>
          </a:prstGeom>
        </p:spPr>
      </p:pic>
    </p:spTree>
    <p:extLst>
      <p:ext uri="{BB962C8B-B14F-4D97-AF65-F5344CB8AC3E}">
        <p14:creationId xmlns:p14="http://schemas.microsoft.com/office/powerpoint/2010/main" val="11575623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682219" y="964855"/>
            <a:ext cx="10939450" cy="536315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24" name="Picture 23"/>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4071945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2AA78-E767-4330-9FEA-F7CFC40F1F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E4A96A-A262-4157-B988-4C1162A64D6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056854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2" y="0"/>
            <a:ext cx="5283202"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TextBox 14"/>
          <p:cNvSpPr txBox="1"/>
          <p:nvPr/>
        </p:nvSpPr>
        <p:spPr>
          <a:xfrm>
            <a:off x="296165" y="54662"/>
            <a:ext cx="45549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câu</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dài</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204003" y="1375897"/>
            <a:ext cx="11895880" cy="4462795"/>
            <a:chOff x="204003" y="1375897"/>
            <a:chExt cx="11895880" cy="4462795"/>
          </a:xfrm>
        </p:grpSpPr>
        <p:sp>
          <p:nvSpPr>
            <p:cNvPr id="23"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 name="Rectangle 2"/>
            <p:cNvSpPr/>
            <p:nvPr/>
          </p:nvSpPr>
          <p:spPr>
            <a:xfrm>
              <a:off x="1214794" y="2160744"/>
              <a:ext cx="10052099" cy="1446550"/>
            </a:xfrm>
            <a:prstGeom prst="rect">
              <a:avLst/>
            </a:prstGeom>
          </p:spPr>
          <p:txBody>
            <a:bodyPr wrap="square">
              <a:spAutoFit/>
            </a:bodyPr>
            <a:lstStyle/>
            <a:p>
              <a:pPr lvl="0" algn="just">
                <a:defRPr/>
              </a:pPr>
              <a:r>
                <a:rPr lang="en-US" sz="4400" i="1" dirty="0" err="1">
                  <a:latin typeface="Cambria" panose="02040503050406030204" pitchFamily="18" charset="0"/>
                  <a:ea typeface="Cambria" panose="02040503050406030204" pitchFamily="18" charset="0"/>
                </a:rPr>
                <a:t>Dùng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hồ</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dán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hai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mép</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của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mỗi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hình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chữ</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nhật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để</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tạo</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đầu</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en-US" sz="4400" i="1" dirty="0">
                  <a:latin typeface="Cambria" panose="02040503050406030204" pitchFamily="18" charset="0"/>
                  <a:ea typeface="Cambria" panose="02040503050406030204" pitchFamily="18" charset="0"/>
                </a:rPr>
                <a:t> </a:t>
              </a:r>
              <a:r>
                <a:rPr lang="en-US" sz="4400" i="1" dirty="0">
                  <a:solidFill>
                    <a:srgbClr val="C00000"/>
                  </a:solidFill>
                  <a:latin typeface="Cambria" panose="02040503050406030204" pitchFamily="18" charset="0"/>
                  <a:ea typeface="Cambria" panose="02040503050406030204" pitchFamily="18" charset="0"/>
                </a:rPr>
                <a:t>/</a:t>
              </a:r>
              <a:r>
                <a:rPr lang="en-US" sz="4400" i="1" dirty="0" err="1">
                  <a:latin typeface="Cambria" panose="02040503050406030204" pitchFamily="18" charset="0"/>
                  <a:ea typeface="Cambria" panose="02040503050406030204" pitchFamily="18" charset="0"/>
                </a:rPr>
                <a:t>và</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thân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vi-VN" sz="4400" i="1" dirty="0">
                  <a:solidFill>
                    <a:srgbClr val="C00000"/>
                  </a:solidFill>
                  <a:latin typeface="Cambria" panose="02040503050406030204" pitchFamily="18" charset="0"/>
                  <a:ea typeface="Cambria" panose="02040503050406030204" pitchFamily="18" charset="0"/>
                </a:rPr>
                <a:t>.//</a:t>
              </a:r>
              <a:endParaRPr kumimoji="0" lang="en-GB" sz="8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1214794" y="3925767"/>
            <a:ext cx="10626528" cy="1446550"/>
          </a:xfrm>
          <a:prstGeom prst="rect">
            <a:avLst/>
          </a:prstGeom>
        </p:spPr>
        <p:txBody>
          <a:bodyPr wrap="square">
            <a:spAutoFit/>
          </a:bodyPr>
          <a:lstStyle/>
          <a:p>
            <a:pPr lvl="0" algn="just" defTabSz="531813">
              <a:defRPr/>
            </a:pPr>
            <a:r>
              <a:rPr lang="vi-VN" sz="4400" i="1" dirty="0">
                <a:latin typeface="Cambria" panose="02040503050406030204" pitchFamily="18" charset="0"/>
                <a:ea typeface="Cambria" panose="02040503050406030204" pitchFamily="18" charset="0"/>
              </a:rPr>
              <a:t>Vậy là Hà đã có một chú thỏ đáng yêu bằng giấy</a:t>
            </a:r>
            <a:r>
              <a:rPr lang="vi-VN" sz="4400" i="1" dirty="0">
                <a:solidFill>
                  <a:srgbClr val="C00000"/>
                </a:solidFill>
                <a:latin typeface="Cambria" panose="02040503050406030204" pitchFamily="18" charset="0"/>
                <a:ea typeface="Cambria" panose="02040503050406030204" pitchFamily="18" charset="0"/>
              </a:rPr>
              <a:t>/ </a:t>
            </a:r>
            <a:r>
              <a:rPr lang="vi-VN" sz="4400" i="1" dirty="0">
                <a:latin typeface="Cambria" panose="02040503050406030204" pitchFamily="18" charset="0"/>
                <a:ea typeface="Cambria" panose="02040503050406030204" pitchFamily="18" charset="0"/>
              </a:rPr>
              <a:t>để tặng Hoa/trong ngày sinh nhật. </a:t>
            </a:r>
            <a:r>
              <a:rPr lang="vi-VN" sz="4400" i="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55679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57133"/>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102186" y="-24958"/>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Giải</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nghĩa</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1" name="Group 20"/>
          <p:cNvGrpSpPr/>
          <p:nvPr/>
        </p:nvGrpSpPr>
        <p:grpSpPr>
          <a:xfrm>
            <a:off x="1463572" y="1279329"/>
            <a:ext cx="6365049" cy="4751947"/>
            <a:chOff x="1647507" y="1434469"/>
            <a:chExt cx="6253211" cy="4751947"/>
          </a:xfrm>
        </p:grpSpPr>
        <p:grpSp>
          <p:nvGrpSpPr>
            <p:cNvPr id="23" name="Group 22"/>
            <p:cNvGrpSpPr/>
            <p:nvPr/>
          </p:nvGrpSpPr>
          <p:grpSpPr>
            <a:xfrm>
              <a:off x="3339069" y="1434469"/>
              <a:ext cx="2870089" cy="1396795"/>
              <a:chOff x="3687942" y="1736716"/>
              <a:chExt cx="2948033" cy="1705030"/>
            </a:xfrm>
          </p:grpSpPr>
          <p:sp>
            <p:nvSpPr>
              <p:cNvPr id="22" name="Oval 21"/>
              <p:cNvSpPr/>
              <p:nvPr/>
            </p:nvSpPr>
            <p:spPr>
              <a:xfrm>
                <a:off x="3687942" y="1736716"/>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Rectangle 18"/>
              <p:cNvSpPr/>
              <p:nvPr/>
            </p:nvSpPr>
            <p:spPr>
              <a:xfrm>
                <a:off x="4611850" y="1969334"/>
                <a:ext cx="1100216" cy="12397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Cambria" panose="02040503050406030204" pitchFamily="18" charset="0"/>
                    <a:ea typeface="Cambria" panose="02040503050406030204" pitchFamily="18" charset="0"/>
                  </a:rPr>
                  <a:t>Đế</a:t>
                </a:r>
                <a:endParaRPr kumimoji="0" lang="en-GB"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Rounded Rectangle 11"/>
            <p:cNvSpPr/>
            <p:nvPr/>
          </p:nvSpPr>
          <p:spPr>
            <a:xfrm>
              <a:off x="1647507" y="3111473"/>
              <a:ext cx="6253211" cy="3074943"/>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Bộ phận</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gắn liền với thân dưới của vật, giữ cho vật đứng vững</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056" name="Picture 8" descr="[Giá đỡ] Chân đế để bàn kẹp điện thoại tiện dụng dùng livestream, quay video và giải trí - Giá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796" l="10000" r="90000"/>
                    </a14:imgEffect>
                  </a14:imgLayer>
                </a14:imgProps>
              </a:ext>
              <a:ext uri="{28A0092B-C50C-407E-A947-70E740481C1C}">
                <a14:useLocalDpi xmlns:a14="http://schemas.microsoft.com/office/drawing/2010/main" val="0"/>
              </a:ext>
            </a:extLst>
          </a:blip>
          <a:srcRect/>
          <a:stretch>
            <a:fillRect/>
          </a:stretch>
        </p:blipFill>
        <p:spPr bwMode="auto">
          <a:xfrm>
            <a:off x="6535170" y="359762"/>
            <a:ext cx="6449514" cy="644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5340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54516-656F-46FC-8835-314DCD642B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722A63-3065-4B41-AE10-746B6C77667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296857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2489903" y="1843902"/>
              <a:ext cx="7212193" cy="3170195"/>
            </a:xfrm>
            <a:prstGeom prst="rect">
              <a:avLst/>
            </a:prstGeom>
          </p:spPr>
        </p:pic>
      </p:grpSp>
    </p:spTree>
    <p:extLst>
      <p:ext uri="{BB962C8B-B14F-4D97-AF65-F5344CB8AC3E}">
        <p14:creationId xmlns:p14="http://schemas.microsoft.com/office/powerpoint/2010/main" val="15150353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7789 0.88264 L -4.79167E-6 -1.11111E-6 " pathEditMode="relative" rAng="0" ptsTypes="AA">
                                      <p:cBhvr>
                                        <p:cTn id="6" dur="2000" fill="hold"/>
                                        <p:tgtEl>
                                          <p:spTgt spid="2"/>
                                        </p:tgtEl>
                                        <p:attrNameLst>
                                          <p:attrName>ppt_x</p:attrName>
                                          <p:attrName>ppt_y</p:attrName>
                                        </p:attrNameLst>
                                      </p:cBhvr>
                                      <p:rCtr x="39010" y="-4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556734" y="1410504"/>
            <a:ext cx="10929277"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C00000"/>
                </a:solidFill>
                <a:effectLst/>
                <a:uLnTx/>
                <a:uFillTx/>
                <a:latin typeface="UTM Avo" panose="02040603050506020204" pitchFamily="18" charset="0"/>
                <a:ea typeface="Times New Roman" panose="02020603050405020304" pitchFamily="18" charset="0"/>
                <a:cs typeface="+mn-cs"/>
              </a:rPr>
              <a:t>Câu</a:t>
            </a:r>
            <a:r>
              <a:rPr kumimoji="0" lang="en-US" sz="30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 1: </a:t>
            </a:r>
            <a:r>
              <a:rPr kumimoji="0" lang="vi-VN" sz="30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Dựa</a:t>
            </a:r>
            <a:r>
              <a:rPr kumimoji="0" lang="vi-VN" sz="3000" b="0" i="0" u="none" strike="noStrike" kern="1200" cap="none" spc="0" normalizeH="0" noProof="0" dirty="0">
                <a:ln>
                  <a:noFill/>
                </a:ln>
                <a:solidFill>
                  <a:srgbClr val="C00000"/>
                </a:solidFill>
                <a:effectLst/>
                <a:uLnTx/>
                <a:uFillTx/>
                <a:latin typeface="UTM Avo" panose="02040603050506020204" pitchFamily="18" charset="0"/>
                <a:ea typeface="Times New Roman" panose="02020603050405020304" pitchFamily="18" charset="0"/>
                <a:cs typeface="+mn-cs"/>
              </a:rPr>
              <a:t> vào bài đọc, cho biết cần chuẩn bị những đồ vật nào dưới đây khi làm con thỏ bằng giấy.</a:t>
            </a:r>
            <a:endParaRPr kumimoji="0" lang="en-GB" sz="3000" b="0" i="0" u="none" strike="noStrike" kern="1200" cap="none" spc="0" normalizeH="0" baseline="0" noProof="0" dirty="0">
              <a:ln>
                <a:noFill/>
              </a:ln>
              <a:solidFill>
                <a:srgbClr val="C00000"/>
              </a:solidFill>
              <a:effectLst/>
              <a:uLnTx/>
              <a:uFillTx/>
              <a:latin typeface="UTM Avo" panose="02040603050506020204" pitchFamily="18" charset="0"/>
              <a:cs typeface="+mn-cs"/>
            </a:endParaRPr>
          </a:p>
        </p:txBody>
      </p:sp>
      <p:sp>
        <p:nvSpPr>
          <p:cNvPr id="7" name="Oval 6"/>
          <p:cNvSpPr/>
          <p:nvPr/>
        </p:nvSpPr>
        <p:spPr>
          <a:xfrm>
            <a:off x="901168" y="274589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7030A0"/>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Băng</a:t>
            </a:r>
            <a:r>
              <a:rPr kumimoji="0" lang="vi-VN" sz="3200" b="0" i="0" u="none" strike="noStrike" kern="1200" cap="none" spc="0" normalizeH="0" noProof="0" dirty="0">
                <a:ln>
                  <a:noFill/>
                </a:ln>
                <a:solidFill>
                  <a:schemeClr val="bg1"/>
                </a:solidFill>
                <a:effectLst/>
                <a:uLnTx/>
                <a:uFillTx/>
                <a:latin typeface="UTM Avo" panose="02040603050506020204" pitchFamily="18" charset="0"/>
                <a:ea typeface="+mn-ea"/>
                <a:cs typeface="+mn-cs"/>
              </a:rPr>
              <a:t> dính</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23" name="Oval 6"/>
          <p:cNvSpPr/>
          <p:nvPr/>
        </p:nvSpPr>
        <p:spPr>
          <a:xfrm>
            <a:off x="5673069" y="264253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Hồ dán</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22" name="Oval 6"/>
          <p:cNvSpPr/>
          <p:nvPr/>
        </p:nvSpPr>
        <p:spPr>
          <a:xfrm>
            <a:off x="3565137" y="259324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Bút</a:t>
            </a:r>
            <a:r>
              <a:rPr kumimoji="0" lang="vi-VN" sz="3200" b="0" i="0" u="none" strike="noStrike" kern="1200" cap="none" spc="0" normalizeH="0" noProof="0" dirty="0">
                <a:ln>
                  <a:noFill/>
                </a:ln>
                <a:solidFill>
                  <a:schemeClr val="bg1"/>
                </a:solidFill>
                <a:effectLst/>
                <a:uLnTx/>
                <a:uFillTx/>
                <a:latin typeface="UTM Avo" panose="02040603050506020204" pitchFamily="18" charset="0"/>
                <a:ea typeface="+mn-ea"/>
                <a:cs typeface="+mn-cs"/>
              </a:rPr>
              <a:t> chì</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40" name="Oval 6"/>
          <p:cNvSpPr/>
          <p:nvPr/>
        </p:nvSpPr>
        <p:spPr>
          <a:xfrm>
            <a:off x="8462792" y="251494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kéo</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1" name="Oval 6"/>
          <p:cNvSpPr/>
          <p:nvPr/>
        </p:nvSpPr>
        <p:spPr>
          <a:xfrm>
            <a:off x="1746296" y="471071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Giấy trắng</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2" name="Oval 6"/>
          <p:cNvSpPr/>
          <p:nvPr/>
        </p:nvSpPr>
        <p:spPr>
          <a:xfrm>
            <a:off x="6518197" y="460735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Giấy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3" name="Oval 6"/>
          <p:cNvSpPr/>
          <p:nvPr/>
        </p:nvSpPr>
        <p:spPr>
          <a:xfrm>
            <a:off x="4410265" y="455806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Bút</a:t>
            </a:r>
            <a:r>
              <a:rPr kumimoji="0" lang="vi-VN" sz="3200" b="0" i="0" u="none" strike="noStrike" kern="1200" cap="none" spc="0" normalizeH="0" noProof="0" dirty="0">
                <a:ln>
                  <a:noFill/>
                </a:ln>
                <a:solidFill>
                  <a:schemeClr val="tx1"/>
                </a:solidFill>
                <a:effectLst/>
                <a:uLnTx/>
                <a:uFillTx/>
                <a:latin typeface="UTM Avo" panose="02040603050506020204" pitchFamily="18" charset="0"/>
                <a:ea typeface="+mn-ea"/>
                <a:cs typeface="+mn-cs"/>
              </a:rPr>
              <a:t>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4" name="Oval 6"/>
          <p:cNvSpPr/>
          <p:nvPr/>
        </p:nvSpPr>
        <p:spPr>
          <a:xfrm>
            <a:off x="9307920" y="447976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Kim chỉ</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pic>
        <p:nvPicPr>
          <p:cNvPr id="20" name="Picture 19"/>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3710791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1" nodeType="clickEffect">
                                  <p:stCondLst>
                                    <p:cond delay="0"/>
                                  </p:stCondLst>
                                  <p:childTnLst>
                                    <p:anim calcmode="lin" valueType="num">
                                      <p:cBhvr>
                                        <p:cTn id="40" dur="500"/>
                                        <p:tgtEl>
                                          <p:spTgt spid="7"/>
                                        </p:tgtEl>
                                        <p:attrNameLst>
                                          <p:attrName>ppt_w</p:attrName>
                                        </p:attrNameLst>
                                      </p:cBhvr>
                                      <p:tavLst>
                                        <p:tav tm="0">
                                          <p:val>
                                            <p:strVal val="ppt_w"/>
                                          </p:val>
                                        </p:tav>
                                        <p:tav tm="100000">
                                          <p:val>
                                            <p:fltVal val="0"/>
                                          </p:val>
                                        </p:tav>
                                      </p:tavLst>
                                    </p:anim>
                                    <p:anim calcmode="lin" valueType="num">
                                      <p:cBhvr>
                                        <p:cTn id="41" dur="500"/>
                                        <p:tgtEl>
                                          <p:spTgt spid="7"/>
                                        </p:tgtEl>
                                        <p:attrNameLst>
                                          <p:attrName>ppt_h</p:attrName>
                                        </p:attrNameLst>
                                      </p:cBhvr>
                                      <p:tavLst>
                                        <p:tav tm="0">
                                          <p:val>
                                            <p:strVal val="ppt_h"/>
                                          </p:val>
                                        </p:tav>
                                        <p:tav tm="100000">
                                          <p:val>
                                            <p:fltVal val="0"/>
                                          </p:val>
                                        </p:tav>
                                      </p:tavLst>
                                    </p:anim>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44"/>
                                        </p:tgtEl>
                                        <p:attrNameLst>
                                          <p:attrName>ppt_w</p:attrName>
                                        </p:attrNameLst>
                                      </p:cBhvr>
                                      <p:tavLst>
                                        <p:tav tm="0">
                                          <p:val>
                                            <p:strVal val="ppt_w"/>
                                          </p:val>
                                        </p:tav>
                                        <p:tav tm="100000">
                                          <p:val>
                                            <p:fltVal val="0"/>
                                          </p:val>
                                        </p:tav>
                                      </p:tavLst>
                                    </p:anim>
                                    <p:anim calcmode="lin" valueType="num">
                                      <p:cBhvr>
                                        <p:cTn id="46" dur="500"/>
                                        <p:tgtEl>
                                          <p:spTgt spid="44"/>
                                        </p:tgtEl>
                                        <p:attrNameLst>
                                          <p:attrName>ppt_h</p:attrName>
                                        </p:attrNameLst>
                                      </p:cBhvr>
                                      <p:tavLst>
                                        <p:tav tm="0">
                                          <p:val>
                                            <p:strVal val="ppt_h"/>
                                          </p:val>
                                        </p:tav>
                                        <p:tav tm="100000">
                                          <p:val>
                                            <p:fltVal val="0"/>
                                          </p:val>
                                        </p:tav>
                                      </p:tavLst>
                                    </p:anim>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repeatCount="2000" fill="hold" grpId="1" nodeType="clickEffect">
                                  <p:stCondLst>
                                    <p:cond delay="0"/>
                                  </p:stCondLst>
                                  <p:childTnLst>
                                    <p:animEffect transition="out" filter="fade">
                                      <p:cBhvr>
                                        <p:cTn id="52" dur="500" tmFilter="0, 0; .2, .5; .8, .5; 1, 0"/>
                                        <p:tgtEl>
                                          <p:spTgt spid="22"/>
                                        </p:tgtEl>
                                      </p:cBhvr>
                                    </p:animEffect>
                                    <p:animScale>
                                      <p:cBhvr>
                                        <p:cTn id="53" dur="250" autoRev="1" fill="hold"/>
                                        <p:tgtEl>
                                          <p:spTgt spid="22"/>
                                        </p:tgtEl>
                                      </p:cBhvr>
                                      <p:by x="105000" y="105000"/>
                                    </p:animScale>
                                  </p:childTnLst>
                                </p:cTn>
                              </p:par>
                              <p:par>
                                <p:cTn id="54" presetID="26" presetClass="emph" presetSubtype="0" repeatCount="2000" fill="hold" grpId="1" nodeType="withEffect">
                                  <p:stCondLst>
                                    <p:cond delay="0"/>
                                  </p:stCondLst>
                                  <p:childTnLst>
                                    <p:animEffect transition="out" filter="fade">
                                      <p:cBhvr>
                                        <p:cTn id="55" dur="500" tmFilter="0, 0; .2, .5; .8, .5; 1, 0"/>
                                        <p:tgtEl>
                                          <p:spTgt spid="23"/>
                                        </p:tgtEl>
                                      </p:cBhvr>
                                    </p:animEffect>
                                    <p:animScale>
                                      <p:cBhvr>
                                        <p:cTn id="56" dur="250" autoRev="1" fill="hold"/>
                                        <p:tgtEl>
                                          <p:spTgt spid="23"/>
                                        </p:tgtEl>
                                      </p:cBhvr>
                                      <p:by x="105000" y="105000"/>
                                    </p:animScale>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40"/>
                                        </p:tgtEl>
                                      </p:cBhvr>
                                    </p:animEffect>
                                    <p:animScale>
                                      <p:cBhvr>
                                        <p:cTn id="59" dur="250" autoRev="1" fill="hold"/>
                                        <p:tgtEl>
                                          <p:spTgt spid="40"/>
                                        </p:tgtEl>
                                      </p:cBhvr>
                                      <p:by x="105000" y="105000"/>
                                    </p:animScale>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41"/>
                                        </p:tgtEl>
                                      </p:cBhvr>
                                    </p:animEffect>
                                    <p:animScale>
                                      <p:cBhvr>
                                        <p:cTn id="62" dur="250" autoRev="1" fill="hold"/>
                                        <p:tgtEl>
                                          <p:spTgt spid="41"/>
                                        </p:tgtEl>
                                      </p:cBhvr>
                                      <p:by x="105000" y="105000"/>
                                    </p:animScale>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43"/>
                                        </p:tgtEl>
                                      </p:cBhvr>
                                    </p:animEffect>
                                    <p:animScale>
                                      <p:cBhvr>
                                        <p:cTn id="65" dur="250" autoRev="1" fill="hold"/>
                                        <p:tgtEl>
                                          <p:spTgt spid="43"/>
                                        </p:tgtEl>
                                      </p:cBhvr>
                                      <p:by x="105000" y="105000"/>
                                    </p:animScale>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42"/>
                                        </p:tgtEl>
                                      </p:cBhvr>
                                    </p:animEffect>
                                    <p:animScale>
                                      <p:cBhvr>
                                        <p:cTn id="68"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23" grpId="0" animBg="1"/>
      <p:bldP spid="23" grpId="1" animBg="1"/>
      <p:bldP spid="22" grpId="0" animBg="1"/>
      <p:bldP spid="22"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766185" y="1941935"/>
            <a:ext cx="1122614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2: </a:t>
            </a:r>
            <a:r>
              <a:rPr lang="vi-VN" sz="3600" dirty="0">
                <a:solidFill>
                  <a:srgbClr val="C00000"/>
                </a:solidFill>
                <a:latin typeface="Cambria" panose="02040503050406030204" pitchFamily="18" charset="0"/>
                <a:ea typeface="Cambria" panose="02040503050406030204" pitchFamily="18" charset="0"/>
              </a:rPr>
              <a:t>Để làm được thỏ con bằng giấy, cần phải thực hiện những bước nào? Nêu hoạt động chính mỗi bước</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933135" y="3244334"/>
            <a:ext cx="32573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a:t>
            </a:r>
            <a:endParaRPr kumimoji="0" lang="en-GB" sz="16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endParaRPr>
          </a:p>
        </p:txBody>
      </p:sp>
      <p:grpSp>
        <p:nvGrpSpPr>
          <p:cNvPr id="25" name="Group 24"/>
          <p:cNvGrpSpPr/>
          <p:nvPr/>
        </p:nvGrpSpPr>
        <p:grpSpPr>
          <a:xfrm>
            <a:off x="2497024" y="4245981"/>
            <a:ext cx="7166521" cy="1525979"/>
            <a:chOff x="3761568" y="3158943"/>
            <a:chExt cx="2665648" cy="1673136"/>
          </a:xfrm>
        </p:grpSpPr>
        <p:sp>
          <p:nvSpPr>
            <p:cNvPr id="26" name="Rounded Rectangle 24"/>
            <p:cNvSpPr/>
            <p:nvPr/>
          </p:nvSpPr>
          <p:spPr>
            <a:xfrm>
              <a:off x="3761568" y="3158943"/>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3999157" y="3484907"/>
              <a:ext cx="2144832" cy="101237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Làm</a:t>
              </a:r>
              <a:r>
                <a:rPr kumimoji="0" lang="vi-VN"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việc nhóm đôi</a:t>
              </a:r>
              <a:endPar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2539794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5941150" y="3244334"/>
            <a:ext cx="30970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1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3221236" y="5410544"/>
            <a:ext cx="8959767" cy="1000520"/>
            <a:chOff x="4138351" y="3592528"/>
            <a:chExt cx="3332661" cy="1673136"/>
          </a:xfrm>
        </p:grpSpPr>
        <p:sp>
          <p:nvSpPr>
            <p:cNvPr id="26"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4354299" y="3971885"/>
              <a:ext cx="3116713" cy="977900"/>
            </a:xfrm>
            <a:prstGeom prst="rect">
              <a:avLst/>
            </a:prstGeom>
          </p:spPr>
          <p:txBody>
            <a:bodyPr wrap="square">
              <a:spAutoFit/>
            </a:bodyPr>
            <a:lstStyle/>
            <a:p>
              <a:pPr lvl="0" algn="just">
                <a:defRPr/>
              </a:pPr>
              <a:r>
                <a:rPr lang="vi-VN" sz="3200" dirty="0">
                  <a:latin typeface="Cambria" panose="02040503050406030204" pitchFamily="18" charset="0"/>
                  <a:ea typeface="Cambria" panose="02040503050406030204" pitchFamily="18" charset="0"/>
                </a:rPr>
                <a:t>Dùng bút màu vẽ trang trí cho thỏ.</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8"/>
          <p:cNvGrpSpPr/>
          <p:nvPr/>
        </p:nvGrpSpPr>
        <p:grpSpPr>
          <a:xfrm>
            <a:off x="3221236" y="1002459"/>
            <a:ext cx="8742962" cy="2836864"/>
            <a:chOff x="7182857" y="2165142"/>
            <a:chExt cx="4305351" cy="3990298"/>
          </a:xfrm>
        </p:grpSpPr>
        <p:sp>
          <p:nvSpPr>
            <p:cNvPr id="30" name="Rectangle 29"/>
            <p:cNvSpPr/>
            <p:nvPr/>
          </p:nvSpPr>
          <p:spPr>
            <a:xfrm>
              <a:off x="7551444" y="2418322"/>
              <a:ext cx="3784961" cy="3593192"/>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rPr>
                <a:t>+ Cắt hai hình chữ nhật từ 2 tờ giấy trắng để làm đầu thỏ, thân thỏ. </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a:t>
              </a:r>
            </a:p>
            <a:p>
              <a:r>
                <a:rPr lang="vi-VN" sz="3200" dirty="0">
                  <a:latin typeface="Cambria" panose="02040503050406030204" pitchFamily="18" charset="0"/>
                  <a:ea typeface="Cambria" panose="02040503050406030204" pitchFamily="18" charset="0"/>
                </a:rPr>
                <a:t>+ Cắt đế từ giấy màu. </a:t>
              </a:r>
            </a:p>
          </p:txBody>
        </p:sp>
        <p:sp>
          <p:nvSpPr>
            <p:cNvPr id="31" name="Rounded Rectangle 24"/>
            <p:cNvSpPr/>
            <p:nvPr/>
          </p:nvSpPr>
          <p:spPr>
            <a:xfrm>
              <a:off x="7182857" y="2165142"/>
              <a:ext cx="4305351" cy="3990298"/>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Oval 6"/>
          <p:cNvSpPr/>
          <p:nvPr/>
        </p:nvSpPr>
        <p:spPr>
          <a:xfrm>
            <a:off x="359371" y="1147017"/>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1:  Cắt</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Oval 6"/>
          <p:cNvSpPr/>
          <p:nvPr/>
        </p:nvSpPr>
        <p:spPr>
          <a:xfrm>
            <a:off x="344627" y="3918494"/>
            <a:ext cx="2861868" cy="1164563"/>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2: Dán</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3" name="Group 42"/>
          <p:cNvGrpSpPr/>
          <p:nvPr/>
        </p:nvGrpSpPr>
        <p:grpSpPr>
          <a:xfrm>
            <a:off x="3373636" y="4031294"/>
            <a:ext cx="8742963" cy="1233725"/>
            <a:chOff x="4138351" y="3592528"/>
            <a:chExt cx="3252019" cy="1673136"/>
          </a:xfrm>
        </p:grpSpPr>
        <p:sp>
          <p:nvSpPr>
            <p:cNvPr id="44"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Rectangle 44"/>
            <p:cNvSpPr/>
            <p:nvPr/>
          </p:nvSpPr>
          <p:spPr>
            <a:xfrm>
              <a:off x="4206004" y="3803321"/>
              <a:ext cx="3116713" cy="1460887"/>
            </a:xfrm>
            <a:prstGeom prst="rect">
              <a:avLst/>
            </a:prstGeom>
          </p:spPr>
          <p:txBody>
            <a:bodyPr wrap="square">
              <a:spAutoFit/>
            </a:bodyPr>
            <a:lstStyle/>
            <a:p>
              <a:pPr lvl="0" algn="just">
                <a:defRPr/>
              </a:pPr>
              <a:r>
                <a:rPr lang="en-US" sz="3200" dirty="0" err="1">
                  <a:latin typeface="Cambria" panose="02040503050406030204" pitchFamily="18" charset="0"/>
                  <a:ea typeface="Cambria" panose="02040503050406030204" pitchFamily="18" charset="0"/>
                </a:rPr>
                <a:t>Dùng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mẩu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a:t>
              </a:r>
              <a:r>
                <a:rPr lang="en-US" sz="3200" dirty="0">
                  <a:latin typeface="Cambria" panose="02040503050406030204" pitchFamily="18" charset="0"/>
                  <a:ea typeface="Cambria" panose="02040503050406030204" pitchFamily="18" charset="0"/>
                </a:rPr>
                <a:t>. </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6" name="Oval 6"/>
          <p:cNvSpPr/>
          <p:nvPr/>
        </p:nvSpPr>
        <p:spPr>
          <a:xfrm>
            <a:off x="447363" y="5426671"/>
            <a:ext cx="2861868" cy="100622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3: Vẽ</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8" name="Picture 27"/>
          <p:cNvPicPr>
            <a:picLocks noChangeAspect="1"/>
          </p:cNvPicPr>
          <p:nvPr/>
        </p:nvPicPr>
        <p:blipFill>
          <a:blip r:embed="rId3"/>
          <a:stretch>
            <a:fillRect/>
          </a:stretch>
        </p:blipFill>
        <p:spPr>
          <a:xfrm>
            <a:off x="3487284" y="25720"/>
            <a:ext cx="5206435" cy="963251"/>
          </a:xfrm>
          <a:prstGeom prst="rect">
            <a:avLst/>
          </a:prstGeom>
        </p:spPr>
      </p:pic>
    </p:spTree>
    <p:extLst>
      <p:ext uri="{BB962C8B-B14F-4D97-AF65-F5344CB8AC3E}">
        <p14:creationId xmlns:p14="http://schemas.microsoft.com/office/powerpoint/2010/main" val="1054041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332497" y="1227554"/>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415764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lang="vi-VN" sz="3200" b="1" dirty="0">
                <a:solidFill>
                  <a:srgbClr val="002060"/>
                </a:solidFill>
                <a:latin typeface="Cambria" panose="02040503050406030204" pitchFamily="18" charset="0"/>
                <a:ea typeface="Cambria" panose="02040503050406030204" pitchFamily="18" charset="0"/>
              </a:rPr>
              <a:t>ước 1. Cắt</a:t>
            </a:r>
          </a:p>
          <a:p>
            <a:r>
              <a:rPr lang="vi-VN" sz="3200" dirty="0">
                <a:latin typeface="Cambria" panose="02040503050406030204" pitchFamily="18" charset="0"/>
                <a:ea typeface="Cambria" panose="02040503050406030204" pitchFamily="18" charset="0"/>
              </a:rPr>
              <a:t>- Cắt hai hình chữ nhật từ 2 tờ giấy trắng để làm đầu thỏ, thần thỏ.</a:t>
            </a:r>
          </a:p>
          <a:p>
            <a:r>
              <a:rPr lang="vi-VN" sz="3200" dirty="0">
                <a:latin typeface="Cambria" panose="02040503050406030204" pitchFamily="18" charset="0"/>
                <a:ea typeface="Cambria" panose="02040503050406030204" pitchFamily="18" charset="0"/>
              </a:rPr>
              <a:t>+ Hình thứ nhất: rộng 10 cm, dài 25 cm.</a:t>
            </a:r>
          </a:p>
          <a:p>
            <a:r>
              <a:rPr lang="vi-VN" sz="3200" dirty="0">
                <a:latin typeface="Cambria" panose="02040503050406030204" pitchFamily="18" charset="0"/>
                <a:ea typeface="Cambria" panose="02040503050406030204" pitchFamily="18" charset="0"/>
              </a:rPr>
              <a:t>+ Hình thứ hai: rộng 15 cm, dài 25 cm.</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(như hình bên).</a:t>
            </a:r>
          </a:p>
          <a:p>
            <a:r>
              <a:rPr lang="vi-VN" sz="3200" dirty="0">
                <a:latin typeface="Cambria" panose="02040503050406030204" pitchFamily="18" charset="0"/>
                <a:ea typeface="Cambria" panose="02040503050406030204" pitchFamily="18" charset="0"/>
              </a:rPr>
              <a:t>- Cắt đế từ giấy màu</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2225243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108687" y="1600200"/>
            <a:ext cx="10169887" cy="3615830"/>
          </a:xfrm>
          <a:prstGeom prst="rect">
            <a:avLst/>
          </a:prstGeom>
        </p:spPr>
      </p:pic>
    </p:spTree>
    <p:extLst>
      <p:ext uri="{BB962C8B-B14F-4D97-AF65-F5344CB8AC3E}">
        <p14:creationId xmlns:p14="http://schemas.microsoft.com/office/powerpoint/2010/main" val="6011138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873760" y="1227554"/>
            <a:ext cx="1075413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298809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lang="vi-VN" sz="3600" b="1" dirty="0">
                <a:solidFill>
                  <a:srgbClr val="002060"/>
                </a:solidFill>
                <a:latin typeface="Cambria" panose="02040503050406030204" pitchFamily="18" charset="0"/>
                <a:ea typeface="Cambria" panose="02040503050406030204" pitchFamily="18" charset="0"/>
              </a:rPr>
              <a:t>- Bước 2: Dán:</a:t>
            </a:r>
            <a:r>
              <a:rPr lang="vi-VN" sz="3600" dirty="0">
                <a:latin typeface="Cambria" panose="02040503050406030204" pitchFamily="18" charset="0"/>
                <a:ea typeface="Cambria" panose="02040503050406030204" pitchFamily="18" charset="0"/>
              </a:rPr>
              <a:t> </a:t>
            </a:r>
          </a:p>
          <a:p>
            <a:r>
              <a:rPr lang="vi-VN" sz="3600" dirty="0">
                <a:latin typeface="Cambria" panose="02040503050406030204" pitchFamily="18" charset="0"/>
                <a:ea typeface="Cambria" panose="02040503050406030204" pitchFamily="18" charset="0"/>
              </a:rPr>
              <a:t>+ Dùng hồ dán hai mép của mỗi hình chữ nhật để tạo thành đầu thỏ và thân thỏ.</a:t>
            </a:r>
          </a:p>
          <a:p>
            <a:r>
              <a:rPr lang="vi-VN" sz="3600" dirty="0">
                <a:latin typeface="Cambria" panose="02040503050406030204" pitchFamily="18" charset="0"/>
                <a:ea typeface="Cambria" panose="02040503050406030204" pitchFamily="18" charset="0"/>
              </a:rPr>
              <a:t>+ Dán tai thỏ, đầu thỏ, thân thỏ với nhau, sau đó dán lên đế.</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42755213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1485373" y="1222402"/>
            <a:ext cx="948742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0" name="Rectangle 8"/>
          <p:cNvSpPr/>
          <p:nvPr/>
        </p:nvSpPr>
        <p:spPr>
          <a:xfrm>
            <a:off x="1485373" y="2487834"/>
            <a:ext cx="10128185" cy="2680321"/>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4000" b="1" dirty="0">
                <a:solidFill>
                  <a:srgbClr val="002060"/>
                </a:solidFill>
                <a:latin typeface="Cambria" panose="02040503050406030204" pitchFamily="18" charset="0"/>
                <a:ea typeface="Cambria" panose="02040503050406030204" pitchFamily="18" charset="0"/>
              </a:rPr>
              <a:t>Gợi ý: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thỏ</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nguyên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liệu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ra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sao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nào</a:t>
            </a:r>
            <a:r>
              <a:rPr lang="en-US" sz="4000" dirty="0">
                <a:latin typeface="Cambria" panose="02040503050406030204" pitchFamily="18" charset="0"/>
                <a:ea typeface="Cambria" panose="02040503050406030204" pitchFamily="18" charset="0"/>
              </a:rPr>
              <a:t>?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thỏ</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giấy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gồm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2920495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53422" y="1222402"/>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4"/>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12552913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59462" y="1600200"/>
            <a:ext cx="14710923" cy="3543300"/>
            <a:chOff x="-1259462" y="1600200"/>
            <a:chExt cx="1471092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259462" y="2618161"/>
              <a:ext cx="14710923" cy="1621677"/>
            </a:xfrm>
            <a:prstGeom prst="rect">
              <a:avLst/>
            </a:prstGeom>
          </p:spPr>
        </p:pic>
      </p:grpSp>
    </p:spTree>
    <p:extLst>
      <p:ext uri="{BB962C8B-B14F-4D97-AF65-F5344CB8AC3E}">
        <p14:creationId xmlns:p14="http://schemas.microsoft.com/office/powerpoint/2010/main" val="984365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7943 0.91273 L -1.66667E-6 -1.11111E-6 " pathEditMode="relative" rAng="0" ptsTypes="AA">
                                      <p:cBhvr>
                                        <p:cTn id="6" dur="2000" fill="hold"/>
                                        <p:tgtEl>
                                          <p:spTgt spid="3"/>
                                        </p:tgtEl>
                                        <p:attrNameLst>
                                          <p:attrName>ppt_x</p:attrName>
                                          <p:attrName>ppt_y</p:attrName>
                                        </p:attrNameLst>
                                      </p:cBhvr>
                                      <p:rCtr x="38711" y="-4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6274615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2324007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
            <a:extLst>
              <a:ext uri="{FF2B5EF4-FFF2-40B4-BE49-F238E27FC236}">
                <a16:creationId xmlns:a16="http://schemas.microsoft.com/office/drawing/2014/main" id="{2480775A-4484-4204-9B2B-FC24864C582E}"/>
              </a:ext>
            </a:extLst>
          </p:cNvPr>
          <p:cNvSpPr/>
          <p:nvPr/>
        </p:nvSpPr>
        <p:spPr>
          <a:xfrm>
            <a:off x="2851350" y="204048"/>
            <a:ext cx="6190719"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giọng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Oval 6">
            <a:extLst>
              <a:ext uri="{FF2B5EF4-FFF2-40B4-BE49-F238E27FC236}">
                <a16:creationId xmlns:a16="http://schemas.microsoft.com/office/drawing/2014/main" id="{6FA2BC3B-9505-45CD-9B83-8B87D122FBAE}"/>
              </a:ext>
            </a:extLst>
          </p:cNvPr>
          <p:cNvSpPr/>
          <p:nvPr/>
        </p:nvSpPr>
        <p:spPr>
          <a:xfrm>
            <a:off x="833180" y="2197359"/>
            <a:ext cx="10525638" cy="4060040"/>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prstClr val="black"/>
                </a:solidFill>
                <a:latin typeface="Cambria" panose="02040503050406030204" pitchFamily="18" charset="0"/>
                <a:ea typeface="Cambria" panose="02040503050406030204" pitchFamily="18" charset="0"/>
              </a:rPr>
              <a:t>Nhấn</a:t>
            </a:r>
            <a:r>
              <a:rPr lang="en-GB" sz="3600" b="1" dirty="0">
                <a:solidFill>
                  <a:prstClr val="black"/>
                </a:solidFill>
                <a:latin typeface="Cambria" panose="02040503050406030204" pitchFamily="18" charset="0"/>
                <a:ea typeface="Cambria" panose="02040503050406030204" pitchFamily="18" charset="0"/>
              </a:rPr>
              <a:t> </a:t>
            </a:r>
            <a:r>
              <a:rPr lang="en-GB" sz="3600" b="1" dirty="0" err="1">
                <a:solidFill>
                  <a:prstClr val="black"/>
                </a:solidFill>
                <a:latin typeface="Cambria" panose="02040503050406030204" pitchFamily="18" charset="0"/>
                <a:ea typeface="Cambria" panose="02040503050406030204" pitchFamily="18" charset="0"/>
              </a:rPr>
              <a:t>giọng</a:t>
            </a:r>
            <a:r>
              <a:rPr lang="en-GB" sz="3600" b="1" dirty="0">
                <a:solidFill>
                  <a:prstClr val="black"/>
                </a:solidFill>
                <a:latin typeface="Cambria" panose="02040503050406030204" pitchFamily="18" charset="0"/>
                <a:ea typeface="Cambria" panose="02040503050406030204" pitchFamily="18" charset="0"/>
              </a:rPr>
              <a:t> </a:t>
            </a:r>
            <a:r>
              <a:rPr lang="en-GB" sz="3600" b="1" dirty="0" err="1">
                <a:solidFill>
                  <a:prstClr val="black"/>
                </a:solidFill>
                <a:latin typeface="Cambria" panose="02040503050406030204" pitchFamily="18" charset="0"/>
                <a:ea typeface="Cambria" panose="02040503050406030204" pitchFamily="18" charset="0"/>
              </a:rPr>
              <a:t>vào</a:t>
            </a:r>
            <a:r>
              <a:rPr lang="en-GB" sz="3600" b="1" dirty="0">
                <a:solidFill>
                  <a:prstClr val="black"/>
                </a:solidFill>
                <a:latin typeface="Cambria" panose="02040503050406030204" pitchFamily="18" charset="0"/>
                <a:ea typeface="Cambria" panose="02040503050406030204" pitchFamily="18" charset="0"/>
              </a:rPr>
              <a:t> </a:t>
            </a:r>
            <a:r>
              <a:rPr lang="en-GB" sz="3600" b="1" dirty="0" err="1">
                <a:solidFill>
                  <a:prstClr val="black"/>
                </a:solidFill>
                <a:latin typeface="Cambria" panose="02040503050406030204" pitchFamily="18" charset="0"/>
                <a:ea typeface="Cambria" panose="02040503050406030204" pitchFamily="18" charset="0"/>
              </a:rPr>
              <a:t>nh</a:t>
            </a:r>
            <a:r>
              <a:rPr lang="en-US" sz="3600" b="1" dirty="0" err="1">
                <a:solidFill>
                  <a:prstClr val="black"/>
                </a:solidFill>
                <a:latin typeface="Cambria" panose="02040503050406030204" pitchFamily="18" charset="0"/>
                <a:ea typeface="Cambria" panose="02040503050406030204" pitchFamily="18" charset="0"/>
              </a:rPr>
              <a:t>ững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ngữ</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chứa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về</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dụng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cụ</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vật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liệu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hoạt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động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trong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b</a:t>
            </a:r>
            <a:r>
              <a:rPr lang="vi-VN" sz="3600" b="1" dirty="0">
                <a:solidFill>
                  <a:prstClr val="black"/>
                </a:solidFill>
                <a:latin typeface="Cambria" panose="02040503050406030204" pitchFamily="18" charset="0"/>
                <a:ea typeface="Cambria" panose="02040503050406030204" pitchFamily="18" charset="0"/>
              </a:rPr>
              <a:t>ư</a:t>
            </a:r>
            <a:r>
              <a:rPr lang="en-US" sz="3600" b="1" dirty="0" err="1">
                <a:solidFill>
                  <a:prstClr val="black"/>
                </a:solidFill>
                <a:latin typeface="Cambria" panose="02040503050406030204" pitchFamily="18" charset="0"/>
                <a:ea typeface="Cambria" panose="02040503050406030204" pitchFamily="18" charset="0"/>
              </a:rPr>
              <a:t>ớc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làm</a:t>
            </a:r>
            <a:r>
              <a:rPr lang="en-US" sz="3600" b="1" dirty="0">
                <a:solidFill>
                  <a:prstClr val="black"/>
                </a:solidFill>
                <a:latin typeface="Cambria" panose="02040503050406030204" pitchFamily="18" charset="0"/>
                <a:ea typeface="Cambria" panose="02040503050406030204" pitchFamily="18" charset="0"/>
              </a:rPr>
              <a:t> con </a:t>
            </a:r>
            <a:r>
              <a:rPr lang="en-US" sz="3600" b="1" dirty="0" err="1">
                <a:solidFill>
                  <a:prstClr val="black"/>
                </a:solidFill>
                <a:latin typeface="Cambria" panose="02040503050406030204" pitchFamily="18" charset="0"/>
                <a:ea typeface="Cambria" panose="02040503050406030204" pitchFamily="18" charset="0"/>
              </a:rPr>
              <a:t>thỏ</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bằng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giấy</a:t>
            </a:r>
            <a:r>
              <a:rPr lang="en-US" sz="3600" b="1" dirty="0">
                <a:solidFill>
                  <a:prstClr val="black"/>
                </a:solidFill>
                <a:latin typeface="Cambria" panose="02040503050406030204" pitchFamily="18" charset="0"/>
                <a:ea typeface="Cambria" panose="02040503050406030204" pitchFamily="18" charset="0"/>
              </a:rPr>
              <a:t>.</a:t>
            </a: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35889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stretch>
            <a:fillRect/>
          </a:stretch>
        </p:blipFill>
        <p:spPr>
          <a:xfrm>
            <a:off x="1637464" y="334149"/>
            <a:ext cx="9028959" cy="21581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3056"/>
                    </a14:imgEffect>
                  </a14:imgLayer>
                </a14:imgProps>
              </a:ext>
              <a:ext uri="{28A0092B-C50C-407E-A947-70E740481C1C}">
                <a14:useLocalDpi xmlns:a14="http://schemas.microsoft.com/office/drawing/2010/main" val="0"/>
              </a:ext>
            </a:extLst>
          </a:blip>
          <a:stretch>
            <a:fillRect/>
          </a:stretch>
        </p:blipFill>
        <p:spPr>
          <a:xfrm>
            <a:off x="4744146" y="2041055"/>
            <a:ext cx="4998867" cy="4998867"/>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875" b="95000" l="10000" r="90000">
                        <a14:foregroundMark x1="29531" y1="34531" x2="39063" y2="42813"/>
                        <a14:foregroundMark x1="47188" y1="33594" x2="47188" y2="33594"/>
                        <a14:backgroundMark x1="59062" y1="22656" x2="59062" y2="22656"/>
                        <a14:backgroundMark x1="46250" y1="71250" x2="46250" y2="71250"/>
                        <a14:backgroundMark x1="47188" y1="73906" x2="45781" y2="66563"/>
                      </a14:backgroundRemoval>
                    </a14:imgEffect>
                  </a14:imgLayer>
                </a14:imgProps>
              </a:ext>
              <a:ext uri="{28A0092B-C50C-407E-A947-70E740481C1C}">
                <a14:useLocalDpi xmlns:a14="http://schemas.microsoft.com/office/drawing/2010/main" val="0"/>
              </a:ext>
            </a:extLst>
          </a:blip>
          <a:srcRect l="20345" r="32956"/>
          <a:stretch/>
        </p:blipFill>
        <p:spPr>
          <a:xfrm>
            <a:off x="2123961" y="1507218"/>
            <a:ext cx="2518127" cy="5392210"/>
          </a:xfrm>
          <a:prstGeom prst="rect">
            <a:avLst/>
          </a:prstGeom>
        </p:spPr>
      </p:pic>
    </p:spTree>
    <p:extLst>
      <p:ext uri="{BB962C8B-B14F-4D97-AF65-F5344CB8AC3E}">
        <p14:creationId xmlns:p14="http://schemas.microsoft.com/office/powerpoint/2010/main" val="4018356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spTree>
    <p:extLst>
      <p:ext uri="{BB962C8B-B14F-4D97-AF65-F5344CB8AC3E}">
        <p14:creationId xmlns:p14="http://schemas.microsoft.com/office/powerpoint/2010/main" val="8416746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1809672" y="937158"/>
            <a:ext cx="8829350" cy="959019"/>
            <a:chOff x="432396" y="6220740"/>
            <a:chExt cx="3779536" cy="3125690"/>
          </a:xfrm>
          <a:solidFill>
            <a:srgbClr val="FF7979">
              <a:alpha val="67000"/>
            </a:srgbClr>
          </a:solidFill>
        </p:grpSpPr>
        <p:sp>
          <p:nvSpPr>
            <p:cNvPr id="24" name="Rounded Rectangle 24"/>
            <p:cNvSpPr/>
            <p:nvPr/>
          </p:nvSpPr>
          <p:spPr>
            <a:xfrm>
              <a:off x="432396" y="6220740"/>
              <a:ext cx="3779536" cy="312569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grp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3" name="Rectangle 8"/>
            <p:cNvSpPr/>
            <p:nvPr/>
          </p:nvSpPr>
          <p:spPr>
            <a:xfrm>
              <a:off x="578677" y="6569869"/>
              <a:ext cx="3521814" cy="87536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noFill/>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5B9BD5">
                      <a:lumMod val="50000"/>
                    </a:srgbClr>
                  </a:solidFill>
                  <a:effectLst/>
                  <a:uLnTx/>
                  <a:uFillTx/>
                  <a:latin typeface="UTM Avo" panose="02040603050506020204" pitchFamily="18" charset="0"/>
                  <a:ea typeface="+mn-ea"/>
                  <a:cs typeface="+mn-cs"/>
                </a:rPr>
                <a:t>Truyền</a:t>
              </a:r>
              <a:r>
                <a:rPr kumimoji="0" lang="vi-VN" sz="4400" b="0" i="0" u="none" strike="noStrike" kern="1200" cap="none" spc="0" normalizeH="0" noProof="0" dirty="0">
                  <a:ln>
                    <a:noFill/>
                  </a:ln>
                  <a:solidFill>
                    <a:srgbClr val="5B9BD5">
                      <a:lumMod val="50000"/>
                    </a:srgbClr>
                  </a:solidFill>
                  <a:effectLst/>
                  <a:uLnTx/>
                  <a:uFillTx/>
                  <a:latin typeface="UTM Avo" panose="02040603050506020204" pitchFamily="18" charset="0"/>
                  <a:ea typeface="+mn-ea"/>
                  <a:cs typeface="+mn-cs"/>
                </a:rPr>
                <a:t> điện</a:t>
              </a:r>
              <a:endParaRPr kumimoji="0" lang="nl-NL" sz="8000" b="0" i="0" u="none" strike="noStrike" kern="1200" cap="none" spc="0" normalizeH="0" baseline="0" noProof="0" dirty="0">
                <a:ln>
                  <a:noFill/>
                </a:ln>
                <a:solidFill>
                  <a:srgbClr val="5B9BD5">
                    <a:lumMod val="50000"/>
                  </a:srgbClr>
                </a:solidFill>
                <a:effectLst/>
                <a:uLnTx/>
                <a:uFillTx/>
                <a:latin typeface="UTM Avo" panose="02040603050506020204" pitchFamily="18" charset="0"/>
                <a:ea typeface="Times New Roman" panose="02020603050405020304" pitchFamily="18" charset="0"/>
                <a:cs typeface="+mn-cs"/>
              </a:endParaRPr>
            </a:p>
          </p:txBody>
        </p:sp>
      </p:grpSp>
      <p:sp>
        <p:nvSpPr>
          <p:cNvPr id="9" name="Rectangle 8"/>
          <p:cNvSpPr/>
          <p:nvPr/>
        </p:nvSpPr>
        <p:spPr>
          <a:xfrm>
            <a:off x="4786964" y="2499186"/>
            <a:ext cx="5511140" cy="206476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ctr">
              <a:defRPr/>
            </a:pPr>
            <a:r>
              <a:rPr lang="vi-VN" sz="6000" dirty="0">
                <a:latin typeface="Cambria" panose="02040503050406030204" pitchFamily="18" charset="0"/>
                <a:ea typeface="Cambria" panose="02040503050406030204" pitchFamily="18" charset="0"/>
              </a:rPr>
              <a:t>Nêu cách làm đồ chơi của em.</a:t>
            </a:r>
            <a:endParaRPr lang="en-US" sz="6000"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spTree>
    <p:extLst>
      <p:ext uri="{BB962C8B-B14F-4D97-AF65-F5344CB8AC3E}">
        <p14:creationId xmlns:p14="http://schemas.microsoft.com/office/powerpoint/2010/main" val="2230469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srgbClr val="4472C4">
                    <a:lumMod val="50000"/>
                  </a:srgbClr>
                </a:solidFill>
                <a:latin typeface="Cambria" panose="02040503050406030204" pitchFamily="18" charset="0"/>
                <a:ea typeface="Cambria" panose="02040503050406030204" pitchFamily="18" charset="0"/>
              </a:rPr>
              <a:t>Trong bữa tiệc sinh nhật có những gì làm em chú ý?</a:t>
            </a:r>
            <a:endParaRPr kumimoji="0" lang="en-GB" sz="5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92725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7" name="Picture 6"/>
          <p:cNvPicPr>
            <a:picLocks noChangeAspect="1"/>
          </p:cNvPicPr>
          <p:nvPr/>
        </p:nvPicPr>
        <p:blipFill>
          <a:blip r:embed="rId5"/>
          <a:stretch>
            <a:fillRect/>
          </a:stretch>
        </p:blipFill>
        <p:spPr>
          <a:xfrm>
            <a:off x="5711167" y="668699"/>
            <a:ext cx="3304318" cy="1335140"/>
          </a:xfrm>
          <a:prstGeom prst="rect">
            <a:avLst/>
          </a:prstGeom>
        </p:spPr>
      </p:pic>
      <p:sp>
        <p:nvSpPr>
          <p:cNvPr id="11" name="Oval 21"/>
          <p:cNvSpPr/>
          <p:nvPr/>
        </p:nvSpPr>
        <p:spPr>
          <a:xfrm>
            <a:off x="4540436" y="226341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Luyện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lại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Làm</a:t>
            </a:r>
            <a:r>
              <a:rPr kumimoji="0" lang="vi-VN" sz="2800" b="0" i="0" u="none" strike="noStrike" kern="1200" cap="none" spc="0" normalizeH="0" noProof="0" dirty="0">
                <a:ln>
                  <a:noFill/>
                </a:ln>
                <a:solidFill>
                  <a:prstClr val="black"/>
                </a:solidFill>
                <a:effectLst/>
                <a:uLnTx/>
                <a:uFillTx/>
                <a:latin typeface="UTM Avo" panose="02040603050506020204" pitchFamily="18" charset="0"/>
                <a:ea typeface="+mn-ea"/>
                <a:cs typeface="+mn-cs"/>
              </a:rPr>
              <a:t> con thỏ bằng giấy</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trả</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lời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2" name="Oval 21"/>
          <p:cNvSpPr/>
          <p:nvPr/>
        </p:nvSpPr>
        <p:spPr>
          <a:xfrm>
            <a:off x="4540435" y="378999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Chia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sẻ</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với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người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thân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cách</a:t>
            </a:r>
            <a:r>
              <a:rPr kumimoji="0" lang="vi-VN" sz="2800" b="0" i="0" u="none" strike="noStrike" kern="1200" cap="none" spc="0" normalizeH="0" noProof="0" dirty="0">
                <a:ln>
                  <a:noFill/>
                </a:ln>
                <a:solidFill>
                  <a:prstClr val="black"/>
                </a:solidFill>
                <a:effectLst/>
                <a:uLnTx/>
                <a:uFillTx/>
                <a:latin typeface="UTM Avo" panose="02040603050506020204" pitchFamily="18" charset="0"/>
                <a:ea typeface="+mn-ea"/>
                <a:cs typeface="+mn-cs"/>
              </a:rPr>
              <a:t> làm đồ chơi của em</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3" name="Oval 21"/>
          <p:cNvSpPr/>
          <p:nvPr/>
        </p:nvSpPr>
        <p:spPr>
          <a:xfrm>
            <a:off x="4540434" y="5353858"/>
            <a:ext cx="7346763" cy="1029019"/>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352425"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Chuẩn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bị</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7572134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4472C4">
                    <a:lumMod val="50000"/>
                  </a:srgbClr>
                </a:solidFill>
                <a:latin typeface="Cambria" panose="02040503050406030204" pitchFamily="18" charset="0"/>
                <a:ea typeface="Cambria" panose="02040503050406030204" pitchFamily="18" charset="0"/>
              </a:rPr>
              <a:t>Bạn nhỏ đang tặng gì </a:t>
            </a:r>
            <a:endParaRPr lang="en-US" sz="6000" dirty="0">
              <a:solidFill>
                <a:srgbClr val="4472C4">
                  <a:lumMod val="50000"/>
                </a:srgbClr>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4472C4">
                    <a:lumMod val="50000"/>
                  </a:srgbClr>
                </a:solidFill>
                <a:latin typeface="Cambria" panose="02040503050406030204" pitchFamily="18" charset="0"/>
                <a:ea typeface="Cambria" panose="02040503050406030204" pitchFamily="18" charset="0"/>
              </a:rPr>
              <a:t>cho bạn mình?</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2342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728028" y="1177637"/>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Em biết</a:t>
            </a:r>
            <a:r>
              <a:rPr kumimoji="0" lang="vi-VN" sz="60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làm những đồ chơi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Chia sẻ với bạn cách làm một đồ chơi.</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031375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875E-6 -4.81481E-6 " pathEditMode="relative" rAng="0" ptsTypes="AA">
                                      <p:cBhvr>
                                        <p:cTn id="6"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276525" y="1865240"/>
              <a:ext cx="7638950" cy="3127519"/>
            </a:xfrm>
            <a:prstGeom prst="rect">
              <a:avLst/>
            </a:prstGeom>
          </p:spPr>
        </p:pic>
      </p:grpSp>
    </p:spTree>
    <p:extLst>
      <p:ext uri="{BB962C8B-B14F-4D97-AF65-F5344CB8AC3E}">
        <p14:creationId xmlns:p14="http://schemas.microsoft.com/office/powerpoint/2010/main" val="38862443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0.7789 -0.81436 L -2.5E-6 -1.11111E-6 " pathEditMode="relative" rAng="0" ptsTypes="AA">
                                      <p:cBhvr>
                                        <p:cTn id="6" dur="2000" fill="hold"/>
                                        <p:tgtEl>
                                          <p:spTgt spid="3"/>
                                        </p:tgtEl>
                                        <p:attrNameLst>
                                          <p:attrName>ppt_x</p:attrName>
                                          <p:attrName>ppt_y</p:attrName>
                                        </p:attrNameLst>
                                      </p:cBhvr>
                                      <p:rCtr x="39245"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Dụng</a:t>
              </a:r>
              <a:r>
                <a:rPr lang="vi-VN" sz="2600" dirty="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 Giấy</a:t>
              </a:r>
              <a:r>
                <a:rPr lang="vi-VN" sz="2600" dirty="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34483078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1927486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417362" y="902457"/>
            <a:ext cx="11001375" cy="2346419"/>
          </a:xfrm>
          <a:prstGeom prst="rect">
            <a:avLst/>
          </a:prstGeom>
          <a:solidFill>
            <a:schemeClr val="accent4">
              <a:alpha val="52000"/>
            </a:schemeClr>
          </a:solid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417362" y="3275075"/>
            <a:ext cx="11001375" cy="305288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a:stretch>
            <a:fillRect/>
          </a:stretch>
        </p:blipFill>
        <p:spPr>
          <a:xfrm>
            <a:off x="3487283" y="-50186"/>
            <a:ext cx="5007493" cy="926444"/>
          </a:xfrm>
          <a:prstGeom prst="rect">
            <a:avLst/>
          </a:prstGeom>
        </p:spPr>
      </p:pic>
      <p:sp>
        <p:nvSpPr>
          <p:cNvPr id="31" name="Rectangle 30"/>
          <p:cNvSpPr/>
          <p:nvPr/>
        </p:nvSpPr>
        <p:spPr>
          <a:xfrm>
            <a:off x="417363" y="769968"/>
            <a:ext cx="11001373"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Dụng</a:t>
            </a:r>
            <a:r>
              <a:rPr lang="vi-VN" sz="2600" dirty="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 Giấy</a:t>
            </a:r>
            <a:r>
              <a:rPr lang="vi-VN" sz="2600" dirty="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sp>
        <p:nvSpPr>
          <p:cNvPr id="23" name="TextBox 22"/>
          <p:cNvSpPr txBox="1"/>
          <p:nvPr/>
        </p:nvSpPr>
        <p:spPr>
          <a:xfrm>
            <a:off x="5991029" y="1968390"/>
            <a:ext cx="4562163" cy="1546086"/>
          </a:xfrm>
          <a:prstGeom prst="cloud">
            <a:avLst/>
          </a:prstGeom>
          <a:solidFill>
            <a:srgbClr val="F094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effectLst/>
                <a:uLnTx/>
                <a:uFillTx/>
                <a:latin typeface="SVN-Internation" panose="02040603050506020204" pitchFamily="18" charset="0"/>
                <a:ea typeface="+mn-ea"/>
                <a:cs typeface="+mn-cs"/>
              </a:rPr>
              <a:t>Bài</a:t>
            </a:r>
            <a:r>
              <a:rPr kumimoji="0" lang="en-GB" sz="3000" b="0" i="0" u="none" strike="noStrike" kern="1200" cap="none" spc="0" normalizeH="0" baseline="0" noProof="0" dirty="0">
                <a:ln>
                  <a:noFill/>
                </a:ln>
                <a:effectLst/>
                <a:uLnTx/>
                <a:uFillTx/>
                <a:latin typeface="SVN-Internation" panose="02040603050506020204" pitchFamily="18" charset="0"/>
                <a:ea typeface="+mn-ea"/>
                <a:cs typeface="+mn-cs"/>
              </a:rPr>
              <a:t> </a:t>
            </a:r>
            <a:r>
              <a:rPr kumimoji="0" lang="en-GB" sz="3000" b="0" i="0" u="none" strike="noStrike" kern="1200" cap="none" spc="0" normalizeH="0" baseline="0" noProof="0" dirty="0" err="1">
                <a:ln>
                  <a:noFill/>
                </a:ln>
                <a:effectLst/>
                <a:uLnTx/>
                <a:uFillTx/>
                <a:latin typeface="SVN-Internation" panose="02040603050506020204" pitchFamily="18" charset="0"/>
                <a:ea typeface="+mn-ea"/>
                <a:cs typeface="+mn-cs"/>
              </a:rPr>
              <a:t>đọc</a:t>
            </a:r>
            <a:r>
              <a:rPr kumimoji="0" lang="en-GB" sz="3000" b="0" i="0" u="none" strike="noStrike" kern="1200" cap="none" spc="0" normalizeH="0" baseline="0" noProof="0" dirty="0">
                <a:ln>
                  <a:noFill/>
                </a:ln>
                <a:effectLst/>
                <a:uLnTx/>
                <a:uFillTx/>
                <a:latin typeface="SVN-Internation" panose="02040603050506020204" pitchFamily="18" charset="0"/>
                <a:ea typeface="+mn-ea"/>
                <a:cs typeface="+mn-cs"/>
              </a:rPr>
              <a:t> </a:t>
            </a:r>
            <a:r>
              <a:rPr kumimoji="0" lang="en-GB" sz="3000" b="0" i="0" u="none" strike="noStrike" kern="1200" cap="none" spc="0" normalizeH="0" baseline="0" noProof="0" dirty="0" err="1">
                <a:ln>
                  <a:noFill/>
                </a:ln>
                <a:effectLst/>
                <a:uLnTx/>
                <a:uFillTx/>
                <a:latin typeface="SVN-Internation" panose="02040603050506020204" pitchFamily="18" charset="0"/>
                <a:ea typeface="+mn-ea"/>
                <a:cs typeface="+mn-cs"/>
              </a:rPr>
              <a:t>được</a:t>
            </a:r>
            <a:r>
              <a:rPr kumimoji="0" lang="en-GB" sz="3000" b="0" i="0" u="none" strike="noStrike" kern="1200" cap="none" spc="0" normalizeH="0" baseline="0" noProof="0" dirty="0">
                <a:ln>
                  <a:noFill/>
                </a:ln>
                <a:effectLst/>
                <a:uLnTx/>
                <a:uFillTx/>
                <a:latin typeface="SVN-Internation" panose="02040603050506020204" pitchFamily="18" charset="0"/>
                <a:ea typeface="+mn-ea"/>
                <a:cs typeface="+mn-cs"/>
              </a:rPr>
              <a:t> chia </a:t>
            </a:r>
            <a:r>
              <a:rPr kumimoji="0" lang="en-GB" sz="3000" b="0" i="0" u="none" strike="noStrike" kern="1200" cap="none" spc="0" normalizeH="0" baseline="0" noProof="0" dirty="0" err="1">
                <a:ln>
                  <a:noFill/>
                </a:ln>
                <a:effectLst/>
                <a:uLnTx/>
                <a:uFillTx/>
                <a:latin typeface="SVN-Internation" panose="02040603050506020204" pitchFamily="18" charset="0"/>
                <a:ea typeface="+mn-ea"/>
                <a:cs typeface="+mn-cs"/>
              </a:rPr>
              <a:t>thành</a:t>
            </a:r>
            <a:r>
              <a:rPr kumimoji="0" lang="en-GB" sz="3000" b="0" i="0" u="none" strike="noStrike" kern="1200" cap="none" spc="0" normalizeH="0" baseline="0" noProof="0" dirty="0">
                <a:ln>
                  <a:noFill/>
                </a:ln>
                <a:effectLst/>
                <a:uLnTx/>
                <a:uFillTx/>
                <a:latin typeface="SVN-Internation" panose="02040603050506020204" pitchFamily="18" charset="0"/>
                <a:ea typeface="+mn-ea"/>
                <a:cs typeface="+mn-cs"/>
              </a:rPr>
              <a:t> </a:t>
            </a:r>
            <a:r>
              <a:rPr kumimoji="0" lang="en-GB" sz="3000" b="0" i="0" u="none" strike="noStrike" kern="1200" cap="none" spc="0" normalizeH="0" baseline="0" noProof="0" dirty="0" err="1">
                <a:ln>
                  <a:noFill/>
                </a:ln>
                <a:effectLst/>
                <a:uLnTx/>
                <a:uFillTx/>
                <a:latin typeface="SVN-Internation" panose="02040603050506020204" pitchFamily="18" charset="0"/>
                <a:ea typeface="+mn-ea"/>
                <a:cs typeface="+mn-cs"/>
              </a:rPr>
              <a:t>mấy</a:t>
            </a:r>
            <a:r>
              <a:rPr kumimoji="0" lang="en-GB" sz="3000" b="0" i="0" u="none" strike="noStrike" kern="1200" cap="none" spc="0" normalizeH="0" baseline="0" noProof="0" dirty="0">
                <a:ln>
                  <a:noFill/>
                </a:ln>
                <a:effectLst/>
                <a:uLnTx/>
                <a:uFillTx/>
                <a:latin typeface="SVN-Internation" panose="02040603050506020204" pitchFamily="18" charset="0"/>
                <a:ea typeface="+mn-ea"/>
                <a:cs typeface="+mn-cs"/>
              </a:rPr>
              <a:t> </a:t>
            </a:r>
            <a:r>
              <a:rPr kumimoji="0" lang="en-GB" sz="3000" b="0" i="0" u="none" strike="noStrike" kern="1200" cap="none" spc="0" normalizeH="0" baseline="0" noProof="0" dirty="0" err="1">
                <a:ln>
                  <a:noFill/>
                </a:ln>
                <a:effectLst/>
                <a:uLnTx/>
                <a:uFillTx/>
                <a:latin typeface="SVN-Internation" panose="02040603050506020204" pitchFamily="18" charset="0"/>
                <a:ea typeface="+mn-ea"/>
                <a:cs typeface="+mn-cs"/>
              </a:rPr>
              <a:t>đoạn</a:t>
            </a:r>
            <a:r>
              <a:rPr kumimoji="0" lang="en-GB" sz="3000" b="0" i="0" u="none" strike="noStrike" kern="1200" cap="none" spc="0" normalizeH="0" baseline="0" noProof="0" dirty="0">
                <a:ln>
                  <a:noFill/>
                </a:ln>
                <a:effectLst/>
                <a:uLnTx/>
                <a:uFillTx/>
                <a:latin typeface="SVN-Internation" panose="02040603050506020204" pitchFamily="18" charset="0"/>
                <a:ea typeface="+mn-ea"/>
                <a:cs typeface="+mn-cs"/>
              </a:rPr>
              <a:t>?</a:t>
            </a:r>
          </a:p>
        </p:txBody>
      </p:sp>
    </p:spTree>
    <p:extLst>
      <p:ext uri="{BB962C8B-B14F-4D97-AF65-F5344CB8AC3E}">
        <p14:creationId xmlns:p14="http://schemas.microsoft.com/office/powerpoint/2010/main" val="13726306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3" grpId="0" animBg="1"/>
      <p:bldP spid="23"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1518</Words>
  <Application>Microsoft Office PowerPoint</Application>
  <PresentationFormat>Widescreen</PresentationFormat>
  <Paragraphs>128</Paragraphs>
  <Slides>30</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Cambria</vt:lpstr>
      <vt:lpstr>SVN-Internation</vt:lpstr>
      <vt:lpstr>Times New Roman</vt:lpstr>
      <vt:lpstr>#9Slide07 Marbelia Regular</vt:lpstr>
      <vt:lpstr>Calibri Light</vt:lpstr>
      <vt:lpstr>UTM Avo</vt:lpstr>
      <vt:lpstr>#9Slide07 HoneyCream</vt:lpstr>
      <vt:lpstr>Calibri</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lan anh</cp:lastModifiedBy>
  <cp:revision>26</cp:revision>
  <dcterms:created xsi:type="dcterms:W3CDTF">2023-10-09T14:32:31Z</dcterms:created>
  <dcterms:modified xsi:type="dcterms:W3CDTF">2023-11-19T05:19:15Z</dcterms:modified>
</cp:coreProperties>
</file>